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259" r:id="rId4"/>
    <p:sldId id="263" r:id="rId5"/>
    <p:sldId id="264" r:id="rId6"/>
    <p:sldId id="265" r:id="rId7"/>
    <p:sldId id="266" r:id="rId8"/>
    <p:sldId id="262" r:id="rId9"/>
    <p:sldId id="268" r:id="rId10"/>
    <p:sldId id="270" r:id="rId11"/>
    <p:sldId id="267" r:id="rId12"/>
    <p:sldId id="271" r:id="rId13"/>
    <p:sldId id="272" r:id="rId14"/>
    <p:sldId id="260" r:id="rId15"/>
    <p:sldId id="274" r:id="rId16"/>
    <p:sldId id="273" r:id="rId17"/>
    <p:sldId id="275" r:id="rId18"/>
    <p:sldId id="277" r:id="rId19"/>
    <p:sldId id="278" r:id="rId20"/>
    <p:sldId id="279" r:id="rId21"/>
    <p:sldId id="294" r:id="rId22"/>
    <p:sldId id="280" r:id="rId23"/>
    <p:sldId id="281" r:id="rId24"/>
    <p:sldId id="283" r:id="rId25"/>
    <p:sldId id="284" r:id="rId26"/>
    <p:sldId id="285" r:id="rId27"/>
    <p:sldId id="295" r:id="rId28"/>
    <p:sldId id="286" r:id="rId29"/>
    <p:sldId id="293" r:id="rId30"/>
    <p:sldId id="287" r:id="rId31"/>
    <p:sldId id="288" r:id="rId32"/>
    <p:sldId id="289" r:id="rId33"/>
    <p:sldId id="290" r:id="rId34"/>
    <p:sldId id="291" r:id="rId35"/>
    <p:sldId id="296" r:id="rId36"/>
    <p:sldId id="297" r:id="rId37"/>
    <p:sldId id="306" r:id="rId38"/>
    <p:sldId id="298" r:id="rId39"/>
    <p:sldId id="307" r:id="rId40"/>
    <p:sldId id="308" r:id="rId41"/>
    <p:sldId id="315" r:id="rId42"/>
    <p:sldId id="313" r:id="rId43"/>
    <p:sldId id="314" r:id="rId44"/>
    <p:sldId id="312" r:id="rId45"/>
    <p:sldId id="305" r:id="rId46"/>
    <p:sldId id="310" r:id="rId47"/>
    <p:sldId id="311" r:id="rId48"/>
    <p:sldId id="299" r:id="rId49"/>
    <p:sldId id="316" r:id="rId50"/>
    <p:sldId id="317" r:id="rId51"/>
    <p:sldId id="318" r:id="rId52"/>
    <p:sldId id="319" r:id="rId53"/>
    <p:sldId id="320" r:id="rId54"/>
    <p:sldId id="321" r:id="rId55"/>
    <p:sldId id="322" r:id="rId56"/>
    <p:sldId id="323" r:id="rId57"/>
    <p:sldId id="324" r:id="rId58"/>
    <p:sldId id="325" r:id="rId59"/>
    <p:sldId id="326" r:id="rId60"/>
    <p:sldId id="329" r:id="rId61"/>
    <p:sldId id="330" r:id="rId62"/>
    <p:sldId id="331" r:id="rId63"/>
    <p:sldId id="327" r:id="rId64"/>
    <p:sldId id="328"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274A1-DC64-42E4-9DBA-4D2C55EE1F67}" type="datetimeFigureOut">
              <a:rPr lang="zh-CN" altLang="en-US" smtClean="0"/>
              <a:pPr/>
              <a:t>2020/7/16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06B8-05B3-49A1-BD7C-87BFA573F06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0206B8-05B3-49A1-BD7C-87BFA573F06D}"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0206B8-05B3-49A1-BD7C-87BFA573F06D}" type="slidenum">
              <a:rPr lang="zh-CN" altLang="en-US" smtClean="0"/>
              <a:pPr/>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https://blog.csdn.net/u012067766/article/details/79793264</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17BA1FA-A9C4-4338-9FB6-35DD0DDFFCEC}" type="slidenum">
              <a:rPr lang="zh-CN" altLang="en-US" smtClean="0"/>
              <a:pPr/>
              <a:t>51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0206B8-05B3-49A1-BD7C-87BFA573F06D}" type="slidenum">
              <a:rPr lang="zh-CN" altLang="en-US" smtClean="0"/>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nblogs.com/lizm166/p/10008634.html" TargetMode="External"/><Relationship Id="rId2" Type="http://schemas.openxmlformats.org/officeDocument/2006/relationships/hyperlink" Target="https://www.seebug.org/appdir/libwww-per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pi.org/project/seleniu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ites.google.com/a/chromium.org/chromedriver/downloads" TargetMode="External"/><Relationship Id="rId7" Type="http://schemas.openxmlformats.org/officeDocument/2006/relationships/hyperlink" Target="https://webkit.org/blog/6900/webdriver-support-in-safari-10/" TargetMode="External"/><Relationship Id="rId2" Type="http://schemas.openxmlformats.org/officeDocument/2006/relationships/hyperlink" Target="https://pypi.org/project/selenium/" TargetMode="External"/><Relationship Id="rId1" Type="http://schemas.openxmlformats.org/officeDocument/2006/relationships/slideLayout" Target="../slideLayouts/slideLayout2.xml"/><Relationship Id="rId6" Type="http://schemas.openxmlformats.org/officeDocument/2006/relationships/hyperlink" Target="https://github.com/mozilla/geckodriver/releases" TargetMode="External"/><Relationship Id="rId5" Type="http://schemas.openxmlformats.org/officeDocument/2006/relationships/hyperlink" Target="https://developer.microsoft.com/en-us/microsoft-edge/tools/webdriver/" TargetMode="External"/><Relationship Id="rId4" Type="http://schemas.openxmlformats.org/officeDocument/2006/relationships/hyperlink" Target="https://chromedriver.storage.googleapis.com/index.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kfc.com.cn/kfccda/storelist/index.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loud.baidu.com/doc/OCR/index.html" TargetMode="External"/><Relationship Id="rId2" Type="http://schemas.openxmlformats.org/officeDocument/2006/relationships/hyperlink" Target="https://cloud.baidu.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aidemo.youdao.com/ocrdemo" TargetMode="External"/><Relationship Id="rId2" Type="http://schemas.openxmlformats.org/officeDocument/2006/relationships/hyperlink" Target="https://azure.microsoft.com/zh-cn/services/cognitive-services/computer-vision/" TargetMode="External"/><Relationship Id="rId1" Type="http://schemas.openxmlformats.org/officeDocument/2006/relationships/slideLayout" Target="../slideLayouts/slideLayout2.xml"/><Relationship Id="rId5" Type="http://schemas.openxmlformats.org/officeDocument/2006/relationships/hyperlink" Target="https://cloud.tencent.com/product/ocr" TargetMode="External"/><Relationship Id="rId4" Type="http://schemas.openxmlformats.org/officeDocument/2006/relationships/hyperlink" Target="https://www.aliyun.com/product/cdi/"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s://blog.csdn.net/ITBigGod/article/details/86704946"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cnblogs.com/zgq123456/p/9804000.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xcj26/p/5242758.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1kkk.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1kkk.com/image3.ash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ianshu.com/p/1dff0ee6a450" TargetMode="External"/><Relationship Id="rId2" Type="http://schemas.openxmlformats.org/officeDocument/2006/relationships/hyperlink" Target="http://www.baidu.com/link?url=vhwEm6bs7sO8HYddyyy2_jxK522d8BU1vz8s1hQx-NEiv6wuv02F6EAFJhXhUpO4&amp;wd=&amp;eqid=9160b0e200003664000000035bbd3bf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b51.net/article/57161.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30425"/>
            <a:ext cx="8143932" cy="1470025"/>
          </a:xfrm>
        </p:spPr>
        <p:txBody>
          <a:bodyPr/>
          <a:lstStyle/>
          <a:p>
            <a:r>
              <a:rPr lang="zh-CN" altLang="en-US" dirty="0" smtClean="0"/>
              <a:t>第</a:t>
            </a:r>
            <a:r>
              <a:rPr lang="en-US" altLang="zh-CN" dirty="0" smtClean="0"/>
              <a:t>8</a:t>
            </a:r>
            <a:r>
              <a:rPr lang="zh-CN" altLang="en-US" dirty="0" smtClean="0"/>
              <a:t>讲</a:t>
            </a:r>
            <a:r>
              <a:rPr lang="en-US" dirty="0" smtClean="0"/>
              <a:t>   </a:t>
            </a:r>
            <a:r>
              <a:rPr lang="zh-CN" altLang="en-US" dirty="0" smtClean="0"/>
              <a:t>模拟浏览器克服反爬虫</a:t>
            </a:r>
            <a:r>
              <a:rPr lang="en-US" altLang="zh-CN" dirty="0" smtClean="0"/>
              <a:t>-2</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流程</a:t>
            </a:r>
            <a:endParaRPr lang="en-US" altLang="zh-CN" dirty="0" smtClean="0"/>
          </a:p>
          <a:p>
            <a:pPr lvl="1"/>
            <a:r>
              <a:rPr lang="zh-CN" altLang="en-US" b="1" dirty="0" smtClean="0"/>
              <a:t>第一个网页通过</a:t>
            </a:r>
            <a:r>
              <a:rPr lang="en-US" altLang="zh-CN" b="1" dirty="0" smtClean="0"/>
              <a:t>GET</a:t>
            </a:r>
            <a:r>
              <a:rPr lang="zh-CN" altLang="en-US" b="1" dirty="0" smtClean="0"/>
              <a:t>（</a:t>
            </a:r>
            <a:r>
              <a:rPr lang="en-US" altLang="zh-CN" b="1" dirty="0" smtClean="0"/>
              <a:t>POST)</a:t>
            </a:r>
            <a:r>
              <a:rPr lang="zh-CN" altLang="en-US" b="1" dirty="0" smtClean="0"/>
              <a:t>参数提交参数</a:t>
            </a:r>
            <a:endParaRPr lang="en-US" altLang="zh-CN" b="1" dirty="0" smtClean="0"/>
          </a:p>
          <a:p>
            <a:pPr lvl="2"/>
            <a:r>
              <a:rPr lang="zh-CN" altLang="en-US" b="1" dirty="0" smtClean="0"/>
              <a:t>参数序列化成字符串</a:t>
            </a:r>
            <a:endParaRPr lang="en-US" altLang="zh-CN" b="1" dirty="0" smtClean="0"/>
          </a:p>
          <a:p>
            <a:pPr lvl="2"/>
            <a:r>
              <a:rPr lang="zh-CN" altLang="en-US" b="1" dirty="0" smtClean="0"/>
              <a:t>和基础</a:t>
            </a:r>
            <a:r>
              <a:rPr lang="en-US" altLang="zh-CN" b="1" dirty="0" err="1" smtClean="0"/>
              <a:t>url</a:t>
            </a:r>
            <a:r>
              <a:rPr lang="en-US" altLang="zh-CN" b="1" dirty="0" smtClean="0"/>
              <a:t> </a:t>
            </a:r>
            <a:r>
              <a:rPr lang="zh-CN" altLang="en-US" b="1" dirty="0" smtClean="0"/>
              <a:t>拼接</a:t>
            </a:r>
            <a:endParaRPr lang="en-US" altLang="zh-CN" b="1" dirty="0" smtClean="0"/>
          </a:p>
          <a:p>
            <a:pPr lvl="2"/>
            <a:r>
              <a:rPr lang="en-US" altLang="zh-CN" b="1" dirty="0" err="1" smtClean="0"/>
              <a:t>Urllib.request.urlopen</a:t>
            </a:r>
            <a:r>
              <a:rPr lang="en-US" altLang="zh-CN" b="1" dirty="0" smtClean="0"/>
              <a:t>()</a:t>
            </a:r>
          </a:p>
          <a:p>
            <a:pPr lvl="1"/>
            <a:r>
              <a:rPr lang="zh-CN" altLang="en-US" b="1" dirty="0" smtClean="0"/>
              <a:t>后台接受请求，生成</a:t>
            </a:r>
            <a:r>
              <a:rPr lang="en-US" altLang="zh-CN" b="1" dirty="0" smtClean="0"/>
              <a:t>cookie</a:t>
            </a:r>
            <a:r>
              <a:rPr lang="zh-CN" altLang="en-US" b="1" dirty="0" smtClean="0"/>
              <a:t>，发给用户</a:t>
            </a:r>
            <a:endParaRPr lang="en-US" altLang="zh-CN" b="1" dirty="0" smtClean="0"/>
          </a:p>
          <a:p>
            <a:pPr lvl="1"/>
            <a:r>
              <a:rPr lang="zh-CN" altLang="en-US" b="1" dirty="0" smtClean="0"/>
              <a:t>用户带着</a:t>
            </a:r>
            <a:r>
              <a:rPr lang="en-US" altLang="zh-CN" b="1" dirty="0" smtClean="0"/>
              <a:t>Cookie</a:t>
            </a:r>
            <a:r>
              <a:rPr lang="zh-CN" altLang="en-US" b="1" dirty="0" smtClean="0"/>
              <a:t>继续访问其他网页</a:t>
            </a:r>
            <a:endParaRPr lang="en-US" altLang="zh-CN" b="1" dirty="0" smtClean="0"/>
          </a:p>
          <a:p>
            <a:pPr lvl="2">
              <a:buNone/>
            </a:pPr>
            <a:endParaRPr lang="en-US" altLang="zh-CN" dirty="0" smtClean="0"/>
          </a:p>
          <a:p>
            <a:pPr lvl="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err="1" smtClean="0"/>
              <a:t>Cookiejar</a:t>
            </a:r>
            <a:r>
              <a:rPr lang="en-US" dirty="0" smtClean="0"/>
              <a:t>  </a:t>
            </a:r>
            <a:r>
              <a:rPr lang="zh-CN" altLang="en-US" b="1" dirty="0" smtClean="0"/>
              <a:t>模块</a:t>
            </a:r>
            <a:endParaRPr lang="zh-CN" altLang="en-US" dirty="0"/>
          </a:p>
        </p:txBody>
      </p:sp>
      <p:sp>
        <p:nvSpPr>
          <p:cNvPr id="3" name="内容占位符 2"/>
          <p:cNvSpPr>
            <a:spLocks noGrp="1"/>
          </p:cNvSpPr>
          <p:nvPr>
            <p:ph idx="1"/>
          </p:nvPr>
        </p:nvSpPr>
        <p:spPr>
          <a:xfrm>
            <a:off x="457200" y="1600200"/>
            <a:ext cx="8229600" cy="5114948"/>
          </a:xfrm>
        </p:spPr>
        <p:txBody>
          <a:bodyPr>
            <a:normAutofit fontScale="55000" lnSpcReduction="20000"/>
          </a:bodyPr>
          <a:lstStyle/>
          <a:p>
            <a:r>
              <a:rPr lang="en-US" dirty="0" smtClean="0"/>
              <a:t>python2</a:t>
            </a:r>
            <a:r>
              <a:rPr lang="zh-CN" altLang="en-US" dirty="0" smtClean="0"/>
              <a:t>的时候用</a:t>
            </a:r>
            <a:r>
              <a:rPr lang="en-US" dirty="0" err="1" smtClean="0"/>
              <a:t>cookielib</a:t>
            </a:r>
            <a:r>
              <a:rPr lang="zh-CN" altLang="en-US" dirty="0" smtClean="0"/>
              <a:t>来进行</a:t>
            </a:r>
            <a:r>
              <a:rPr lang="en-US" dirty="0" smtClean="0"/>
              <a:t>cookie</a:t>
            </a:r>
            <a:r>
              <a:rPr lang="zh-CN" altLang="en-US" dirty="0" smtClean="0"/>
              <a:t>的相关操作，</a:t>
            </a:r>
            <a:endParaRPr lang="en-US" altLang="zh-CN" dirty="0" smtClean="0"/>
          </a:p>
          <a:p>
            <a:r>
              <a:rPr lang="en-US" dirty="0" smtClean="0"/>
              <a:t>Python3   </a:t>
            </a:r>
            <a:r>
              <a:rPr lang="en-US" dirty="0" err="1" smtClean="0"/>
              <a:t>cookielib</a:t>
            </a:r>
            <a:r>
              <a:rPr lang="en-US" dirty="0" smtClean="0"/>
              <a:t> </a:t>
            </a:r>
            <a:r>
              <a:rPr lang="zh-CN" altLang="en-US" dirty="0" smtClean="0"/>
              <a:t>模块改名为 </a:t>
            </a:r>
            <a:r>
              <a:rPr lang="en-US" dirty="0" err="1" smtClean="0"/>
              <a:t>http.cookiejar</a:t>
            </a:r>
            <a:endParaRPr lang="en-US" altLang="zh-CN" dirty="0" smtClean="0"/>
          </a:p>
          <a:p>
            <a:r>
              <a:rPr lang="zh-CN" altLang="en-US" dirty="0" smtClean="0"/>
              <a:t>内置的</a:t>
            </a:r>
            <a:r>
              <a:rPr lang="en-US" dirty="0" smtClean="0"/>
              <a:t>http</a:t>
            </a:r>
            <a:r>
              <a:rPr lang="zh-CN" altLang="en-US" dirty="0" smtClean="0"/>
              <a:t>包里包含了</a:t>
            </a:r>
            <a:r>
              <a:rPr lang="en-US" dirty="0" smtClean="0"/>
              <a:t>cookie</a:t>
            </a:r>
            <a:r>
              <a:rPr lang="zh-CN" altLang="en-US" dirty="0" smtClean="0"/>
              <a:t>相关的一些模块，通过她们我们可以自动使用</a:t>
            </a:r>
            <a:r>
              <a:rPr lang="en-US" dirty="0" smtClean="0"/>
              <a:t>cookie</a:t>
            </a:r>
          </a:p>
          <a:p>
            <a:pPr lvl="1"/>
            <a:r>
              <a:rPr lang="en-US" dirty="0" err="1" smtClean="0"/>
              <a:t>CookieJar</a:t>
            </a:r>
            <a:r>
              <a:rPr lang="en-US" dirty="0" smtClean="0"/>
              <a:t> </a:t>
            </a:r>
          </a:p>
          <a:p>
            <a:pPr lvl="2"/>
            <a:r>
              <a:rPr lang="zh-CN" altLang="en-US" dirty="0" smtClean="0"/>
              <a:t>管理储存</a:t>
            </a:r>
            <a:r>
              <a:rPr lang="en-US" dirty="0" smtClean="0"/>
              <a:t>cookie，</a:t>
            </a:r>
            <a:r>
              <a:rPr lang="zh-CN" altLang="en-US" dirty="0" smtClean="0"/>
              <a:t>像传出的</a:t>
            </a:r>
            <a:r>
              <a:rPr lang="en-US" dirty="0" smtClean="0"/>
              <a:t>http</a:t>
            </a:r>
            <a:r>
              <a:rPr lang="zh-CN" altLang="en-US" dirty="0" smtClean="0"/>
              <a:t>请求添加</a:t>
            </a:r>
            <a:r>
              <a:rPr lang="en-US" dirty="0" smtClean="0"/>
              <a:t>cookie</a:t>
            </a:r>
          </a:p>
          <a:p>
            <a:pPr lvl="2"/>
            <a:r>
              <a:rPr lang="en-US" dirty="0" smtClean="0"/>
              <a:t>cookie</a:t>
            </a:r>
            <a:r>
              <a:rPr lang="zh-CN" altLang="en-US" dirty="0" smtClean="0"/>
              <a:t>存储在内存中，</a:t>
            </a:r>
            <a:r>
              <a:rPr lang="en-US" dirty="0" err="1" smtClean="0"/>
              <a:t>CookieJar</a:t>
            </a:r>
            <a:r>
              <a:rPr lang="zh-CN" altLang="en-US" dirty="0" smtClean="0"/>
              <a:t>示例回收后</a:t>
            </a:r>
            <a:r>
              <a:rPr lang="en-US" dirty="0" smtClean="0"/>
              <a:t>cookie</a:t>
            </a:r>
            <a:r>
              <a:rPr lang="zh-CN" altLang="en-US" dirty="0" smtClean="0"/>
              <a:t>将自动消失</a:t>
            </a:r>
          </a:p>
          <a:p>
            <a:pPr lvl="1"/>
            <a:r>
              <a:rPr lang="en-US" dirty="0" err="1" smtClean="0"/>
              <a:t>FileCookieJar</a:t>
            </a:r>
            <a:r>
              <a:rPr lang="en-US" dirty="0" smtClean="0"/>
              <a:t> </a:t>
            </a:r>
          </a:p>
          <a:p>
            <a:pPr lvl="2"/>
            <a:r>
              <a:rPr lang="zh-CN" altLang="en-US" dirty="0" smtClean="0"/>
              <a:t>是</a:t>
            </a:r>
            <a:r>
              <a:rPr lang="en-US" dirty="0" err="1" smtClean="0"/>
              <a:t>CookieJar</a:t>
            </a:r>
            <a:r>
              <a:rPr lang="zh-CN" altLang="en-US" dirty="0" smtClean="0"/>
              <a:t>的子类</a:t>
            </a:r>
          </a:p>
          <a:p>
            <a:pPr lvl="2"/>
            <a:r>
              <a:rPr lang="en-US" dirty="0" smtClean="0"/>
              <a:t>cookie</a:t>
            </a:r>
            <a:r>
              <a:rPr lang="zh-CN" altLang="en-US" dirty="0" smtClean="0"/>
              <a:t>保存在文件中</a:t>
            </a:r>
          </a:p>
          <a:p>
            <a:pPr lvl="1"/>
            <a:r>
              <a:rPr lang="en-US" dirty="0" err="1" smtClean="0"/>
              <a:t>MozillaCookiejar</a:t>
            </a:r>
            <a:r>
              <a:rPr lang="en-US" dirty="0" smtClean="0"/>
              <a:t> </a:t>
            </a:r>
          </a:p>
          <a:p>
            <a:pPr lvl="2"/>
            <a:r>
              <a:rPr lang="zh-CN" altLang="en-US" dirty="0" smtClean="0"/>
              <a:t>是</a:t>
            </a:r>
            <a:r>
              <a:rPr lang="en-US" dirty="0" err="1" smtClean="0"/>
              <a:t>FileCookieJar</a:t>
            </a:r>
            <a:r>
              <a:rPr lang="zh-CN" altLang="en-US" dirty="0" smtClean="0"/>
              <a:t>的子类</a:t>
            </a:r>
          </a:p>
          <a:p>
            <a:pPr lvl="2"/>
            <a:r>
              <a:rPr lang="zh-CN" altLang="en-US" dirty="0" smtClean="0"/>
              <a:t>与</a:t>
            </a:r>
            <a:r>
              <a:rPr lang="en-US" dirty="0" smtClean="0"/>
              <a:t>Mozilla</a:t>
            </a:r>
            <a:r>
              <a:rPr lang="zh-CN" altLang="en-US" dirty="0" smtClean="0"/>
              <a:t>浏览器兼容</a:t>
            </a:r>
          </a:p>
          <a:p>
            <a:pPr lvl="1"/>
            <a:r>
              <a:rPr lang="en-US" dirty="0" err="1" smtClean="0"/>
              <a:t>LwpCookieJar</a:t>
            </a:r>
            <a:r>
              <a:rPr lang="en-US" dirty="0" smtClean="0"/>
              <a:t> </a:t>
            </a:r>
          </a:p>
          <a:p>
            <a:pPr lvl="2"/>
            <a:r>
              <a:rPr lang="zh-CN" altLang="en-US" dirty="0" smtClean="0"/>
              <a:t>是</a:t>
            </a:r>
            <a:r>
              <a:rPr lang="en-US" dirty="0" err="1" smtClean="0"/>
              <a:t>FileCookieJar</a:t>
            </a:r>
            <a:r>
              <a:rPr lang="zh-CN" altLang="en-US" dirty="0" smtClean="0"/>
              <a:t>的子类</a:t>
            </a:r>
          </a:p>
          <a:p>
            <a:pPr lvl="2"/>
            <a:r>
              <a:rPr lang="zh-CN" altLang="en-US" dirty="0" smtClean="0"/>
              <a:t>与</a:t>
            </a:r>
            <a:r>
              <a:rPr lang="en-US" dirty="0" err="1" smtClean="0"/>
              <a:t>libwww-perl</a:t>
            </a:r>
            <a:r>
              <a:rPr lang="zh-CN" altLang="en-US" dirty="0" smtClean="0"/>
              <a:t>标准兼容</a:t>
            </a:r>
            <a:endParaRPr lang="en-US" altLang="zh-CN" dirty="0" smtClean="0"/>
          </a:p>
          <a:p>
            <a:pPr lvl="3"/>
            <a:r>
              <a:rPr lang="zh-CN" altLang="en-US" b="1" dirty="0" smtClean="0">
                <a:hlinkClick r:id="rId2"/>
              </a:rPr>
              <a:t>漏洞组件</a:t>
            </a:r>
            <a:r>
              <a:rPr lang="zh-CN" altLang="en-US" b="1" dirty="0" smtClean="0"/>
              <a:t> </a:t>
            </a:r>
            <a:r>
              <a:rPr lang="en-US" altLang="zh-CN" b="1" dirty="0" smtClean="0"/>
              <a:t>— </a:t>
            </a:r>
            <a:r>
              <a:rPr lang="en-US" b="1" dirty="0" err="1" smtClean="0"/>
              <a:t>libwww-perl</a:t>
            </a:r>
            <a:endParaRPr lang="en-US" b="1" dirty="0" smtClean="0"/>
          </a:p>
          <a:p>
            <a:pPr lvl="3"/>
            <a:r>
              <a:rPr lang="en-US" dirty="0" smtClean="0"/>
              <a:t>a set of Perl modules which provides a simple and consistent application programming interface to the World-Wide Web.</a:t>
            </a:r>
            <a:endParaRPr lang="en-US" b="1" dirty="0" smtClean="0"/>
          </a:p>
          <a:p>
            <a:r>
              <a:rPr lang="en-US" b="1" dirty="0" smtClean="0"/>
              <a:t>python3 </a:t>
            </a:r>
            <a:r>
              <a:rPr lang="zh-CN" altLang="en-US" b="1" dirty="0" smtClean="0"/>
              <a:t>获取</a:t>
            </a:r>
            <a:r>
              <a:rPr lang="en-US" b="1" dirty="0" smtClean="0"/>
              <a:t>cookie</a:t>
            </a:r>
            <a:r>
              <a:rPr lang="zh-CN" altLang="en-US" b="1" dirty="0" smtClean="0"/>
              <a:t>解决方案</a:t>
            </a:r>
            <a:endParaRPr lang="en-US" dirty="0" smtClean="0">
              <a:hlinkClick r:id="rId3"/>
            </a:endParaRPr>
          </a:p>
          <a:p>
            <a:pPr lvl="1"/>
            <a:r>
              <a:rPr lang="en-US" dirty="0" smtClean="0">
                <a:hlinkClick r:id="rId3"/>
              </a:rPr>
              <a:t>https://www.cnblogs.com/lizm166/p/10008634.html</a:t>
            </a:r>
            <a:endParaRPr lang="en-US" b="1" dirty="0" smtClean="0"/>
          </a:p>
          <a:p>
            <a:r>
              <a:rPr lang="zh-CN" altLang="en-US" b="1" dirty="0" smtClean="0"/>
              <a:t>爬虫基础系列</a:t>
            </a:r>
            <a:r>
              <a:rPr lang="en-US" b="1" dirty="0" smtClean="0"/>
              <a:t>requests——</a:t>
            </a:r>
            <a:r>
              <a:rPr lang="en-US" b="1" dirty="0" err="1" smtClean="0"/>
              <a:t>cookiejar</a:t>
            </a:r>
            <a:endParaRPr lang="en-US" b="1" dirty="0" smtClean="0"/>
          </a:p>
          <a:p>
            <a:pPr lvl="1"/>
            <a:r>
              <a:rPr lang="en-US" altLang="zh-CN" dirty="0" smtClean="0"/>
              <a:t>https://www.jianshu.com/p/136e736b0618</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smtClean="0"/>
              <a:t>保存</a:t>
            </a:r>
            <a:r>
              <a:rPr lang="en-US" dirty="0" smtClean="0"/>
              <a:t>Cookie</a:t>
            </a:r>
            <a:r>
              <a:rPr lang="zh-CN" altLang="en-US" dirty="0" smtClean="0"/>
              <a:t>到变量</a:t>
            </a:r>
            <a:endParaRPr lang="en-US" altLang="zh-CN" dirty="0" smtClean="0"/>
          </a:p>
          <a:p>
            <a:pPr lvl="1"/>
            <a:r>
              <a:rPr lang="zh-CN" altLang="en-US" dirty="0" smtClean="0"/>
              <a:t>创建了一个</a:t>
            </a:r>
            <a:r>
              <a:rPr lang="en-US" dirty="0" err="1" smtClean="0"/>
              <a:t>CookieJar</a:t>
            </a:r>
            <a:r>
              <a:rPr lang="zh-CN" altLang="en-US" dirty="0" smtClean="0"/>
              <a:t>对象，</a:t>
            </a:r>
            <a:endParaRPr lang="en-US" altLang="zh-CN" dirty="0" smtClean="0"/>
          </a:p>
          <a:p>
            <a:pPr lvl="2"/>
            <a:r>
              <a:rPr lang="zh-CN" altLang="en-US" dirty="0" smtClean="0"/>
              <a:t>用于管理和存储</a:t>
            </a:r>
            <a:r>
              <a:rPr lang="en-US" dirty="0" smtClean="0"/>
              <a:t>cookie</a:t>
            </a:r>
            <a:r>
              <a:rPr lang="zh-CN" altLang="en-US" dirty="0" smtClean="0"/>
              <a:t>内容</a:t>
            </a:r>
            <a:endParaRPr lang="en-US" altLang="zh-CN" dirty="0" smtClean="0"/>
          </a:p>
          <a:p>
            <a:pPr lvl="2">
              <a:buNone/>
            </a:pPr>
            <a:r>
              <a:rPr lang="en-US" dirty="0" smtClean="0"/>
              <a:t>cookie = </a:t>
            </a:r>
            <a:r>
              <a:rPr lang="en-US" dirty="0" err="1" smtClean="0"/>
              <a:t>cookiejar.CookieJar</a:t>
            </a:r>
            <a:r>
              <a:rPr lang="en-US" dirty="0" smtClean="0"/>
              <a:t>()</a:t>
            </a:r>
            <a:endParaRPr lang="en-US" altLang="zh-CN" dirty="0" smtClean="0"/>
          </a:p>
          <a:p>
            <a:pPr lvl="1"/>
            <a:r>
              <a:rPr lang="zh-CN" altLang="en-US" dirty="0" smtClean="0"/>
              <a:t>将其传递到</a:t>
            </a:r>
            <a:r>
              <a:rPr lang="en-US" dirty="0" err="1" smtClean="0"/>
              <a:t>HTTPCookieProcessor</a:t>
            </a:r>
            <a:r>
              <a:rPr lang="zh-CN" altLang="en-US" dirty="0" smtClean="0"/>
              <a:t>中</a:t>
            </a:r>
            <a:endParaRPr lang="en-US" altLang="zh-CN" dirty="0" smtClean="0"/>
          </a:p>
          <a:p>
            <a:pPr lvl="2">
              <a:buNone/>
            </a:pPr>
            <a:r>
              <a:rPr lang="en-US" dirty="0" err="1" smtClean="0"/>
              <a:t>cookie_handle</a:t>
            </a:r>
            <a:r>
              <a:rPr lang="en-US" dirty="0" smtClean="0"/>
              <a:t> = </a:t>
            </a:r>
            <a:r>
              <a:rPr lang="en-US" dirty="0" err="1" smtClean="0"/>
              <a:t>request.HTTPCookieProcessor</a:t>
            </a:r>
            <a:r>
              <a:rPr lang="en-US" dirty="0" smtClean="0"/>
              <a:t>(cookie)</a:t>
            </a:r>
            <a:endParaRPr lang="en-US" altLang="zh-CN" dirty="0" smtClean="0"/>
          </a:p>
          <a:p>
            <a:pPr lvl="1"/>
            <a:r>
              <a:rPr lang="zh-CN" altLang="en-US" dirty="0" smtClean="0"/>
              <a:t>创建一个</a:t>
            </a:r>
            <a:r>
              <a:rPr lang="en-US" dirty="0" smtClean="0"/>
              <a:t>opener</a:t>
            </a:r>
          </a:p>
          <a:p>
            <a:pPr lvl="2">
              <a:buNone/>
            </a:pPr>
            <a:r>
              <a:rPr lang="en-US" dirty="0" smtClean="0">
                <a:solidFill>
                  <a:srgbClr val="FF0000"/>
                </a:solidFill>
              </a:rPr>
              <a:t>opener</a:t>
            </a:r>
            <a:r>
              <a:rPr lang="en-US" dirty="0" smtClean="0"/>
              <a:t>=</a:t>
            </a:r>
            <a:r>
              <a:rPr lang="en-US" dirty="0" err="1" smtClean="0"/>
              <a:t>urllib.request.build_opener</a:t>
            </a:r>
            <a:r>
              <a:rPr lang="en-US" dirty="0" smtClean="0"/>
              <a:t>(cookie)</a:t>
            </a:r>
          </a:p>
          <a:p>
            <a:pPr lvl="1"/>
            <a:r>
              <a:rPr lang="zh-CN" altLang="en-US" dirty="0" smtClean="0"/>
              <a:t>这样在获取</a:t>
            </a:r>
            <a:r>
              <a:rPr lang="en-US" dirty="0" smtClean="0"/>
              <a:t>URL</a:t>
            </a:r>
            <a:r>
              <a:rPr lang="zh-CN" altLang="en-US" dirty="0" smtClean="0"/>
              <a:t>时，</a:t>
            </a:r>
            <a:r>
              <a:rPr lang="en-US" dirty="0" smtClean="0"/>
              <a:t>cookie</a:t>
            </a:r>
            <a:r>
              <a:rPr lang="zh-CN" altLang="en-US" dirty="0" smtClean="0"/>
              <a:t>信息就自动存储在</a:t>
            </a:r>
            <a:r>
              <a:rPr lang="en-US" dirty="0" err="1" smtClean="0"/>
              <a:t>CookieJar</a:t>
            </a:r>
            <a:r>
              <a:rPr lang="zh-CN" altLang="en-US" dirty="0" smtClean="0"/>
              <a:t>对象中；</a:t>
            </a:r>
            <a:endParaRPr lang="en-US" altLang="zh-CN" dirty="0" smtClean="0"/>
          </a:p>
          <a:p>
            <a:pPr lvl="2">
              <a:buNone/>
            </a:pPr>
            <a:r>
              <a:rPr lang="en-US" dirty="0" smtClean="0"/>
              <a:t>response = </a:t>
            </a:r>
            <a:r>
              <a:rPr lang="en-US" dirty="0" err="1" smtClean="0"/>
              <a:t>opener.open</a:t>
            </a:r>
            <a:r>
              <a:rPr lang="en-US" dirty="0" smtClean="0"/>
              <a:t>(URL_ROOT)</a:t>
            </a:r>
          </a:p>
          <a:p>
            <a:pPr lvl="2"/>
            <a:r>
              <a:rPr lang="en-US" dirty="0" smtClean="0"/>
              <a:t> # </a:t>
            </a:r>
            <a:r>
              <a:rPr lang="zh-CN" altLang="en-US" dirty="0" smtClean="0"/>
              <a:t>此处的</a:t>
            </a:r>
            <a:r>
              <a:rPr lang="en-US" dirty="0" smtClean="0"/>
              <a:t>open</a:t>
            </a:r>
            <a:r>
              <a:rPr lang="zh-CN" altLang="en-US" dirty="0" smtClean="0"/>
              <a:t>方法同</a:t>
            </a:r>
            <a:r>
              <a:rPr lang="en-US" dirty="0" smtClean="0"/>
              <a:t>urllib2</a:t>
            </a:r>
            <a:r>
              <a:rPr lang="zh-CN" altLang="en-US" dirty="0" smtClean="0"/>
              <a:t>的</a:t>
            </a:r>
            <a:r>
              <a:rPr lang="en-US" dirty="0" err="1" smtClean="0"/>
              <a:t>urlopen</a:t>
            </a:r>
            <a:r>
              <a:rPr lang="zh-CN" altLang="en-US" dirty="0" smtClean="0"/>
              <a:t>方法，也可以传入</a:t>
            </a:r>
            <a:r>
              <a:rPr lang="en-US" dirty="0" smtClean="0"/>
              <a:t>request</a:t>
            </a:r>
            <a:endParaRPr lang="en-US" altLang="zh-CN" dirty="0" smtClean="0"/>
          </a:p>
          <a:p>
            <a:pPr lvl="1">
              <a:buNone/>
            </a:pPr>
            <a:endParaRPr lang="en-US" altLang="zh-CN" dirty="0" smtClean="0"/>
          </a:p>
          <a:p>
            <a:pPr lvl="1"/>
            <a:r>
              <a:rPr lang="zh-CN" altLang="en-US" dirty="0" smtClean="0"/>
              <a:t>将获取到的</a:t>
            </a:r>
            <a:r>
              <a:rPr lang="en-US" dirty="0" smtClean="0"/>
              <a:t>cookie</a:t>
            </a:r>
            <a:r>
              <a:rPr lang="zh-CN" altLang="en-US" dirty="0" smtClean="0"/>
              <a:t>值打印出来如下：</a:t>
            </a:r>
            <a:endParaRPr lang="en-US" altLang="zh-CN" dirty="0" smtClean="0"/>
          </a:p>
          <a:p>
            <a:pPr lvl="2">
              <a:buNone/>
            </a:pPr>
            <a:r>
              <a:rPr lang="en-US" dirty="0" smtClean="0"/>
              <a:t>for item in cookie: </a:t>
            </a:r>
          </a:p>
          <a:p>
            <a:pPr lvl="2">
              <a:buNone/>
            </a:pPr>
            <a:r>
              <a:rPr lang="en-US" dirty="0" smtClean="0"/>
              <a:t>	print('Name = ' + item.name)</a:t>
            </a:r>
          </a:p>
          <a:p>
            <a:pPr lvl="2">
              <a:buNone/>
            </a:pPr>
            <a:r>
              <a:rPr lang="en-US" dirty="0" smtClean="0"/>
              <a:t>	print('Value = ' + </a:t>
            </a:r>
            <a:r>
              <a:rPr lang="en-US" dirty="0" err="1" smtClean="0"/>
              <a:t>item.value</a:t>
            </a:r>
            <a:r>
              <a:rPr lang="en-US" dirty="0" smtClean="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57167"/>
            <a:ext cx="8229600" cy="2571767"/>
          </a:xfrm>
        </p:spPr>
        <p:txBody>
          <a:bodyPr>
            <a:normAutofit fontScale="92500" lnSpcReduction="20000"/>
          </a:bodyPr>
          <a:lstStyle/>
          <a:p>
            <a:r>
              <a:rPr lang="zh-CN" altLang="en-US" dirty="0" smtClean="0"/>
              <a:t>保存</a:t>
            </a:r>
            <a:r>
              <a:rPr lang="en-US" dirty="0" smtClean="0"/>
              <a:t>cookie</a:t>
            </a:r>
            <a:r>
              <a:rPr lang="zh-CN" altLang="en-US" dirty="0" smtClean="0"/>
              <a:t>到文件</a:t>
            </a:r>
            <a:endParaRPr lang="en-US" altLang="zh-CN" dirty="0" smtClean="0"/>
          </a:p>
          <a:p>
            <a:r>
              <a:rPr lang="zh-CN" altLang="en-US" dirty="0" smtClean="0"/>
              <a:t>从文件中读取</a:t>
            </a:r>
            <a:r>
              <a:rPr lang="en-US" altLang="zh-CN" dirty="0" smtClean="0"/>
              <a:t>cookie</a:t>
            </a:r>
            <a:r>
              <a:rPr lang="zh-CN" altLang="en-US" dirty="0" smtClean="0"/>
              <a:t>并访问</a:t>
            </a:r>
            <a:endParaRPr lang="en-US" altLang="zh-CN" dirty="0" smtClean="0"/>
          </a:p>
          <a:p>
            <a:pPr lvl="1"/>
            <a:r>
              <a:rPr lang="en-US" altLang="zh-CN" dirty="0" smtClean="0"/>
              <a:t>Cookie  </a:t>
            </a:r>
            <a:r>
              <a:rPr lang="zh-CN" altLang="en-US" dirty="0" smtClean="0"/>
              <a:t>有效期内    可以反复使用</a:t>
            </a:r>
            <a:endParaRPr lang="en-US" altLang="zh-CN" dirty="0" smtClean="0"/>
          </a:p>
          <a:p>
            <a:pPr lvl="1"/>
            <a:r>
              <a:rPr lang="en-US" altLang="zh-CN" dirty="0" smtClean="0"/>
              <a:t>https://baijiahao.baidu.com/s?id=1663362753993161485&amp;wfr=spider&amp;for=pc</a:t>
            </a:r>
          </a:p>
          <a:p>
            <a:r>
              <a:rPr lang="zh-CN" altLang="en-US" dirty="0" smtClean="0"/>
              <a:t>利用</a:t>
            </a:r>
            <a:r>
              <a:rPr lang="en-US" dirty="0" smtClean="0"/>
              <a:t>cookie</a:t>
            </a:r>
            <a:r>
              <a:rPr lang="zh-CN" altLang="en-US" dirty="0" smtClean="0"/>
              <a:t>模拟登录</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2928934"/>
            <a:ext cx="7214744" cy="335758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8.2  </a:t>
            </a:r>
            <a:r>
              <a:rPr lang="en-US" b="1" dirty="0" smtClean="0"/>
              <a:t>selenium</a:t>
            </a:r>
            <a:endParaRPr lang="zh-CN" altLang="en-US" dirty="0"/>
          </a:p>
        </p:txBody>
      </p:sp>
      <p:sp>
        <p:nvSpPr>
          <p:cNvPr id="5" name="内容占位符 4"/>
          <p:cNvSpPr>
            <a:spLocks noGrp="1"/>
          </p:cNvSpPr>
          <p:nvPr>
            <p:ph idx="1"/>
          </p:nvPr>
        </p:nvSpPr>
        <p:spPr/>
        <p:txBody>
          <a:bodyPr>
            <a:normAutofit fontScale="92500" lnSpcReduction="20000"/>
          </a:bodyPr>
          <a:lstStyle/>
          <a:p>
            <a:r>
              <a:rPr lang="en-US" b="1" dirty="0" smtClean="0"/>
              <a:t>WEB</a:t>
            </a:r>
            <a:r>
              <a:rPr lang="zh-CN" altLang="en-US" b="1" dirty="0" smtClean="0"/>
              <a:t>自动化工具</a:t>
            </a:r>
            <a:endParaRPr lang="en-US" altLang="zh-CN" b="1" dirty="0" smtClean="0"/>
          </a:p>
          <a:p>
            <a:pPr lvl="1"/>
            <a:r>
              <a:rPr lang="zh-CN" altLang="en-US" dirty="0" smtClean="0"/>
              <a:t>用于</a:t>
            </a:r>
            <a:r>
              <a:rPr lang="en-US" altLang="zh-CN" dirty="0" smtClean="0"/>
              <a:t>Web</a:t>
            </a:r>
            <a:r>
              <a:rPr lang="zh-CN" altLang="en-US" dirty="0" smtClean="0"/>
              <a:t>应用程序测试</a:t>
            </a:r>
            <a:endParaRPr lang="en-US" altLang="zh-CN" dirty="0" smtClean="0"/>
          </a:p>
          <a:p>
            <a:r>
              <a:rPr lang="en-US" altLang="zh-CN" dirty="0" smtClean="0"/>
              <a:t>Selenium</a:t>
            </a:r>
            <a:r>
              <a:rPr lang="zh-CN" altLang="en-US" dirty="0" smtClean="0"/>
              <a:t>测试直接运行在浏览器中，就像真正的用户在操作一样</a:t>
            </a:r>
            <a:endParaRPr lang="en-US" altLang="zh-CN" dirty="0" smtClean="0"/>
          </a:p>
          <a:p>
            <a:pPr lvl="1"/>
            <a:r>
              <a:rPr lang="zh-CN" altLang="en-US" dirty="0" smtClean="0"/>
              <a:t>各种浏览器</a:t>
            </a:r>
            <a:endParaRPr lang="en-US" altLang="zh-CN" dirty="0" smtClean="0"/>
          </a:p>
          <a:p>
            <a:pPr lvl="1"/>
            <a:r>
              <a:rPr lang="zh-CN" altLang="en-US" dirty="0" smtClean="0"/>
              <a:t>包括无头浏览器</a:t>
            </a:r>
            <a:endParaRPr lang="en-US" altLang="zh-CN" dirty="0" smtClean="0"/>
          </a:p>
          <a:p>
            <a:pPr marL="1257300" lvl="5" indent="-342900"/>
            <a:r>
              <a:rPr lang="zh-CN" altLang="en-US" sz="2800" dirty="0" smtClean="0"/>
              <a:t>没有显示界面的浏览器</a:t>
            </a:r>
            <a:endParaRPr lang="en-US" altLang="zh-CN" sz="2800" dirty="0" smtClean="0"/>
          </a:p>
          <a:p>
            <a:pPr marL="1257300" lvl="5" indent="-342900"/>
            <a:r>
              <a:rPr lang="zh-CN" altLang="en-US" sz="2800" dirty="0" smtClean="0"/>
              <a:t>浏览器该有的功能特性都有。</a:t>
            </a:r>
            <a:endParaRPr lang="en-US" altLang="zh-CN" sz="2800" dirty="0" smtClean="0"/>
          </a:p>
          <a:p>
            <a:pPr lvl="2"/>
            <a:r>
              <a:rPr lang="en-US" altLang="zh-CN" dirty="0" err="1" smtClean="0"/>
              <a:t>PhantomJS</a:t>
            </a:r>
            <a:r>
              <a:rPr lang="en-US" altLang="zh-CN" dirty="0" smtClean="0"/>
              <a:t> </a:t>
            </a:r>
          </a:p>
          <a:p>
            <a:pPr lvl="3"/>
            <a:r>
              <a:rPr lang="en-US" altLang="zh-CN" dirty="0" smtClean="0"/>
              <a:t>Phantom </a:t>
            </a:r>
            <a:r>
              <a:rPr lang="zh-CN" altLang="en-US" dirty="0" smtClean="0"/>
              <a:t>幽灵 </a:t>
            </a:r>
            <a:r>
              <a:rPr lang="en-US" dirty="0" smtClean="0"/>
              <a:t>[ˈ</a:t>
            </a:r>
            <a:r>
              <a:rPr lang="en-US" dirty="0" err="1" smtClean="0"/>
              <a:t>fæntəm</a:t>
            </a:r>
            <a:r>
              <a:rPr lang="en-US" dirty="0" smtClean="0"/>
              <a:t>]</a:t>
            </a:r>
            <a:endParaRPr lang="en-US" altLang="zh-CN" dirty="0" smtClean="0"/>
          </a:p>
          <a:p>
            <a:pPr lvl="3"/>
            <a:r>
              <a:rPr lang="zh-CN" altLang="en-US" dirty="0" smtClean="0"/>
              <a:t>一个基于</a:t>
            </a:r>
            <a:r>
              <a:rPr lang="en-US" altLang="zh-CN" dirty="0" err="1" smtClean="0"/>
              <a:t>js</a:t>
            </a:r>
            <a:r>
              <a:rPr lang="zh-CN" altLang="en-US" dirty="0" smtClean="0"/>
              <a:t>的</a:t>
            </a:r>
            <a:r>
              <a:rPr lang="en-US" altLang="zh-CN" dirty="0" err="1" smtClean="0">
                <a:solidFill>
                  <a:srgbClr val="FF0000"/>
                </a:solidFill>
              </a:rPr>
              <a:t>webkit</a:t>
            </a:r>
            <a:r>
              <a:rPr lang="zh-CN" altLang="en-US" dirty="0" smtClean="0"/>
              <a:t>内核无头浏览器 </a:t>
            </a:r>
            <a:endParaRPr lang="en-US" altLang="zh-CN" dirty="0" smtClean="0"/>
          </a:p>
          <a:p>
            <a:pPr lvl="3"/>
            <a:r>
              <a:rPr lang="zh-CN" altLang="zh-CN" dirty="0" smtClean="0"/>
              <a:t>它提供了一系列的</a:t>
            </a:r>
            <a:r>
              <a:rPr lang="en-US" altLang="zh-CN" dirty="0" smtClean="0"/>
              <a:t>JavaScript API</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这个工具的主要功能包括：</a:t>
            </a:r>
            <a:endParaRPr lang="en-US" altLang="zh-CN" dirty="0" smtClean="0"/>
          </a:p>
          <a:p>
            <a:pPr lvl="1"/>
            <a:r>
              <a:rPr lang="zh-CN" altLang="en-US" dirty="0" smtClean="0"/>
              <a:t>测试与浏览器的兼容性</a:t>
            </a:r>
            <a:endParaRPr lang="en-US" altLang="zh-CN" dirty="0" smtClean="0"/>
          </a:p>
          <a:p>
            <a:pPr lvl="2"/>
            <a:r>
              <a:rPr lang="zh-CN" altLang="en-US" dirty="0" smtClean="0"/>
              <a:t>测试你的应用程序看是否能够很好得工作在不同浏览器和操作系统之上。</a:t>
            </a:r>
            <a:endParaRPr lang="en-US" altLang="zh-CN" dirty="0" smtClean="0"/>
          </a:p>
          <a:p>
            <a:pPr lvl="1"/>
            <a:r>
              <a:rPr lang="zh-CN" altLang="en-US" dirty="0" smtClean="0"/>
              <a:t>测试</a:t>
            </a:r>
            <a:r>
              <a:rPr lang="zh-CN" altLang="en-US" dirty="0" smtClean="0">
                <a:solidFill>
                  <a:srgbClr val="FF0000"/>
                </a:solidFill>
              </a:rPr>
              <a:t>浏览器交互</a:t>
            </a:r>
            <a:r>
              <a:rPr lang="zh-CN" altLang="en-US" dirty="0" smtClean="0"/>
              <a:t>。</a:t>
            </a:r>
            <a:endParaRPr lang="en-US" altLang="zh-CN" dirty="0" smtClean="0"/>
          </a:p>
          <a:p>
            <a:pPr lvl="2"/>
            <a:r>
              <a:rPr lang="zh-CN" altLang="en-US" dirty="0" smtClean="0"/>
              <a:t>测试系统功能</a:t>
            </a:r>
            <a:r>
              <a:rPr lang="en-US" altLang="zh-CN" dirty="0" smtClean="0"/>
              <a:t>——</a:t>
            </a:r>
            <a:r>
              <a:rPr lang="zh-CN" altLang="en-US" dirty="0" smtClean="0"/>
              <a:t>创建回归测试检验软件功能和用户需求</a:t>
            </a:r>
            <a:endParaRPr lang="en-US" altLang="zh-CN" dirty="0" smtClean="0"/>
          </a:p>
          <a:p>
            <a:pPr lvl="3"/>
            <a:r>
              <a:rPr lang="zh-CN" altLang="en-US" dirty="0" smtClean="0"/>
              <a:t>框架底层使用</a:t>
            </a:r>
            <a:r>
              <a:rPr lang="en-US" altLang="zh-CN" dirty="0" smtClean="0"/>
              <a:t>JavaScript</a:t>
            </a:r>
            <a:r>
              <a:rPr lang="zh-CN" altLang="en-US" dirty="0" smtClean="0"/>
              <a:t>模拟真实用户对浏览器进行操作。</a:t>
            </a:r>
            <a:endParaRPr lang="en-US" altLang="zh-CN" dirty="0" smtClean="0"/>
          </a:p>
          <a:p>
            <a:pPr lvl="3"/>
            <a:r>
              <a:rPr lang="zh-CN" altLang="en-US" dirty="0" smtClean="0"/>
              <a:t>测试脚本执行时，浏览器自动按照脚本代码做出点击，输入，打开，验证等操作，就像真实用户所做的一样，从终端用户的角度测试应用程序</a:t>
            </a:r>
            <a:endParaRPr lang="en-US" altLang="zh-CN" dirty="0" smtClean="0"/>
          </a:p>
          <a:p>
            <a:r>
              <a:rPr lang="zh-CN" altLang="en-US" dirty="0" smtClean="0"/>
              <a:t>爬虫中使用它主要是为了解决</a:t>
            </a:r>
            <a:r>
              <a:rPr lang="en-US" altLang="zh-CN" dirty="0" smtClean="0"/>
              <a:t>requests</a:t>
            </a:r>
            <a:r>
              <a:rPr lang="zh-CN" altLang="en-US" dirty="0" smtClean="0"/>
              <a:t>无法直接执行</a:t>
            </a:r>
            <a:r>
              <a:rPr lang="en-US" altLang="zh-CN" dirty="0" smtClean="0"/>
              <a:t>JavaScript</a:t>
            </a:r>
            <a:r>
              <a:rPr lang="zh-CN" altLang="en-US" dirty="0" smtClean="0"/>
              <a:t>代码的问题。</a:t>
            </a:r>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下载 </a:t>
            </a:r>
            <a:r>
              <a:rPr lang="en-US" altLang="zh-CN" dirty="0" smtClean="0">
                <a:hlinkClick r:id="rId3"/>
              </a:rPr>
              <a:t>https://pypi.org/project/selenium/#files</a:t>
            </a:r>
            <a:endParaRPr lang="en-US" altLang="zh-CN" dirty="0" smtClean="0"/>
          </a:p>
          <a:p>
            <a:pPr lvl="1"/>
            <a:r>
              <a:rPr lang="en-US" altLang="zh-CN" dirty="0" smtClean="0">
                <a:hlinkClick r:id="rId3"/>
              </a:rPr>
              <a:t>Selenium</a:t>
            </a:r>
            <a:r>
              <a:rPr lang="en-US" altLang="zh-CN" dirty="0" smtClean="0"/>
              <a:t>3.141.0</a:t>
            </a:r>
          </a:p>
          <a:p>
            <a:r>
              <a:rPr lang="zh-CN" altLang="en-US" dirty="0" smtClean="0"/>
              <a:t>安装步骤：</a:t>
            </a:r>
          </a:p>
          <a:p>
            <a:pPr lvl="1"/>
            <a:r>
              <a:rPr lang="zh-CN" altLang="en-US" dirty="0" smtClean="0"/>
              <a:t>安装</a:t>
            </a:r>
            <a:r>
              <a:rPr lang="en-US" dirty="0" smtClean="0"/>
              <a:t>selenium</a:t>
            </a:r>
          </a:p>
          <a:p>
            <a:pPr lvl="2"/>
            <a:r>
              <a:rPr lang="en-US" dirty="0" smtClean="0"/>
              <a:t>pip install selenium</a:t>
            </a:r>
          </a:p>
          <a:p>
            <a:pPr lvl="1"/>
            <a:r>
              <a:rPr lang="zh-CN" altLang="en-US" dirty="0" smtClean="0"/>
              <a:t>安装</a:t>
            </a:r>
            <a:r>
              <a:rPr lang="en-US" dirty="0" err="1" smtClean="0"/>
              <a:t>webdriver</a:t>
            </a:r>
            <a:endParaRPr lang="en-US" dirty="0" smtClean="0"/>
          </a:p>
          <a:p>
            <a:pPr lvl="2"/>
            <a:r>
              <a:rPr lang="en-US" altLang="zh-CN" dirty="0" err="1" smtClean="0"/>
              <a:t>webdriver</a:t>
            </a:r>
            <a:r>
              <a:rPr lang="zh-CN" altLang="en-US" dirty="0" smtClean="0"/>
              <a:t>可以认为是浏览器的驱动器，要驱动浏览器必须用到</a:t>
            </a:r>
            <a:r>
              <a:rPr lang="en-US" altLang="zh-CN" dirty="0" err="1" smtClean="0"/>
              <a:t>webdriver</a:t>
            </a:r>
            <a:r>
              <a:rPr lang="zh-CN" altLang="en-US" dirty="0" smtClean="0"/>
              <a:t>，</a:t>
            </a:r>
            <a:endParaRPr lang="en-US" altLang="zh-CN" dirty="0" smtClean="0"/>
          </a:p>
          <a:p>
            <a:pPr lvl="2"/>
            <a:r>
              <a:rPr lang="zh-CN" altLang="en-US" dirty="0" smtClean="0"/>
              <a:t>支持多种浏览器</a:t>
            </a:r>
            <a:endParaRPr lang="en-US" altLang="zh-CN" dirty="0" smtClean="0"/>
          </a:p>
          <a:p>
            <a:pPr lvl="2"/>
            <a:r>
              <a:rPr lang="zh-CN" altLang="en-US" dirty="0" smtClean="0"/>
              <a:t>复制</a:t>
            </a:r>
            <a:r>
              <a:rPr lang="en-US" dirty="0" err="1" smtClean="0"/>
              <a:t>webdriver</a:t>
            </a:r>
            <a:r>
              <a:rPr lang="zh-CN" altLang="en-US" dirty="0" smtClean="0"/>
              <a:t>到</a:t>
            </a:r>
            <a:r>
              <a:rPr lang="en-US" dirty="0" smtClean="0"/>
              <a:t>Python</a:t>
            </a:r>
            <a:r>
              <a:rPr lang="zh-CN" altLang="en-US" dirty="0" smtClean="0"/>
              <a:t>安装目录下</a:t>
            </a:r>
            <a:endParaRPr lang="en-US" altLang="zh-CN"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hlinkClick r:id="rId2"/>
              </a:rPr>
              <a:t>https://pypi.org/project/selenium/</a:t>
            </a:r>
            <a:endParaRPr lang="en-US" altLang="zh-CN" dirty="0" smtClean="0"/>
          </a:p>
          <a:p>
            <a:r>
              <a:rPr lang="zh-CN" altLang="en-US" b="1" dirty="0" smtClean="0"/>
              <a:t>驱动器下载</a:t>
            </a:r>
            <a:endParaRPr lang="en-US" b="1" dirty="0" smtClean="0"/>
          </a:p>
          <a:p>
            <a:pPr lvl="1"/>
            <a:r>
              <a:rPr lang="en-US" b="1" dirty="0" smtClean="0"/>
              <a:t>Chrome</a:t>
            </a:r>
            <a:r>
              <a:rPr lang="en-US" dirty="0" smtClean="0"/>
              <a:t>:</a:t>
            </a:r>
          </a:p>
          <a:p>
            <a:pPr lvl="2">
              <a:buNone/>
            </a:pPr>
            <a:r>
              <a:rPr lang="en-US" sz="2200" dirty="0" smtClean="0">
                <a:hlinkClick r:id="rId3"/>
              </a:rPr>
              <a:t>https://sites.google.com/a/chromium.org/chromedriver/downloads</a:t>
            </a:r>
            <a:endParaRPr lang="en-US" sz="2200" dirty="0" smtClean="0"/>
          </a:p>
          <a:p>
            <a:pPr lvl="2">
              <a:buNone/>
            </a:pPr>
            <a:r>
              <a:rPr lang="en-US" sz="2200" dirty="0" smtClean="0">
                <a:hlinkClick r:id="rId4"/>
              </a:rPr>
              <a:t>https://chromedriver.storage.googleapis.com/index.html</a:t>
            </a:r>
            <a:endParaRPr lang="en-US" sz="2200" dirty="0" smtClean="0">
              <a:hlinkClick r:id="rId3"/>
            </a:endParaRPr>
          </a:p>
          <a:p>
            <a:pPr lvl="1"/>
            <a:r>
              <a:rPr lang="en-US" b="1" dirty="0" smtClean="0"/>
              <a:t>Edge</a:t>
            </a:r>
            <a:r>
              <a:rPr lang="en-US" dirty="0" smtClean="0"/>
              <a:t>:</a:t>
            </a:r>
          </a:p>
          <a:p>
            <a:pPr lvl="2">
              <a:buNone/>
            </a:pPr>
            <a:r>
              <a:rPr lang="en-US" sz="1900" dirty="0" smtClean="0">
                <a:hlinkClick r:id="rId5"/>
              </a:rPr>
              <a:t>https://developer.microsoft.com/en-us/microsoft-edge/tools/webdriver/</a:t>
            </a:r>
            <a:endParaRPr lang="en-US" sz="1900" dirty="0" smtClean="0"/>
          </a:p>
          <a:p>
            <a:pPr lvl="1"/>
            <a:r>
              <a:rPr lang="en-US" b="1" dirty="0" smtClean="0"/>
              <a:t>Firefox</a:t>
            </a:r>
            <a:r>
              <a:rPr lang="en-US" dirty="0" smtClean="0"/>
              <a:t>:</a:t>
            </a:r>
          </a:p>
          <a:p>
            <a:pPr lvl="2">
              <a:buNone/>
            </a:pPr>
            <a:r>
              <a:rPr lang="en-US" dirty="0" smtClean="0">
                <a:hlinkClick r:id="rId6"/>
              </a:rPr>
              <a:t>https://github.com/mozilla/geckodriver/releases</a:t>
            </a:r>
            <a:endParaRPr lang="en-US" dirty="0" smtClean="0"/>
          </a:p>
          <a:p>
            <a:pPr lvl="1"/>
            <a:r>
              <a:rPr lang="en-US" b="1" dirty="0" smtClean="0"/>
              <a:t>Safari</a:t>
            </a:r>
            <a:r>
              <a:rPr lang="en-US" dirty="0" smtClean="0"/>
              <a:t>:</a:t>
            </a:r>
          </a:p>
          <a:p>
            <a:pPr lvl="2">
              <a:buNone/>
            </a:pPr>
            <a:r>
              <a:rPr lang="en-US" dirty="0" smtClean="0">
                <a:hlinkClick r:id="rId7"/>
              </a:rPr>
              <a:t>https://webkit.org/blog/6900/webdriver-support-in-safari-10/</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smtClean="0">
                <a:solidFill>
                  <a:srgbClr val="FF0000"/>
                </a:solidFill>
              </a:rPr>
              <a:t>注意</a:t>
            </a:r>
            <a:r>
              <a:rPr lang="zh-CN" altLang="en-US" dirty="0" smtClean="0"/>
              <a:t>：</a:t>
            </a:r>
            <a:r>
              <a:rPr lang="en-US" altLang="zh-CN" dirty="0" smtClean="0"/>
              <a:t>Python</a:t>
            </a:r>
            <a:r>
              <a:rPr lang="zh-CN" altLang="en-US" dirty="0" smtClean="0"/>
              <a:t>文件名或者包名不要命名为</a:t>
            </a:r>
            <a:r>
              <a:rPr lang="en-US" altLang="zh-CN" dirty="0" smtClean="0"/>
              <a:t>selenium</a:t>
            </a:r>
            <a:r>
              <a:rPr lang="zh-CN" altLang="en-US" dirty="0" smtClean="0"/>
              <a:t>，会导致无法导入 </a:t>
            </a:r>
            <a:endParaRPr lang="en-US" altLang="zh-CN" dirty="0" smtClean="0"/>
          </a:p>
          <a:p>
            <a:pPr>
              <a:buNone/>
            </a:pPr>
            <a:r>
              <a:rPr lang="en-US" dirty="0" smtClean="0"/>
              <a:t>	from selenium import </a:t>
            </a:r>
            <a:r>
              <a:rPr lang="en-US" dirty="0" err="1" smtClean="0"/>
              <a:t>webdriver</a:t>
            </a:r>
            <a:r>
              <a:rPr lang="en-US" dirty="0" smtClean="0"/>
              <a:t> </a:t>
            </a:r>
          </a:p>
          <a:p>
            <a:pPr>
              <a:buNone/>
            </a:pPr>
            <a:r>
              <a:rPr lang="en-US" altLang="zh-CN" sz="3100" dirty="0" smtClean="0">
                <a:solidFill>
                  <a:schemeClr val="tx2">
                    <a:lumMod val="60000"/>
                    <a:lumOff val="40000"/>
                  </a:schemeClr>
                </a:solidFill>
              </a:rPr>
              <a:t>	#</a:t>
            </a:r>
            <a:r>
              <a:rPr lang="zh-CN" altLang="en-US" sz="3100" dirty="0" smtClean="0">
                <a:solidFill>
                  <a:schemeClr val="tx2">
                    <a:lumMod val="60000"/>
                    <a:lumOff val="40000"/>
                  </a:schemeClr>
                </a:solidFill>
              </a:rPr>
              <a:t>填写</a:t>
            </a:r>
            <a:r>
              <a:rPr lang="en-US" altLang="en-US" sz="3100" dirty="0" err="1" smtClean="0">
                <a:solidFill>
                  <a:schemeClr val="tx2">
                    <a:lumMod val="60000"/>
                    <a:lumOff val="40000"/>
                  </a:schemeClr>
                </a:solidFill>
              </a:rPr>
              <a:t>webdriver</a:t>
            </a:r>
            <a:r>
              <a:rPr lang="zh-CN" altLang="en-US" sz="3100" dirty="0" smtClean="0">
                <a:solidFill>
                  <a:schemeClr val="tx2">
                    <a:lumMod val="60000"/>
                    <a:lumOff val="40000"/>
                  </a:schemeClr>
                </a:solidFill>
              </a:rPr>
              <a:t>的保存目录 </a:t>
            </a:r>
            <a:endParaRPr lang="en-US" altLang="zh-CN" sz="3100" dirty="0" smtClean="0">
              <a:solidFill>
                <a:schemeClr val="tx2">
                  <a:lumMod val="60000"/>
                  <a:lumOff val="40000"/>
                </a:schemeClr>
              </a:solidFill>
            </a:endParaRPr>
          </a:p>
          <a:p>
            <a:pPr>
              <a:buNone/>
            </a:pPr>
            <a:r>
              <a:rPr lang="en-US" altLang="en-US" sz="3100" dirty="0" smtClean="0">
                <a:solidFill>
                  <a:schemeClr val="tx2">
                    <a:lumMod val="60000"/>
                    <a:lumOff val="40000"/>
                  </a:schemeClr>
                </a:solidFill>
              </a:rPr>
              <a:t>	</a:t>
            </a:r>
            <a:r>
              <a:rPr lang="en-US" altLang="zh-CN" sz="3100" dirty="0" smtClean="0">
                <a:solidFill>
                  <a:schemeClr val="tx2">
                    <a:lumMod val="60000"/>
                    <a:lumOff val="40000"/>
                  </a:schemeClr>
                </a:solidFill>
              </a:rPr>
              <a:t>#</a:t>
            </a:r>
            <a:r>
              <a:rPr lang="en-US" altLang="en-US" sz="3100" dirty="0" smtClean="0">
                <a:solidFill>
                  <a:schemeClr val="tx2">
                    <a:lumMod val="60000"/>
                    <a:lumOff val="40000"/>
                  </a:schemeClr>
                </a:solidFill>
              </a:rPr>
              <a:t>driver = </a:t>
            </a:r>
            <a:r>
              <a:rPr lang="en-US" altLang="en-US" sz="3100" dirty="0" err="1" smtClean="0">
                <a:solidFill>
                  <a:schemeClr val="tx2">
                    <a:lumMod val="60000"/>
                    <a:lumOff val="40000"/>
                  </a:schemeClr>
                </a:solidFill>
              </a:rPr>
              <a:t>webdriver.Chrome</a:t>
            </a:r>
            <a:r>
              <a:rPr lang="en-US" altLang="en-US" sz="3100" dirty="0" smtClean="0">
                <a:solidFill>
                  <a:schemeClr val="tx2">
                    <a:lumMod val="60000"/>
                    <a:lumOff val="40000"/>
                  </a:schemeClr>
                </a:solidFill>
              </a:rPr>
              <a:t>('../chromedriver.exe')</a:t>
            </a:r>
            <a:endParaRPr lang="en-US" dirty="0" smtClean="0"/>
          </a:p>
          <a:p>
            <a:pPr>
              <a:buNone/>
            </a:pPr>
            <a:r>
              <a:rPr lang="en-US" dirty="0" smtClean="0"/>
              <a:t>	browser = </a:t>
            </a:r>
            <a:r>
              <a:rPr lang="en-US" dirty="0" err="1" smtClean="0"/>
              <a:t>webdriver.Chrome</a:t>
            </a:r>
            <a:r>
              <a:rPr lang="en-US" dirty="0" smtClean="0"/>
              <a:t>() </a:t>
            </a:r>
          </a:p>
          <a:p>
            <a:pPr>
              <a:buNone/>
            </a:pPr>
            <a:endParaRPr lang="en-US" dirty="0" smtClean="0"/>
          </a:p>
          <a:p>
            <a:pPr>
              <a:buNone/>
            </a:pPr>
            <a:r>
              <a:rPr lang="en-US" altLang="zh-CN" dirty="0" smtClean="0"/>
              <a:t>	</a:t>
            </a:r>
            <a:r>
              <a:rPr lang="en-US" altLang="zh-CN" dirty="0" smtClean="0">
                <a:solidFill>
                  <a:schemeClr val="tx2">
                    <a:lumMod val="60000"/>
                    <a:lumOff val="40000"/>
                  </a:schemeClr>
                </a:solidFill>
              </a:rPr>
              <a:t>#</a:t>
            </a:r>
            <a:r>
              <a:rPr lang="zh-CN" altLang="en-US" dirty="0" smtClean="0">
                <a:solidFill>
                  <a:schemeClr val="tx2">
                    <a:lumMod val="60000"/>
                    <a:lumOff val="40000"/>
                  </a:schemeClr>
                </a:solidFill>
              </a:rPr>
              <a:t>访问页面并获取网页</a:t>
            </a:r>
            <a:r>
              <a:rPr lang="en-US" altLang="zh-CN" dirty="0" smtClean="0">
                <a:solidFill>
                  <a:schemeClr val="tx2">
                    <a:lumMod val="60000"/>
                    <a:lumOff val="40000"/>
                  </a:schemeClr>
                </a:solidFill>
              </a:rPr>
              <a:t>html </a:t>
            </a:r>
          </a:p>
          <a:p>
            <a:pPr>
              <a:buNone/>
            </a:pPr>
            <a:r>
              <a:rPr lang="en-US" altLang="zh-CN" dirty="0" smtClean="0"/>
              <a:t>	</a:t>
            </a:r>
            <a:r>
              <a:rPr lang="en-US" altLang="zh-CN" dirty="0" smtClean="0">
                <a:solidFill>
                  <a:schemeClr val="tx2">
                    <a:lumMod val="60000"/>
                    <a:lumOff val="40000"/>
                  </a:schemeClr>
                </a:solidFill>
              </a:rPr>
              <a:t>#</a:t>
            </a:r>
            <a:r>
              <a:rPr lang="zh-CN" altLang="en-US" dirty="0" smtClean="0">
                <a:solidFill>
                  <a:schemeClr val="tx2">
                    <a:lumMod val="60000"/>
                    <a:lumOff val="40000"/>
                  </a:schemeClr>
                </a:solidFill>
              </a:rPr>
              <a:t>记得写完整的</a:t>
            </a:r>
            <a:r>
              <a:rPr lang="en-US" altLang="zh-CN" dirty="0" err="1" smtClean="0">
                <a:solidFill>
                  <a:schemeClr val="tx2">
                    <a:lumMod val="60000"/>
                    <a:lumOff val="40000"/>
                  </a:schemeClr>
                </a:solidFill>
              </a:rPr>
              <a:t>url</a:t>
            </a:r>
            <a:r>
              <a:rPr lang="en-US" altLang="zh-CN" dirty="0" smtClean="0">
                <a:solidFill>
                  <a:schemeClr val="tx2">
                    <a:lumMod val="60000"/>
                    <a:lumOff val="40000"/>
                  </a:schemeClr>
                </a:solidFill>
              </a:rPr>
              <a:t> </a:t>
            </a:r>
            <a:r>
              <a:rPr lang="zh-CN" altLang="en-US" dirty="0" smtClean="0">
                <a:solidFill>
                  <a:schemeClr val="tx2">
                    <a:lumMod val="60000"/>
                    <a:lumOff val="40000"/>
                  </a:schemeClr>
                </a:solidFill>
              </a:rPr>
              <a:t>包括</a:t>
            </a:r>
            <a:r>
              <a:rPr lang="en-US" altLang="zh-CN" dirty="0" smtClean="0">
                <a:solidFill>
                  <a:schemeClr val="tx2">
                    <a:lumMod val="60000"/>
                    <a:lumOff val="40000"/>
                  </a:schemeClr>
                </a:solidFill>
              </a:rPr>
              <a:t>http</a:t>
            </a:r>
            <a:r>
              <a:rPr lang="zh-CN" altLang="en-US" dirty="0" smtClean="0">
                <a:solidFill>
                  <a:schemeClr val="tx2">
                    <a:lumMod val="60000"/>
                    <a:lumOff val="40000"/>
                  </a:schemeClr>
                </a:solidFill>
              </a:rPr>
              <a:t>和</a:t>
            </a:r>
            <a:r>
              <a:rPr lang="en-US" altLang="zh-CN" dirty="0" smtClean="0">
                <a:solidFill>
                  <a:schemeClr val="tx2">
                    <a:lumMod val="60000"/>
                    <a:lumOff val="40000"/>
                  </a:schemeClr>
                </a:solidFill>
              </a:rPr>
              <a:t>https</a:t>
            </a:r>
          </a:p>
          <a:p>
            <a:pPr>
              <a:buNone/>
            </a:pPr>
            <a:r>
              <a:rPr lang="en-US" dirty="0" smtClean="0"/>
              <a:t>	</a:t>
            </a:r>
            <a:r>
              <a:rPr lang="en-US" dirty="0" err="1" smtClean="0"/>
              <a:t>browser.get</a:t>
            </a:r>
            <a:r>
              <a:rPr lang="en-US" dirty="0" smtClean="0"/>
              <a:t>('https://www.taobao.com') </a:t>
            </a:r>
          </a:p>
          <a:p>
            <a:pPr>
              <a:buNone/>
            </a:pPr>
            <a:endParaRPr lang="en-US" dirty="0" smtClean="0"/>
          </a:p>
          <a:p>
            <a:pPr>
              <a:buNone/>
            </a:pPr>
            <a:r>
              <a:rPr lang="en-US" dirty="0" smtClean="0"/>
              <a:t>	print(</a:t>
            </a:r>
            <a:r>
              <a:rPr lang="en-US" dirty="0" err="1" smtClean="0"/>
              <a:t>browser.page_source</a:t>
            </a:r>
            <a:r>
              <a:rPr lang="en-US" dirty="0" smtClean="0"/>
              <a:t>)</a:t>
            </a:r>
          </a:p>
          <a:p>
            <a:pPr>
              <a:buNone/>
            </a:pPr>
            <a:r>
              <a:rPr lang="en-US" dirty="0" smtClean="0"/>
              <a:t>	</a:t>
            </a:r>
            <a:r>
              <a:rPr lang="en-US" dirty="0" smtClean="0">
                <a:solidFill>
                  <a:schemeClr val="tx2">
                    <a:lumMod val="60000"/>
                    <a:lumOff val="40000"/>
                  </a:schemeClr>
                </a:solidFill>
              </a:rPr>
              <a:t>#</a:t>
            </a:r>
            <a:r>
              <a:rPr lang="en-US" dirty="0" err="1" smtClean="0">
                <a:solidFill>
                  <a:schemeClr val="tx2">
                    <a:lumMod val="60000"/>
                    <a:lumOff val="40000"/>
                  </a:schemeClr>
                </a:solidFill>
              </a:rPr>
              <a:t>browser.page_source</a:t>
            </a:r>
            <a:r>
              <a:rPr lang="zh-CN" altLang="en-US" dirty="0" smtClean="0">
                <a:solidFill>
                  <a:schemeClr val="tx2">
                    <a:lumMod val="60000"/>
                    <a:lumOff val="40000"/>
                  </a:schemeClr>
                </a:solidFill>
              </a:rPr>
              <a:t>是获取网页的全部</a:t>
            </a:r>
            <a:r>
              <a:rPr lang="en-US" dirty="0" smtClean="0">
                <a:solidFill>
                  <a:schemeClr val="tx2">
                    <a:lumMod val="60000"/>
                    <a:lumOff val="40000"/>
                  </a:schemeClr>
                </a:solidFill>
              </a:rPr>
              <a:t>html </a:t>
            </a:r>
          </a:p>
          <a:p>
            <a:pPr>
              <a:buNone/>
            </a:pPr>
            <a:endParaRPr lang="en-US" dirty="0" smtClean="0">
              <a:solidFill>
                <a:schemeClr val="tx2">
                  <a:lumMod val="60000"/>
                  <a:lumOff val="40000"/>
                </a:schemeClr>
              </a:solidFill>
            </a:endParaRPr>
          </a:p>
          <a:p>
            <a:pPr>
              <a:buNone/>
            </a:pPr>
            <a:r>
              <a:rPr lang="en-US" dirty="0" smtClean="0">
                <a:solidFill>
                  <a:schemeClr val="tx2">
                    <a:lumMod val="60000"/>
                    <a:lumOff val="40000"/>
                  </a:schemeClr>
                </a:solidFill>
              </a:rPr>
              <a:t>	</a:t>
            </a:r>
            <a:r>
              <a:rPr lang="en-US" dirty="0" err="1" smtClean="0"/>
              <a:t>browser.close</a:t>
            </a:r>
            <a:r>
              <a:rPr lang="en-US" dirty="0" smtClean="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查找元素</a:t>
            </a:r>
            <a:endParaRPr lang="zh-CN" altLang="en-US" dirty="0"/>
          </a:p>
        </p:txBody>
      </p:sp>
      <p:sp>
        <p:nvSpPr>
          <p:cNvPr id="3" name="内容占位符 2"/>
          <p:cNvSpPr>
            <a:spLocks noGrp="1"/>
          </p:cNvSpPr>
          <p:nvPr>
            <p:ph idx="1"/>
          </p:nvPr>
        </p:nvSpPr>
        <p:spPr>
          <a:xfrm>
            <a:off x="457200" y="1600200"/>
            <a:ext cx="8229600" cy="4829196"/>
          </a:xfrm>
        </p:spPr>
        <p:txBody>
          <a:bodyPr>
            <a:normAutofit fontScale="77500" lnSpcReduction="20000"/>
          </a:bodyPr>
          <a:lstStyle/>
          <a:p>
            <a:r>
              <a:rPr lang="en-US" dirty="0" smtClean="0"/>
              <a:t>     </a:t>
            </a:r>
            <a:r>
              <a:rPr lang="en-US" dirty="0" err="1" smtClean="0"/>
              <a:t>Browser.find_element_by_name</a:t>
            </a:r>
            <a:r>
              <a:rPr lang="en-US" dirty="0" smtClean="0"/>
              <a:t/>
            </a:r>
            <a:br>
              <a:rPr lang="en-US" dirty="0" smtClean="0"/>
            </a:br>
            <a:r>
              <a:rPr lang="en-US" dirty="0" smtClean="0"/>
              <a:t>		</a:t>
            </a:r>
            <a:r>
              <a:rPr lang="en-US" dirty="0" err="1" smtClean="0"/>
              <a:t>find_element_by_id</a:t>
            </a:r>
            <a:r>
              <a:rPr lang="en-US" dirty="0" smtClean="0"/>
              <a:t/>
            </a:r>
            <a:br>
              <a:rPr lang="en-US" dirty="0" smtClean="0"/>
            </a:br>
            <a:r>
              <a:rPr lang="en-US" dirty="0" smtClean="0"/>
              <a:t>		</a:t>
            </a:r>
            <a:r>
              <a:rPr lang="en-US" dirty="0" err="1" smtClean="0"/>
              <a:t>find_element_by_xpath</a:t>
            </a:r>
            <a:r>
              <a:rPr lang="en-US" dirty="0" smtClean="0"/>
              <a:t/>
            </a:r>
            <a:br>
              <a:rPr lang="en-US" dirty="0" smtClean="0"/>
            </a:br>
            <a:r>
              <a:rPr lang="en-US" dirty="0" smtClean="0"/>
              <a:t>		</a:t>
            </a:r>
            <a:r>
              <a:rPr lang="en-US" dirty="0" err="1" smtClean="0"/>
              <a:t>find_element_by_link_text</a:t>
            </a:r>
            <a:r>
              <a:rPr lang="en-US" dirty="0" smtClean="0"/>
              <a:t/>
            </a:r>
            <a:br>
              <a:rPr lang="en-US" dirty="0" smtClean="0"/>
            </a:br>
            <a:r>
              <a:rPr lang="en-US" dirty="0" smtClean="0"/>
              <a:t>		</a:t>
            </a:r>
            <a:r>
              <a:rPr lang="en-US" dirty="0" err="1" smtClean="0"/>
              <a:t>find_element_by_partial_link_text</a:t>
            </a:r>
            <a:r>
              <a:rPr lang="en-US" dirty="0" smtClean="0"/>
              <a:t/>
            </a:r>
            <a:br>
              <a:rPr lang="en-US" dirty="0" smtClean="0"/>
            </a:br>
            <a:r>
              <a:rPr lang="en-US" dirty="0" smtClean="0"/>
              <a:t>		</a:t>
            </a:r>
            <a:r>
              <a:rPr lang="en-US" dirty="0" err="1" smtClean="0"/>
              <a:t>find_element_by_tag_name</a:t>
            </a:r>
            <a:r>
              <a:rPr lang="en-US" dirty="0" smtClean="0"/>
              <a:t/>
            </a:r>
            <a:br>
              <a:rPr lang="en-US" dirty="0" smtClean="0"/>
            </a:br>
            <a:r>
              <a:rPr lang="en-US" dirty="0" smtClean="0"/>
              <a:t>		</a:t>
            </a:r>
            <a:r>
              <a:rPr lang="en-US" dirty="0" err="1" smtClean="0"/>
              <a:t>find_element_by_class_name</a:t>
            </a:r>
            <a:r>
              <a:rPr lang="en-US" dirty="0" smtClean="0"/>
              <a:t/>
            </a:r>
            <a:br>
              <a:rPr lang="en-US" dirty="0" smtClean="0"/>
            </a:br>
            <a:r>
              <a:rPr lang="en-US" dirty="0" smtClean="0"/>
              <a:t>		</a:t>
            </a:r>
            <a:r>
              <a:rPr lang="en-US" dirty="0" err="1" smtClean="0"/>
              <a:t>find_element_by_css_selector</a:t>
            </a:r>
            <a:endParaRPr lang="en-US" dirty="0" smtClean="0"/>
          </a:p>
          <a:p>
            <a:r>
              <a:rPr lang="zh-CN" altLang="en-US" dirty="0" smtClean="0"/>
              <a:t>通用方法</a:t>
            </a:r>
            <a:endParaRPr lang="en-US" altLang="zh-CN" dirty="0" smtClean="0"/>
          </a:p>
          <a:p>
            <a:pPr lvl="1">
              <a:buNone/>
            </a:pPr>
            <a:r>
              <a:rPr lang="en-US" dirty="0" err="1" smtClean="0"/>
              <a:t>browser.find_element</a:t>
            </a:r>
            <a:r>
              <a:rPr lang="en-US" dirty="0" smtClean="0"/>
              <a:t>(</a:t>
            </a:r>
            <a:r>
              <a:rPr lang="en-US" dirty="0" err="1" smtClean="0"/>
              <a:t>By.ID,"q</a:t>
            </a:r>
            <a:r>
              <a:rPr lang="en-US" dirty="0" smtClean="0"/>
              <a:t>")</a:t>
            </a:r>
          </a:p>
          <a:p>
            <a:pPr lvl="1">
              <a:buNone/>
            </a:pPr>
            <a:r>
              <a:rPr lang="en-US" dirty="0" smtClean="0"/>
              <a:t>By.ID</a:t>
            </a:r>
            <a:r>
              <a:rPr lang="zh-CN" altLang="en-US" dirty="0" smtClean="0"/>
              <a:t>中的</a:t>
            </a:r>
            <a:r>
              <a:rPr lang="en-US" dirty="0" smtClean="0"/>
              <a:t>ID</a:t>
            </a:r>
            <a:r>
              <a:rPr lang="zh-CN" altLang="en-US" dirty="0" smtClean="0"/>
              <a:t>可以替换为其他几个</a:t>
            </a:r>
            <a:endParaRPr lang="en-US" altLang="zh-CN" dirty="0" smtClean="0"/>
          </a:p>
          <a:p>
            <a:pPr lvl="1">
              <a:buNone/>
            </a:pPr>
            <a:endParaRPr lang="en-US" altLang="zh-CN" dirty="0" smtClean="0"/>
          </a:p>
          <a:p>
            <a:pPr lvl="1">
              <a:buNone/>
            </a:pPr>
            <a:r>
              <a:rPr lang="zh-CN" altLang="en-US" dirty="0" smtClean="0"/>
              <a:t>需要导入</a:t>
            </a:r>
            <a:r>
              <a:rPr lang="en-US" dirty="0" smtClean="0"/>
              <a:t>By</a:t>
            </a:r>
            <a:r>
              <a:rPr lang="zh-CN" altLang="en-US" dirty="0" smtClean="0"/>
              <a:t>模块</a:t>
            </a:r>
            <a:endParaRPr lang="en-US" altLang="zh-CN" dirty="0" smtClean="0"/>
          </a:p>
          <a:p>
            <a:pPr lvl="1">
              <a:buNone/>
            </a:pPr>
            <a:r>
              <a:rPr lang="en-US" dirty="0" smtClean="0"/>
              <a:t>from selenium.webdriver.common.by import By</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8.1 </a:t>
            </a:r>
            <a:r>
              <a:rPr lang="en-US" altLang="en-US" dirty="0" smtClean="0"/>
              <a:t> Cookie</a:t>
            </a:r>
          </a:p>
          <a:p>
            <a:r>
              <a:rPr lang="en-US" altLang="zh-CN" dirty="0" smtClean="0"/>
              <a:t>8.2  </a:t>
            </a:r>
            <a:r>
              <a:rPr lang="en-US" altLang="en-US" dirty="0" smtClean="0"/>
              <a:t>selenium</a:t>
            </a:r>
          </a:p>
          <a:p>
            <a:r>
              <a:rPr lang="en-US" altLang="zh-CN" dirty="0" smtClean="0"/>
              <a:t>8.3  AJAX  </a:t>
            </a:r>
            <a:r>
              <a:rPr lang="zh-CN" altLang="en-US" dirty="0" smtClean="0"/>
              <a:t>动态加载</a:t>
            </a:r>
            <a:endParaRPr lang="en-US" altLang="zh-CN" dirty="0" smtClean="0"/>
          </a:p>
          <a:p>
            <a:r>
              <a:rPr lang="en-US" altLang="zh-CN" dirty="0" smtClean="0"/>
              <a:t>8.4  </a:t>
            </a:r>
            <a:r>
              <a:rPr lang="zh-CN" altLang="en-US" dirty="0" smtClean="0"/>
              <a:t>验证码</a:t>
            </a:r>
            <a:endParaRPr lang="en-US" altLang="zh-CN" dirty="0" smtClean="0"/>
          </a:p>
          <a:p>
            <a:r>
              <a:rPr lang="en-US" altLang="zh-CN" dirty="0" smtClean="0"/>
              <a:t>8.5  </a:t>
            </a:r>
            <a:r>
              <a:rPr lang="zh-CN" altLang="zh-CN" dirty="0" smtClean="0"/>
              <a:t>图片滑动验证码</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元素交互操作</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dirty="0" smtClean="0"/>
              <a:t>from </a:t>
            </a:r>
            <a:r>
              <a:rPr lang="en-US" dirty="0" err="1" smtClean="0"/>
              <a:t>selenium.webdriver.common.keys</a:t>
            </a:r>
            <a:r>
              <a:rPr lang="en-US" dirty="0" smtClean="0"/>
              <a:t> import Keys             </a:t>
            </a:r>
            <a:r>
              <a:rPr lang="en-US" altLang="zh-CN" dirty="0" smtClean="0"/>
              <a:t># </a:t>
            </a:r>
            <a:r>
              <a:rPr lang="zh-CN" altLang="en-US" dirty="0" smtClean="0"/>
              <a:t>键盘按键操作</a:t>
            </a:r>
            <a:endParaRPr lang="en-US" dirty="0" smtClean="0"/>
          </a:p>
          <a:p>
            <a:pPr>
              <a:buNone/>
            </a:pPr>
            <a:r>
              <a:rPr lang="en-US" dirty="0" smtClean="0"/>
              <a:t>import time</a:t>
            </a:r>
          </a:p>
          <a:p>
            <a:endParaRPr lang="en-US" dirty="0" smtClean="0"/>
          </a:p>
          <a:p>
            <a:pPr>
              <a:buNone/>
            </a:pPr>
            <a:r>
              <a:rPr lang="en-US" dirty="0" err="1" smtClean="0"/>
              <a:t>input_str</a:t>
            </a:r>
            <a:r>
              <a:rPr lang="en-US" dirty="0" smtClean="0"/>
              <a:t> = </a:t>
            </a:r>
            <a:r>
              <a:rPr lang="en-US" dirty="0" err="1" smtClean="0"/>
              <a:t>browser.find_element_by_id</a:t>
            </a:r>
            <a:r>
              <a:rPr lang="en-US" dirty="0" smtClean="0"/>
              <a:t>(“</a:t>
            </a:r>
            <a:r>
              <a:rPr lang="en-US" dirty="0" err="1" smtClean="0"/>
              <a:t>kw</a:t>
            </a:r>
            <a:r>
              <a:rPr lang="en-US" dirty="0" smtClean="0"/>
              <a:t>”)                               #</a:t>
            </a:r>
            <a:r>
              <a:rPr lang="zh-CN" altLang="en-US" dirty="0" smtClean="0"/>
              <a:t>元素</a:t>
            </a:r>
            <a:endParaRPr lang="en-US" dirty="0" smtClean="0"/>
          </a:p>
          <a:p>
            <a:pPr>
              <a:buNone/>
            </a:pPr>
            <a:r>
              <a:rPr lang="en-US" dirty="0" err="1" smtClean="0"/>
              <a:t>input_str.</a:t>
            </a:r>
            <a:r>
              <a:rPr lang="en-US" dirty="0" err="1" smtClean="0">
                <a:solidFill>
                  <a:srgbClr val="FF0000"/>
                </a:solidFill>
              </a:rPr>
              <a:t>send_keys</a:t>
            </a:r>
            <a:r>
              <a:rPr lang="en-US" dirty="0" smtClean="0"/>
              <a:t>(“</a:t>
            </a:r>
            <a:r>
              <a:rPr lang="en-US" dirty="0" err="1" smtClean="0"/>
              <a:t>ipad</a:t>
            </a:r>
            <a:r>
              <a:rPr lang="en-US" dirty="0" smtClean="0"/>
              <a:t>”)                                                                 </a:t>
            </a:r>
            <a:r>
              <a:rPr lang="en-US" altLang="zh-CN" dirty="0" smtClean="0"/>
              <a:t>#</a:t>
            </a:r>
            <a:r>
              <a:rPr lang="zh-CN" altLang="en-US" dirty="0" smtClean="0"/>
              <a:t>输入</a:t>
            </a:r>
            <a:endParaRPr lang="en-US" dirty="0" smtClean="0"/>
          </a:p>
          <a:p>
            <a:pPr>
              <a:buNone/>
            </a:pPr>
            <a:r>
              <a:rPr lang="en-US" dirty="0" err="1" smtClean="0"/>
              <a:t>time.sleep</a:t>
            </a:r>
            <a:r>
              <a:rPr lang="en-US" dirty="0" smtClean="0"/>
              <a:t>(1)</a:t>
            </a:r>
          </a:p>
          <a:p>
            <a:pPr>
              <a:buNone/>
            </a:pPr>
            <a:r>
              <a:rPr lang="en-US" dirty="0" err="1" smtClean="0"/>
              <a:t>input_str.</a:t>
            </a:r>
            <a:r>
              <a:rPr lang="en-US" dirty="0" err="1" smtClean="0">
                <a:solidFill>
                  <a:srgbClr val="FF0000"/>
                </a:solidFill>
              </a:rPr>
              <a:t>clear</a:t>
            </a:r>
            <a:r>
              <a:rPr lang="en-US" dirty="0" smtClean="0"/>
              <a:t>()                                                                                      </a:t>
            </a:r>
            <a:r>
              <a:rPr lang="en-US" altLang="zh-CN" dirty="0" smtClean="0"/>
              <a:t>#</a:t>
            </a:r>
            <a:r>
              <a:rPr lang="zh-CN" altLang="en-US" dirty="0" smtClean="0"/>
              <a:t>清空</a:t>
            </a:r>
            <a:endParaRPr lang="en-US" dirty="0" smtClean="0"/>
          </a:p>
          <a:p>
            <a:pPr>
              <a:buNone/>
            </a:pPr>
            <a:r>
              <a:rPr lang="en-US" dirty="0" err="1" smtClean="0"/>
              <a:t>input_str.send_keys</a:t>
            </a:r>
            <a:r>
              <a:rPr lang="en-US" dirty="0" smtClean="0"/>
              <a:t>("</a:t>
            </a:r>
            <a:r>
              <a:rPr lang="en-US" dirty="0" err="1" smtClean="0"/>
              <a:t>Macbook</a:t>
            </a:r>
            <a:r>
              <a:rPr lang="en-US" dirty="0" smtClean="0"/>
              <a:t> pro")</a:t>
            </a:r>
          </a:p>
          <a:p>
            <a:pPr>
              <a:buNone/>
            </a:pPr>
            <a:endParaRPr lang="en-US" dirty="0" smtClean="0"/>
          </a:p>
          <a:p>
            <a:pPr>
              <a:buNone/>
            </a:pPr>
            <a:r>
              <a:rPr lang="en-US" dirty="0" smtClean="0"/>
              <a:t>button = </a:t>
            </a:r>
            <a:r>
              <a:rPr lang="en-US" dirty="0" err="1" smtClean="0"/>
              <a:t>browser.find_element_by_css_selector</a:t>
            </a:r>
            <a:r>
              <a:rPr lang="en-US" dirty="0" smtClean="0"/>
              <a:t>(‘#</a:t>
            </a:r>
            <a:r>
              <a:rPr lang="en-US" dirty="0" err="1" smtClean="0"/>
              <a:t>su</a:t>
            </a:r>
            <a:r>
              <a:rPr lang="en-US" dirty="0" smtClean="0"/>
              <a:t>’) </a:t>
            </a:r>
          </a:p>
          <a:p>
            <a:pPr>
              <a:buNone/>
            </a:pPr>
            <a:r>
              <a:rPr lang="en-US" dirty="0" err="1" smtClean="0"/>
              <a:t>button.</a:t>
            </a:r>
            <a:r>
              <a:rPr lang="en-US" dirty="0" err="1" smtClean="0">
                <a:solidFill>
                  <a:srgbClr val="FF0000"/>
                </a:solidFill>
              </a:rPr>
              <a:t>click</a:t>
            </a:r>
            <a:r>
              <a:rPr lang="en-US" dirty="0" smtClean="0">
                <a:solidFill>
                  <a:srgbClr val="FF0000"/>
                </a:solidFill>
              </a:rPr>
              <a:t>()                                                                                           </a:t>
            </a:r>
            <a:r>
              <a:rPr lang="en-US" dirty="0" smtClean="0"/>
              <a:t>#</a:t>
            </a:r>
            <a:r>
              <a:rPr lang="zh-CN" altLang="en-US" dirty="0" smtClean="0"/>
              <a:t>点击按钮</a:t>
            </a:r>
            <a:endParaRPr lang="en-US" dirty="0" smtClean="0"/>
          </a:p>
          <a:p>
            <a:pPr>
              <a:buNone/>
            </a:pPr>
            <a:r>
              <a:rPr lang="en-US" dirty="0" smtClean="0"/>
              <a:t># </a:t>
            </a:r>
            <a:r>
              <a:rPr lang="zh-CN" altLang="en-US" dirty="0" smtClean="0"/>
              <a:t>使用</a:t>
            </a:r>
            <a:r>
              <a:rPr lang="en-US" dirty="0" err="1" smtClean="0"/>
              <a:t>button.click</a:t>
            </a:r>
            <a:r>
              <a:rPr lang="en-US" dirty="0" smtClean="0"/>
              <a:t>()</a:t>
            </a:r>
            <a:r>
              <a:rPr lang="zh-CN" altLang="en-US" dirty="0" smtClean="0"/>
              <a:t>无效，改用</a:t>
            </a:r>
            <a:r>
              <a:rPr lang="en-US" altLang="zh-CN" dirty="0" smtClean="0"/>
              <a:t>.</a:t>
            </a:r>
            <a:r>
              <a:rPr lang="en-US" dirty="0" err="1" smtClean="0"/>
              <a:t>send_keys</a:t>
            </a:r>
            <a:r>
              <a:rPr lang="en-US" dirty="0" smtClean="0"/>
              <a:t>(</a:t>
            </a:r>
            <a:r>
              <a:rPr lang="en-US" dirty="0" err="1" smtClean="0"/>
              <a:t>Keys.ENTER</a:t>
            </a:r>
            <a:r>
              <a:rPr lang="en-US" dirty="0" smtClean="0"/>
              <a:t>)</a:t>
            </a:r>
          </a:p>
          <a:p>
            <a:pPr>
              <a:buNone/>
            </a:pPr>
            <a:r>
              <a:rPr lang="en-US" dirty="0" err="1" smtClean="0"/>
              <a:t>time.sleep</a:t>
            </a:r>
            <a:r>
              <a:rPr lang="en-US" dirty="0" smtClean="0"/>
              <a:t>(3)</a:t>
            </a:r>
          </a:p>
          <a:p>
            <a:pPr>
              <a:buNone/>
            </a:pPr>
            <a:r>
              <a:rPr lang="en-US" dirty="0" err="1" smtClean="0"/>
              <a:t>browser.close</a:t>
            </a:r>
            <a:r>
              <a:rPr lang="en-US" dirty="0" smtClean="0"/>
              <a:t>()</a:t>
            </a:r>
          </a:p>
          <a:p>
            <a:pPr>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Action Chains</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有时候在页面中的操作可能要有很多步，那么这时候可以使用鼠标行为链类</a:t>
            </a:r>
            <a:r>
              <a:rPr lang="en-US" dirty="0" err="1" smtClean="0"/>
              <a:t>ActionChains</a:t>
            </a:r>
            <a:r>
              <a:rPr lang="zh-CN" altLang="en-US" dirty="0" smtClean="0"/>
              <a:t>来完成。</a:t>
            </a:r>
            <a:endParaRPr lang="en-US" altLang="zh-CN" dirty="0" smtClean="0"/>
          </a:p>
          <a:p>
            <a:endParaRPr lang="zh-CN" altLang="en-US" dirty="0" smtClean="0"/>
          </a:p>
          <a:p>
            <a:pPr>
              <a:buNone/>
            </a:pPr>
            <a:r>
              <a:rPr lang="en-US" dirty="0" err="1" smtClean="0"/>
              <a:t>inputTag</a:t>
            </a:r>
            <a:r>
              <a:rPr lang="en-US" dirty="0" smtClean="0"/>
              <a:t> = </a:t>
            </a:r>
            <a:r>
              <a:rPr lang="en-US" dirty="0" err="1" smtClean="0"/>
              <a:t>driver.find_element_by_id</a:t>
            </a:r>
            <a:r>
              <a:rPr lang="en-US" dirty="0" smtClean="0"/>
              <a:t>('</a:t>
            </a:r>
            <a:r>
              <a:rPr lang="en-US" dirty="0" err="1" smtClean="0"/>
              <a:t>kw</a:t>
            </a:r>
            <a:r>
              <a:rPr lang="en-US" dirty="0" smtClean="0"/>
              <a:t>')</a:t>
            </a:r>
          </a:p>
          <a:p>
            <a:pPr>
              <a:buNone/>
            </a:pPr>
            <a:r>
              <a:rPr lang="en-US" dirty="0" err="1" smtClean="0"/>
              <a:t>submitTag</a:t>
            </a:r>
            <a:r>
              <a:rPr lang="en-US" dirty="0" smtClean="0"/>
              <a:t> = </a:t>
            </a:r>
            <a:r>
              <a:rPr lang="en-US" dirty="0" err="1" smtClean="0"/>
              <a:t>driver.find_element_by_id</a:t>
            </a:r>
            <a:r>
              <a:rPr lang="en-US" dirty="0" smtClean="0"/>
              <a:t>('</a:t>
            </a:r>
            <a:r>
              <a:rPr lang="en-US" dirty="0" err="1" smtClean="0"/>
              <a:t>su</a:t>
            </a:r>
            <a:r>
              <a:rPr lang="en-US" dirty="0" smtClean="0"/>
              <a:t>')</a:t>
            </a:r>
          </a:p>
          <a:p>
            <a:pPr>
              <a:buNone/>
            </a:pPr>
            <a:r>
              <a:rPr lang="en-US" dirty="0" smtClean="0"/>
              <a:t> </a:t>
            </a:r>
          </a:p>
          <a:p>
            <a:pPr>
              <a:buNone/>
            </a:pPr>
            <a:r>
              <a:rPr lang="en-US" dirty="0" smtClean="0"/>
              <a:t>actions = </a:t>
            </a:r>
            <a:r>
              <a:rPr lang="en-US" dirty="0" err="1" smtClean="0"/>
              <a:t>ActionChains</a:t>
            </a:r>
            <a:r>
              <a:rPr lang="en-US" dirty="0" smtClean="0"/>
              <a:t>(driver)</a:t>
            </a:r>
          </a:p>
          <a:p>
            <a:pPr>
              <a:buNone/>
            </a:pPr>
            <a:r>
              <a:rPr lang="en-US" dirty="0" err="1" smtClean="0"/>
              <a:t>actions.move_to_element</a:t>
            </a:r>
            <a:r>
              <a:rPr lang="en-US" dirty="0" smtClean="0"/>
              <a:t>(</a:t>
            </a:r>
            <a:r>
              <a:rPr lang="en-US" dirty="0" err="1" smtClean="0"/>
              <a:t>inputTag</a:t>
            </a:r>
            <a:r>
              <a:rPr lang="en-US" dirty="0" smtClean="0"/>
              <a:t>)</a:t>
            </a:r>
          </a:p>
          <a:p>
            <a:pPr>
              <a:buNone/>
            </a:pPr>
            <a:r>
              <a:rPr lang="en-US" dirty="0" err="1" smtClean="0"/>
              <a:t>actions.send_keys_to_element</a:t>
            </a:r>
            <a:r>
              <a:rPr lang="en-US" dirty="0" smtClean="0"/>
              <a:t>(</a:t>
            </a:r>
            <a:r>
              <a:rPr lang="en-US" dirty="0" err="1" smtClean="0"/>
              <a:t>inputTag,'python</a:t>
            </a:r>
            <a:r>
              <a:rPr lang="en-US" dirty="0" smtClean="0"/>
              <a:t>')</a:t>
            </a:r>
          </a:p>
          <a:p>
            <a:pPr>
              <a:buNone/>
            </a:pPr>
            <a:r>
              <a:rPr lang="en-US" dirty="0" err="1" smtClean="0"/>
              <a:t>actions.move_to_element</a:t>
            </a:r>
            <a:r>
              <a:rPr lang="en-US" dirty="0" smtClean="0"/>
              <a:t>(</a:t>
            </a:r>
            <a:r>
              <a:rPr lang="en-US" dirty="0" err="1" smtClean="0"/>
              <a:t>submitTag</a:t>
            </a:r>
            <a:r>
              <a:rPr lang="en-US" dirty="0" smtClean="0"/>
              <a:t>)</a:t>
            </a:r>
          </a:p>
          <a:p>
            <a:pPr>
              <a:buNone/>
            </a:pPr>
            <a:r>
              <a:rPr lang="en-US" dirty="0" err="1" smtClean="0"/>
              <a:t>actions.click</a:t>
            </a:r>
            <a:r>
              <a:rPr lang="en-US" dirty="0" smtClean="0"/>
              <a:t>(</a:t>
            </a:r>
            <a:r>
              <a:rPr lang="en-US" dirty="0" err="1" smtClean="0"/>
              <a:t>submitTag</a:t>
            </a:r>
            <a:r>
              <a:rPr lang="en-US" dirty="0" smtClean="0"/>
              <a:t>)</a:t>
            </a:r>
          </a:p>
          <a:p>
            <a:pPr>
              <a:buNone/>
            </a:pPr>
            <a:r>
              <a:rPr lang="en-US" dirty="0" err="1" smtClean="0"/>
              <a:t>actions.perform</a:t>
            </a:r>
            <a:r>
              <a:rPr lang="en-US" dirty="0" smtClean="0"/>
              <a:t>()</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反爬虫： 用户登陆</a:t>
            </a:r>
            <a:endParaRPr lang="en-US" altLang="zh-CN" dirty="0" smtClean="0"/>
          </a:p>
          <a:p>
            <a:pPr lvl="1"/>
            <a:r>
              <a:rPr lang="zh-CN" altLang="en-US" dirty="0" smtClean="0"/>
              <a:t>输入用户名</a:t>
            </a:r>
            <a:endParaRPr lang="en-US" altLang="zh-CN" dirty="0" smtClean="0"/>
          </a:p>
          <a:p>
            <a:pPr lvl="1"/>
            <a:r>
              <a:rPr lang="zh-CN" altLang="en-US" dirty="0" smtClean="0"/>
              <a:t>输入口令</a:t>
            </a:r>
            <a:endParaRPr lang="en-US" altLang="zh-CN" dirty="0" smtClean="0"/>
          </a:p>
          <a:p>
            <a:pPr lvl="1"/>
            <a:r>
              <a:rPr lang="zh-CN" altLang="en-US" dirty="0" smtClean="0"/>
              <a:t>点击登陆按钮</a:t>
            </a:r>
            <a:endParaRPr lang="en-US" altLang="zh-CN" dirty="0" smtClean="0"/>
          </a:p>
          <a:p>
            <a:r>
              <a:rPr lang="en-US" dirty="0" smtClean="0"/>
              <a:t>Selenium</a:t>
            </a:r>
            <a:r>
              <a:rPr lang="zh-CN" altLang="en-US" dirty="0" smtClean="0"/>
              <a:t>用程序模拟整个操作过程</a:t>
            </a:r>
            <a:endParaRPr lang="en-US" altLang="zh-CN" dirty="0" smtClean="0"/>
          </a:p>
          <a:p>
            <a:pPr lvl="1"/>
            <a:r>
              <a:rPr lang="zh-CN" altLang="en-US" dirty="0" smtClean="0"/>
              <a:t>忽略</a:t>
            </a:r>
            <a:r>
              <a:rPr lang="en-US" altLang="zh-CN" dirty="0" smtClean="0"/>
              <a:t>post</a:t>
            </a:r>
            <a:r>
              <a:rPr lang="zh-CN" altLang="en-US" dirty="0" smtClean="0"/>
              <a:t>或者</a:t>
            </a:r>
            <a:r>
              <a:rPr lang="en-US" altLang="zh-CN" dirty="0" smtClean="0"/>
              <a:t>get</a:t>
            </a:r>
            <a:r>
              <a:rPr lang="zh-CN" altLang="en-US" dirty="0" smtClean="0"/>
              <a:t>方式差异</a:t>
            </a:r>
            <a:endParaRPr lang="en-US" altLang="zh-CN" dirty="0" smtClean="0"/>
          </a:p>
          <a:p>
            <a:pPr lvl="1"/>
            <a:r>
              <a:rPr lang="zh-CN" altLang="en-US" dirty="0" smtClean="0"/>
              <a:t>不需要知道参数名字</a:t>
            </a:r>
            <a:endParaRPr lang="en-US" dirty="0" smtClean="0"/>
          </a:p>
          <a:p>
            <a:pPr lvl="1"/>
            <a:endParaRPr lang="en-US" altLang="zh-CN"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a:t>
            </a:r>
            <a:r>
              <a:rPr lang="en-US" altLang="zh-CN" dirty="0" smtClean="0"/>
              <a:t>Cookie </a:t>
            </a:r>
            <a:endParaRPr lang="zh-CN" altLang="en-US" dirty="0"/>
          </a:p>
        </p:txBody>
      </p:sp>
      <p:sp>
        <p:nvSpPr>
          <p:cNvPr id="3" name="内容占位符 2"/>
          <p:cNvSpPr>
            <a:spLocks noGrp="1"/>
          </p:cNvSpPr>
          <p:nvPr>
            <p:ph idx="1"/>
          </p:nvPr>
        </p:nvSpPr>
        <p:spPr/>
        <p:txBody>
          <a:bodyPr>
            <a:normAutofit fontScale="70000" lnSpcReduction="20000"/>
          </a:bodyPr>
          <a:lstStyle/>
          <a:p>
            <a:r>
              <a:rPr lang="en-US" b="1" dirty="0" smtClean="0"/>
              <a:t>selenium </a:t>
            </a:r>
            <a:r>
              <a:rPr lang="zh-CN" altLang="en-US" b="1" dirty="0" smtClean="0"/>
              <a:t>获取登录</a:t>
            </a:r>
            <a:r>
              <a:rPr lang="en-US" b="1" dirty="0" smtClean="0"/>
              <a:t>cookies，</a:t>
            </a:r>
          </a:p>
          <a:p>
            <a:pPr lvl="1"/>
            <a:r>
              <a:rPr lang="en-US" dirty="0" smtClean="0"/>
              <a:t>selenium</a:t>
            </a:r>
            <a:r>
              <a:rPr lang="zh-CN" altLang="en-US" dirty="0" smtClean="0"/>
              <a:t>有一个 </a:t>
            </a:r>
            <a:r>
              <a:rPr lang="en-US" dirty="0" err="1" smtClean="0"/>
              <a:t>get_cookies</a:t>
            </a:r>
            <a:r>
              <a:rPr lang="en-US" dirty="0" smtClean="0"/>
              <a:t>() </a:t>
            </a:r>
            <a:r>
              <a:rPr lang="zh-CN" altLang="en-US" dirty="0" smtClean="0"/>
              <a:t>函数可以帮我们获取当前网页的</a:t>
            </a:r>
            <a:r>
              <a:rPr lang="en-US" dirty="0" smtClean="0"/>
              <a:t>cookie</a:t>
            </a:r>
            <a:r>
              <a:rPr lang="zh-CN" altLang="en-US" dirty="0" smtClean="0"/>
              <a:t>值</a:t>
            </a:r>
            <a:endParaRPr lang="en-US" altLang="zh-CN" dirty="0" smtClean="0"/>
          </a:p>
          <a:p>
            <a:pPr lvl="1"/>
            <a:r>
              <a:rPr lang="en-US" dirty="0" smtClean="0"/>
              <a:t>cookie</a:t>
            </a:r>
            <a:r>
              <a:rPr lang="zh-CN" altLang="en-US" dirty="0" smtClean="0"/>
              <a:t>值</a:t>
            </a:r>
            <a:r>
              <a:rPr lang="zh-CN" altLang="en-US" b="1" dirty="0" smtClean="0"/>
              <a:t>是列表类型</a:t>
            </a:r>
            <a:r>
              <a:rPr lang="en-US" altLang="zh-CN" b="1" dirty="0" smtClean="0"/>
              <a:t>&lt;</a:t>
            </a:r>
            <a:r>
              <a:rPr lang="en-US" b="1" dirty="0" smtClean="0"/>
              <a:t>class 'list'&gt;,</a:t>
            </a:r>
          </a:p>
          <a:p>
            <a:pPr lvl="1"/>
            <a:r>
              <a:rPr lang="zh-CN" altLang="en-US" b="1" dirty="0" smtClean="0"/>
              <a:t>是由字典组成的</a:t>
            </a:r>
            <a:r>
              <a:rPr lang="en-US" b="1" dirty="0" smtClean="0"/>
              <a:t>list.</a:t>
            </a:r>
          </a:p>
          <a:p>
            <a:pPr lvl="2"/>
            <a:r>
              <a:rPr lang="zh-CN" altLang="en-US" b="1" dirty="0" smtClean="0"/>
              <a:t>字典中包含 </a:t>
            </a:r>
            <a:r>
              <a:rPr lang="en-US" b="1" dirty="0" err="1" smtClean="0"/>
              <a:t>domain,name,value</a:t>
            </a:r>
            <a:r>
              <a:rPr lang="zh-CN" altLang="en-US" b="1" dirty="0" smtClean="0"/>
              <a:t>等信息。</a:t>
            </a:r>
            <a:endParaRPr lang="en-US" altLang="zh-CN" b="1" dirty="0" smtClean="0"/>
          </a:p>
          <a:p>
            <a:pPr lvl="2"/>
            <a:r>
              <a:rPr lang="zh-CN" altLang="en-US" b="1" dirty="0" smtClean="0"/>
              <a:t>主要需要的是每一个</a:t>
            </a:r>
            <a:r>
              <a:rPr lang="en-US" b="1" dirty="0" smtClean="0"/>
              <a:t>cookies </a:t>
            </a:r>
            <a:r>
              <a:rPr lang="zh-CN" altLang="en-US" b="1" dirty="0" smtClean="0"/>
              <a:t>内的</a:t>
            </a:r>
            <a:r>
              <a:rPr lang="en-US" b="1" dirty="0" err="1" smtClean="0"/>
              <a:t>name,value</a:t>
            </a:r>
            <a:r>
              <a:rPr lang="en-US" b="1" dirty="0" smtClean="0"/>
              <a:t> </a:t>
            </a:r>
            <a:r>
              <a:rPr lang="zh-CN" altLang="en-US" b="1" dirty="0" smtClean="0"/>
              <a:t>项，其他项相同。</a:t>
            </a:r>
            <a:endParaRPr lang="en-US" altLang="zh-CN" b="1" dirty="0" smtClean="0"/>
          </a:p>
          <a:p>
            <a:pPr lvl="2">
              <a:buNone/>
            </a:pPr>
            <a:r>
              <a:rPr lang="en-US" b="1" dirty="0" smtClean="0"/>
              <a:t>{'domain': '.</a:t>
            </a:r>
            <a:r>
              <a:rPr lang="en-US" b="1" dirty="0" err="1" smtClean="0"/>
              <a:t>baidu.com</a:t>
            </a:r>
            <a:r>
              <a:rPr lang="en-US" b="1" dirty="0" smtClean="0"/>
              <a:t>', '</a:t>
            </a:r>
            <a:r>
              <a:rPr lang="en-US" b="1" dirty="0" err="1" smtClean="0"/>
              <a:t>httpOnly</a:t>
            </a:r>
            <a:r>
              <a:rPr lang="en-US" b="1" dirty="0" smtClean="0"/>
              <a:t>': False, 'name': 'H_PS_PSSID', 'path': '/', 'secure': False, 'value': '123456_123456'}</a:t>
            </a:r>
          </a:p>
          <a:p>
            <a:r>
              <a:rPr lang="zh-CN" altLang="en-US" b="1" dirty="0" smtClean="0"/>
              <a:t>保存</a:t>
            </a:r>
            <a:r>
              <a:rPr lang="en-US" b="1" dirty="0" smtClean="0"/>
              <a:t>cookies</a:t>
            </a:r>
            <a:r>
              <a:rPr lang="zh-CN" altLang="en-US" b="1" dirty="0" smtClean="0"/>
              <a:t>到文件</a:t>
            </a:r>
            <a:endParaRPr lang="en-US" altLang="zh-CN" b="1" dirty="0" smtClean="0"/>
          </a:p>
          <a:p>
            <a:pPr lvl="1"/>
            <a:r>
              <a:rPr lang="zh-CN" altLang="en-US" dirty="0" smtClean="0"/>
              <a:t>序列化</a:t>
            </a:r>
            <a:endParaRPr lang="en-US" altLang="zh-CN" b="1" dirty="0" smtClean="0"/>
          </a:p>
          <a:p>
            <a:pPr lvl="2"/>
            <a:r>
              <a:rPr lang="en-US" altLang="zh-CN" b="1" dirty="0" err="1" smtClean="0"/>
              <a:t>Json</a:t>
            </a:r>
            <a:r>
              <a:rPr lang="zh-CN" altLang="en-US" b="1" dirty="0" smtClean="0"/>
              <a:t>文件</a:t>
            </a:r>
            <a:endParaRPr lang="en-US" altLang="zh-CN" b="1" dirty="0" smtClean="0"/>
          </a:p>
          <a:p>
            <a:pPr lvl="2"/>
            <a:r>
              <a:rPr lang="en-US" b="1" dirty="0" smtClean="0"/>
              <a:t>Pickle </a:t>
            </a:r>
            <a:r>
              <a:rPr lang="zh-CN" altLang="en-US" b="1" dirty="0" smtClean="0"/>
              <a:t>文件</a:t>
            </a:r>
            <a:endParaRPr lang="en-US" b="1" dirty="0" smtClean="0"/>
          </a:p>
          <a:p>
            <a:r>
              <a:rPr lang="zh-CN" altLang="en-US" b="1" dirty="0" smtClean="0"/>
              <a:t>并添加</a:t>
            </a:r>
            <a:r>
              <a:rPr lang="en-US" b="1" dirty="0" smtClean="0"/>
              <a:t>cookies</a:t>
            </a:r>
            <a:r>
              <a:rPr lang="zh-CN" altLang="en-US" b="1" dirty="0" smtClean="0"/>
              <a:t>自动登录</a:t>
            </a:r>
            <a:endParaRPr lang="en-US" altLang="zh-CN" b="1" dirty="0" smtClean="0"/>
          </a:p>
          <a:p>
            <a:pPr lvl="1"/>
            <a:r>
              <a:rPr lang="en-US" dirty="0" err="1" smtClean="0"/>
              <a:t>driver.add_cookie</a:t>
            </a:r>
            <a:r>
              <a:rPr lang="en-US" dirty="0" smtClean="0"/>
              <a:t>(cookie)</a:t>
            </a:r>
            <a:endParaRPr lang="en-US" altLang="zh-CN" b="1"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def </a:t>
            </a:r>
            <a:r>
              <a:rPr lang="en-US" altLang="zh-CN" dirty="0" err="1" smtClean="0"/>
              <a:t>getTaobaoCookies</a:t>
            </a:r>
            <a:r>
              <a:rPr lang="en-US" altLang="zh-CN" dirty="0" smtClean="0"/>
              <a:t>():</a:t>
            </a:r>
          </a:p>
          <a:p>
            <a:pPr>
              <a:buNone/>
            </a:pPr>
            <a:r>
              <a:rPr lang="en-US" altLang="zh-CN" dirty="0" smtClean="0"/>
              <a:t>    # get login </a:t>
            </a:r>
            <a:r>
              <a:rPr lang="en-US" altLang="zh-CN" dirty="0" err="1" smtClean="0"/>
              <a:t>taobao</a:t>
            </a:r>
            <a:r>
              <a:rPr lang="en-US" altLang="zh-CN" dirty="0" smtClean="0"/>
              <a:t> cookies</a:t>
            </a:r>
          </a:p>
          <a:p>
            <a:pPr>
              <a:buNone/>
            </a:pPr>
            <a:r>
              <a:rPr lang="en-US" altLang="zh-CN" dirty="0" smtClean="0"/>
              <a:t>    </a:t>
            </a:r>
            <a:r>
              <a:rPr lang="en-US" altLang="zh-CN" dirty="0" err="1" smtClean="0"/>
              <a:t>url</a:t>
            </a:r>
            <a:r>
              <a:rPr lang="en-US" altLang="zh-CN" dirty="0" smtClean="0"/>
              <a:t> = "https://www.taobao.com/"</a:t>
            </a:r>
          </a:p>
          <a:p>
            <a:pPr>
              <a:buNone/>
            </a:pPr>
            <a:r>
              <a:rPr lang="en-US" altLang="zh-CN" dirty="0" smtClean="0"/>
              <a:t>    </a:t>
            </a:r>
            <a:r>
              <a:rPr lang="en-US" altLang="zh-CN" dirty="0" err="1" smtClean="0"/>
              <a:t>brower.get</a:t>
            </a:r>
            <a:r>
              <a:rPr lang="en-US" altLang="zh-CN" dirty="0" smtClean="0"/>
              <a:t>("https://login.taobao.com/member/login.jhtml")</a:t>
            </a:r>
          </a:p>
          <a:p>
            <a:pPr>
              <a:buNone/>
            </a:pPr>
            <a:r>
              <a:rPr lang="en-US" altLang="zh-CN" dirty="0" smtClean="0"/>
              <a:t>    </a:t>
            </a:r>
          </a:p>
          <a:p>
            <a:pPr>
              <a:buNone/>
            </a:pPr>
            <a:r>
              <a:rPr lang="en-US" altLang="zh-CN" dirty="0" smtClean="0"/>
              <a:t>   while True:</a:t>
            </a:r>
          </a:p>
          <a:p>
            <a:pPr>
              <a:buNone/>
            </a:pPr>
            <a:r>
              <a:rPr lang="en-US" altLang="zh-CN" dirty="0" smtClean="0"/>
              <a:t>        print("Please login in taobao.com!")</a:t>
            </a:r>
          </a:p>
          <a:p>
            <a:pPr>
              <a:buNone/>
            </a:pPr>
            <a:r>
              <a:rPr lang="en-US" altLang="zh-CN" dirty="0" smtClean="0"/>
              <a:t>        </a:t>
            </a:r>
            <a:r>
              <a:rPr lang="en-US" altLang="zh-CN" dirty="0" err="1" smtClean="0"/>
              <a:t>time.sleep</a:t>
            </a:r>
            <a:r>
              <a:rPr lang="en-US" altLang="zh-CN" dirty="0" smtClean="0"/>
              <a:t>(3)</a:t>
            </a:r>
          </a:p>
          <a:p>
            <a:pPr>
              <a:buNone/>
            </a:pPr>
            <a:r>
              <a:rPr lang="en-US" altLang="zh-CN" dirty="0" smtClean="0"/>
              <a:t>        # if login in successfully, </a:t>
            </a:r>
            <a:r>
              <a:rPr lang="en-US" altLang="zh-CN" dirty="0" err="1" smtClean="0"/>
              <a:t>url</a:t>
            </a:r>
            <a:r>
              <a:rPr lang="en-US" altLang="zh-CN" dirty="0" smtClean="0"/>
              <a:t>  jump to www.taobao.com</a:t>
            </a:r>
          </a:p>
          <a:p>
            <a:pPr>
              <a:buNone/>
            </a:pPr>
            <a:r>
              <a:rPr lang="en-US" altLang="zh-CN" dirty="0" smtClean="0"/>
              <a:t>        while </a:t>
            </a:r>
            <a:r>
              <a:rPr lang="en-US" altLang="zh-CN" dirty="0" err="1" smtClean="0"/>
              <a:t>brower.current_url</a:t>
            </a:r>
            <a:r>
              <a:rPr lang="en-US" altLang="zh-CN" dirty="0" smtClean="0"/>
              <a:t> ==  </a:t>
            </a:r>
            <a:r>
              <a:rPr lang="en-US" altLang="zh-CN" dirty="0" err="1" smtClean="0"/>
              <a:t>url</a:t>
            </a:r>
            <a:r>
              <a:rPr lang="en-US" altLang="zh-CN" dirty="0" smtClean="0"/>
              <a:t>:    </a:t>
            </a:r>
            <a:r>
              <a:rPr lang="zh-CN" altLang="en-US" dirty="0" smtClean="0"/>
              <a:t>进入内页</a:t>
            </a:r>
            <a:endParaRPr lang="en-US" altLang="zh-CN" dirty="0" smtClean="0"/>
          </a:p>
          <a:p>
            <a:pPr>
              <a:buNone/>
            </a:pPr>
            <a:r>
              <a:rPr lang="en-US" altLang="zh-CN" dirty="0" smtClean="0"/>
              <a:t>            </a:t>
            </a:r>
            <a:r>
              <a:rPr lang="en-US" altLang="zh-CN" dirty="0" err="1" smtClean="0"/>
              <a:t>tbCookies</a:t>
            </a:r>
            <a:r>
              <a:rPr lang="en-US" altLang="zh-CN" dirty="0" smtClean="0"/>
              <a:t>  = </a:t>
            </a:r>
            <a:r>
              <a:rPr lang="en-US" altLang="zh-CN" dirty="0" err="1" smtClean="0"/>
              <a:t>brower.get_cookies</a:t>
            </a:r>
            <a:r>
              <a:rPr lang="en-US" altLang="zh-CN" dirty="0" smtClean="0"/>
              <a:t>()</a:t>
            </a:r>
          </a:p>
          <a:p>
            <a:pPr>
              <a:buNone/>
            </a:pPr>
            <a:r>
              <a:rPr lang="en-US" altLang="zh-CN" dirty="0" smtClean="0"/>
              <a:t>            </a:t>
            </a:r>
            <a:r>
              <a:rPr lang="en-US" altLang="zh-CN" dirty="0" err="1" smtClean="0"/>
              <a:t>brower.quit</a:t>
            </a:r>
            <a:r>
              <a:rPr lang="en-US" altLang="zh-CN" dirty="0" smtClean="0"/>
              <a:t>()</a:t>
            </a:r>
          </a:p>
          <a:p>
            <a:pPr>
              <a:buNone/>
            </a:pPr>
            <a:r>
              <a:rPr lang="en-US" altLang="zh-CN" dirty="0" smtClean="0"/>
              <a:t>            cookies = {}</a:t>
            </a:r>
          </a:p>
          <a:p>
            <a:pPr>
              <a:buNone/>
            </a:pPr>
            <a:r>
              <a:rPr lang="en-US" altLang="zh-CN" dirty="0" smtClean="0"/>
              <a:t>            for item in </a:t>
            </a:r>
            <a:r>
              <a:rPr lang="en-US" altLang="zh-CN" dirty="0" err="1" smtClean="0"/>
              <a:t>tbCookies</a:t>
            </a:r>
            <a:r>
              <a:rPr lang="en-US" altLang="zh-CN" dirty="0" smtClean="0"/>
              <a:t>:</a:t>
            </a:r>
          </a:p>
          <a:p>
            <a:pPr>
              <a:buNone/>
            </a:pPr>
            <a:r>
              <a:rPr lang="en-US" altLang="zh-CN" dirty="0" smtClean="0"/>
              <a:t>                cookies[item['name']] = item['value']</a:t>
            </a:r>
          </a:p>
          <a:p>
            <a:pPr>
              <a:buNone/>
            </a:pPr>
            <a:r>
              <a:rPr lang="en-US" altLang="zh-CN" dirty="0" smtClean="0"/>
              <a:t>            </a:t>
            </a:r>
            <a:r>
              <a:rPr lang="en-US" altLang="zh-CN" dirty="0" err="1" smtClean="0"/>
              <a:t>outputPath</a:t>
            </a:r>
            <a:r>
              <a:rPr lang="en-US" altLang="zh-CN" dirty="0" smtClean="0"/>
              <a:t> = open('</a:t>
            </a:r>
            <a:r>
              <a:rPr lang="en-US" altLang="zh-CN" dirty="0" err="1" smtClean="0"/>
              <a:t>taobaoCookies.pickle','wb</a:t>
            </a:r>
            <a:r>
              <a:rPr lang="en-US" altLang="zh-CN" dirty="0" smtClean="0"/>
              <a:t>')</a:t>
            </a:r>
          </a:p>
          <a:p>
            <a:pPr>
              <a:buNone/>
            </a:pPr>
            <a:r>
              <a:rPr lang="en-US" altLang="zh-CN" dirty="0" smtClean="0"/>
              <a:t>            </a:t>
            </a:r>
            <a:r>
              <a:rPr lang="en-US" altLang="zh-CN" dirty="0" err="1" smtClean="0"/>
              <a:t>pickle.dump</a:t>
            </a:r>
            <a:r>
              <a:rPr lang="en-US" altLang="zh-CN" dirty="0" smtClean="0"/>
              <a:t>(</a:t>
            </a:r>
            <a:r>
              <a:rPr lang="en-US" altLang="zh-CN" dirty="0" err="1" smtClean="0"/>
              <a:t>cookies,outputPath</a:t>
            </a:r>
            <a:r>
              <a:rPr lang="en-US" altLang="zh-CN" dirty="0" smtClean="0"/>
              <a:t>)</a:t>
            </a:r>
          </a:p>
          <a:p>
            <a:pPr>
              <a:buNone/>
            </a:pPr>
            <a:r>
              <a:rPr lang="en-US" altLang="zh-CN" dirty="0" smtClean="0"/>
              <a:t>            </a:t>
            </a:r>
            <a:r>
              <a:rPr lang="en-US" altLang="zh-CN" dirty="0" err="1" smtClean="0"/>
              <a:t>outputPath.close</a:t>
            </a:r>
            <a:r>
              <a:rPr lang="en-US" altLang="zh-CN" dirty="0" smtClean="0"/>
              <a:t>()</a:t>
            </a:r>
          </a:p>
          <a:p>
            <a:pPr>
              <a:buNone/>
            </a:pPr>
            <a:r>
              <a:rPr lang="en-US" altLang="zh-CN" dirty="0" smtClean="0"/>
              <a:t>            return cookies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8.3  AJAX  </a:t>
            </a:r>
            <a:r>
              <a:rPr lang="zh-CN" altLang="en-US" dirty="0" smtClean="0"/>
              <a:t>动态加载</a:t>
            </a:r>
            <a:endParaRPr lang="zh-CN" altLang="en-US" dirty="0"/>
          </a:p>
        </p:txBody>
      </p:sp>
      <p:sp>
        <p:nvSpPr>
          <p:cNvPr id="3" name="内容占位符 2"/>
          <p:cNvSpPr>
            <a:spLocks noGrp="1"/>
          </p:cNvSpPr>
          <p:nvPr>
            <p:ph idx="1"/>
          </p:nvPr>
        </p:nvSpPr>
        <p:spPr/>
        <p:txBody>
          <a:bodyPr/>
          <a:lstStyle/>
          <a:p>
            <a:r>
              <a:rPr lang="en-US" altLang="zh-CN" dirty="0" smtClean="0"/>
              <a:t>Asynchronous</a:t>
            </a:r>
            <a:r>
              <a:rPr lang="zh-CN" altLang="en-US" dirty="0" smtClean="0"/>
              <a:t>异步</a:t>
            </a:r>
            <a:r>
              <a:rPr lang="en-US" altLang="zh-CN" dirty="0" err="1" smtClean="0"/>
              <a:t>JavaScript+XML</a:t>
            </a:r>
            <a:r>
              <a:rPr lang="en-US" altLang="zh-CN" dirty="0" smtClean="0"/>
              <a:t> </a:t>
            </a:r>
          </a:p>
          <a:p>
            <a:r>
              <a:rPr lang="zh-CN" altLang="en-US" dirty="0" smtClean="0"/>
              <a:t>传统的网页（不使用 </a:t>
            </a:r>
            <a:r>
              <a:rPr lang="en-US" altLang="zh-CN" dirty="0" smtClean="0"/>
              <a:t>AJAX</a:t>
            </a:r>
            <a:r>
              <a:rPr lang="zh-CN" altLang="en-US" dirty="0" smtClean="0"/>
              <a:t>）如果需要更新内容，必须重载整个网页页面</a:t>
            </a:r>
            <a:endParaRPr lang="en-US" altLang="zh-CN" b="1" dirty="0" smtClean="0"/>
          </a:p>
          <a:p>
            <a:r>
              <a:rPr lang="zh-CN" altLang="en-US" dirty="0" smtClean="0"/>
              <a:t>通过在后台与服务器进行少量数据交换，</a:t>
            </a:r>
            <a:r>
              <a:rPr lang="en-US" altLang="zh-CN" dirty="0" smtClean="0"/>
              <a:t>AJAX </a:t>
            </a:r>
            <a:r>
              <a:rPr lang="zh-CN" altLang="en-US" dirty="0" smtClean="0"/>
              <a:t>可以使网页实现异步更新。</a:t>
            </a:r>
            <a:endParaRPr lang="en-US" altLang="zh-CN" dirty="0" smtClean="0"/>
          </a:p>
          <a:p>
            <a:r>
              <a:rPr lang="zh-CN" altLang="en-US" dirty="0" smtClean="0"/>
              <a:t>在不重新加载整个网页的情况下，对网页的某部分进行更新。 </a:t>
            </a:r>
          </a:p>
          <a:p>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ltLang="zh-CN" dirty="0" smtClean="0"/>
              <a:t>Ajax</a:t>
            </a:r>
            <a:r>
              <a:rPr lang="zh-CN" altLang="en-US" dirty="0" smtClean="0"/>
              <a:t>工作原理 </a:t>
            </a:r>
            <a:r>
              <a:rPr lang="zh-CN" altLang="en-US" dirty="0" smtClean="0">
                <a:latin typeface="+mj-ea"/>
              </a:rPr>
              <a:t>★</a:t>
            </a:r>
            <a:endParaRPr lang="zh-CN" altLang="en-US" b="1" dirty="0" smtClean="0"/>
          </a:p>
        </p:txBody>
      </p:sp>
      <p:sp>
        <p:nvSpPr>
          <p:cNvPr id="8195" name="Rectangle 3"/>
          <p:cNvSpPr>
            <a:spLocks noGrp="1" noChangeArrowheads="1"/>
          </p:cNvSpPr>
          <p:nvPr>
            <p:ph type="body" idx="1"/>
          </p:nvPr>
        </p:nvSpPr>
        <p:spPr>
          <a:xfrm>
            <a:off x="4471988" y="1773238"/>
            <a:ext cx="4060825" cy="3886200"/>
          </a:xfrm>
        </p:spPr>
        <p:txBody>
          <a:bodyPr>
            <a:normAutofit lnSpcReduction="10000"/>
          </a:bodyPr>
          <a:lstStyle/>
          <a:p>
            <a:pPr eaLnBrk="1" hangingPunct="1">
              <a:lnSpc>
                <a:spcPct val="80000"/>
              </a:lnSpc>
              <a:defRPr/>
            </a:pPr>
            <a:r>
              <a:rPr lang="en-US" altLang="zh-CN" sz="2000" dirty="0" smtClean="0"/>
              <a:t>Ajax</a:t>
            </a:r>
            <a:r>
              <a:rPr lang="zh-CN" altLang="en-US" sz="2000" dirty="0" smtClean="0"/>
              <a:t>用来描述一组技术，它使浏览器可以为用户提供更为自然的浏览体验。</a:t>
            </a:r>
            <a:endParaRPr lang="en-US" altLang="zh-CN" sz="2000" dirty="0" smtClean="0"/>
          </a:p>
          <a:p>
            <a:pPr eaLnBrk="1" hangingPunct="1">
              <a:lnSpc>
                <a:spcPct val="80000"/>
              </a:lnSpc>
              <a:defRPr/>
            </a:pPr>
            <a:endParaRPr lang="en-US" altLang="zh-CN" sz="2000" dirty="0" smtClean="0"/>
          </a:p>
          <a:p>
            <a:pPr eaLnBrk="1" hangingPunct="1">
              <a:lnSpc>
                <a:spcPct val="80000"/>
              </a:lnSpc>
              <a:defRPr/>
            </a:pPr>
            <a:r>
              <a:rPr lang="zh-CN" altLang="en-US" sz="2000" dirty="0" smtClean="0"/>
              <a:t>最重要的是，用户甚至不知道浏览器正在与服务器通信：</a:t>
            </a:r>
            <a:r>
              <a:rPr lang="en-US" altLang="zh-CN" sz="2000" dirty="0" smtClean="0"/>
              <a:t>Web</a:t>
            </a:r>
            <a:r>
              <a:rPr lang="zh-CN" altLang="en-US" sz="2000" dirty="0" smtClean="0"/>
              <a:t>站点看起来是即时响应的。</a:t>
            </a:r>
          </a:p>
          <a:p>
            <a:pPr eaLnBrk="1" hangingPunct="1">
              <a:lnSpc>
                <a:spcPct val="80000"/>
              </a:lnSpc>
              <a:defRPr/>
            </a:pPr>
            <a:endParaRPr lang="zh-CN" altLang="en-US" sz="2000" dirty="0" smtClean="0"/>
          </a:p>
          <a:p>
            <a:pPr eaLnBrk="1" hangingPunct="1">
              <a:lnSpc>
                <a:spcPct val="80000"/>
              </a:lnSpc>
              <a:defRPr/>
            </a:pPr>
            <a:r>
              <a:rPr lang="zh-CN" altLang="en-US" sz="2000" dirty="0" smtClean="0"/>
              <a:t>在</a:t>
            </a:r>
            <a:r>
              <a:rPr lang="en-US" altLang="zh-CN" sz="2000" dirty="0" smtClean="0"/>
              <a:t>Ajax</a:t>
            </a:r>
            <a:r>
              <a:rPr lang="zh-CN" altLang="en-US" sz="2000" dirty="0" smtClean="0"/>
              <a:t>之前，</a:t>
            </a:r>
            <a:r>
              <a:rPr lang="en-US" altLang="zh-CN" sz="2000" dirty="0" smtClean="0"/>
              <a:t>Web</a:t>
            </a:r>
            <a:r>
              <a:rPr lang="zh-CN" altLang="en-US" sz="2000" dirty="0" smtClean="0"/>
              <a:t>站点强制用户进入提交</a:t>
            </a:r>
            <a:r>
              <a:rPr lang="en-US" altLang="zh-CN" sz="2000" dirty="0" smtClean="0"/>
              <a:t>/</a:t>
            </a:r>
            <a:r>
              <a:rPr lang="zh-CN" altLang="en-US" sz="2000" dirty="0" smtClean="0"/>
              <a:t>等待</a:t>
            </a:r>
            <a:r>
              <a:rPr lang="en-US" altLang="zh-CN" sz="2000" dirty="0" smtClean="0"/>
              <a:t>/</a:t>
            </a:r>
            <a:r>
              <a:rPr lang="zh-CN" altLang="en-US" sz="2000" dirty="0" smtClean="0"/>
              <a:t>重新显示内容，用户的动作总是与服务器的“思考时间”同步。</a:t>
            </a:r>
            <a:endParaRPr lang="en-US" altLang="zh-CN" sz="2000" dirty="0" smtClean="0"/>
          </a:p>
          <a:p>
            <a:pPr eaLnBrk="1" hangingPunct="1">
              <a:lnSpc>
                <a:spcPct val="80000"/>
              </a:lnSpc>
              <a:defRPr/>
            </a:pPr>
            <a:endParaRPr lang="zh-CN" altLang="en-US" sz="2000" dirty="0" smtClean="0"/>
          </a:p>
          <a:p>
            <a:pPr eaLnBrk="1" hangingPunct="1">
              <a:lnSpc>
                <a:spcPct val="80000"/>
              </a:lnSpc>
              <a:defRPr/>
            </a:pPr>
            <a:r>
              <a:rPr lang="en-US" altLang="zh-CN" sz="2000" dirty="0" smtClean="0"/>
              <a:t>Ajax</a:t>
            </a:r>
            <a:r>
              <a:rPr lang="zh-CN" altLang="en-US" sz="2000" dirty="0" smtClean="0"/>
              <a:t>提供与服务器异步通信的能力，从而使用户从请求</a:t>
            </a:r>
            <a:r>
              <a:rPr lang="en-US" altLang="zh-CN" sz="2000" dirty="0" smtClean="0"/>
              <a:t>/</a:t>
            </a:r>
            <a:r>
              <a:rPr lang="zh-CN" altLang="en-US" sz="2000" dirty="0" smtClean="0"/>
              <a:t>响应的循环中解脱出来。</a:t>
            </a:r>
          </a:p>
          <a:p>
            <a:pPr marL="0" indent="0" eaLnBrk="1" hangingPunct="1">
              <a:lnSpc>
                <a:spcPct val="80000"/>
              </a:lnSpc>
              <a:buFont typeface="Wingdings" pitchFamily="2" charset="2"/>
              <a:buNone/>
              <a:defRPr/>
            </a:pPr>
            <a:endParaRPr lang="zh-CN" altLang="en-US" sz="2000" dirty="0" smtClean="0"/>
          </a:p>
          <a:p>
            <a:pPr eaLnBrk="1" hangingPunct="1">
              <a:lnSpc>
                <a:spcPct val="80000"/>
              </a:lnSpc>
              <a:defRPr/>
            </a:pPr>
            <a:endParaRPr lang="en-US" altLang="zh-CN" sz="2000" dirty="0" smtClean="0"/>
          </a:p>
        </p:txBody>
      </p:sp>
      <p:pic>
        <p:nvPicPr>
          <p:cNvPr id="8196" name="图片 1"/>
          <p:cNvPicPr>
            <a:picLocks noChangeAspect="1"/>
          </p:cNvPicPr>
          <p:nvPr/>
        </p:nvPicPr>
        <p:blipFill>
          <a:blip r:embed="rId3"/>
          <a:srcRect/>
          <a:stretch>
            <a:fillRect/>
          </a:stretch>
        </p:blipFill>
        <p:spPr bwMode="auto">
          <a:xfrm>
            <a:off x="604838" y="1700213"/>
            <a:ext cx="3822700" cy="450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用户动作触发</a:t>
            </a:r>
            <a:r>
              <a:rPr lang="en-US" altLang="zh-CN" dirty="0" smtClean="0"/>
              <a:t>Ajax</a:t>
            </a:r>
          </a:p>
          <a:p>
            <a:pPr lvl="1"/>
            <a:r>
              <a:rPr lang="zh-CN" altLang="en-US" dirty="0" smtClean="0"/>
              <a:t>异步通信</a:t>
            </a:r>
            <a:endParaRPr lang="en-US" altLang="zh-CN" dirty="0" smtClean="0"/>
          </a:p>
          <a:p>
            <a:pPr lvl="1"/>
            <a:r>
              <a:rPr lang="zh-CN" altLang="en-US" dirty="0" smtClean="0"/>
              <a:t>加载某个元素</a:t>
            </a:r>
            <a:endParaRPr lang="en-US" altLang="zh-CN" dirty="0" smtClean="0"/>
          </a:p>
          <a:p>
            <a:r>
              <a:rPr lang="zh-CN" altLang="en-US" dirty="0" smtClean="0"/>
              <a:t>程序便不能确定何时某个元素完全加载出来了。</a:t>
            </a:r>
            <a:endParaRPr lang="en-US" altLang="zh-CN" dirty="0" smtClean="0"/>
          </a:p>
          <a:p>
            <a:pPr lvl="1"/>
            <a:r>
              <a:rPr lang="zh-CN" altLang="en-US" dirty="0" smtClean="0"/>
              <a:t>如果实际页面等待时间过长导致某个</a:t>
            </a:r>
            <a:r>
              <a:rPr lang="en-US" altLang="zh-CN" dirty="0" err="1" smtClean="0"/>
              <a:t>dom</a:t>
            </a:r>
            <a:r>
              <a:rPr lang="zh-CN" altLang="en-US" dirty="0" smtClean="0"/>
              <a:t>元素还没出来，但是你的代码直接使用了这个</a:t>
            </a:r>
            <a:r>
              <a:rPr lang="en-US" altLang="zh-CN" dirty="0" err="1" smtClean="0"/>
              <a:t>WebElement</a:t>
            </a:r>
            <a:r>
              <a:rPr lang="zh-CN" altLang="en-US" dirty="0" smtClean="0"/>
              <a:t>，那么就会抛出</a:t>
            </a:r>
            <a:r>
              <a:rPr lang="en-US" altLang="zh-CN" dirty="0" err="1" smtClean="0"/>
              <a:t>NullPointer</a:t>
            </a:r>
            <a:r>
              <a:rPr lang="zh-CN" altLang="en-US" dirty="0" smtClean="0"/>
              <a:t>的异常</a:t>
            </a:r>
            <a:endParaRPr lang="en-US" altLang="zh-CN" dirty="0" smtClean="0"/>
          </a:p>
          <a:p>
            <a:r>
              <a:rPr lang="zh-CN" altLang="en-US" dirty="0" smtClean="0"/>
              <a:t>所以 </a:t>
            </a:r>
            <a:r>
              <a:rPr lang="en-US" altLang="zh-CN" dirty="0" smtClean="0"/>
              <a:t>Selenium</a:t>
            </a:r>
            <a:r>
              <a:rPr lang="zh-CN" altLang="en-US" dirty="0" smtClean="0"/>
              <a:t> 提供了两种等待方式：</a:t>
            </a:r>
            <a:endParaRPr lang="en-US" altLang="zh-CN" dirty="0" smtClean="0"/>
          </a:p>
          <a:p>
            <a:pPr lvl="1"/>
            <a:r>
              <a:rPr lang="zh-CN" altLang="en-US" dirty="0" smtClean="0"/>
              <a:t>隐式等待、</a:t>
            </a:r>
            <a:endParaRPr lang="en-US" altLang="zh-CN" dirty="0" smtClean="0"/>
          </a:p>
          <a:p>
            <a:pPr lvl="1"/>
            <a:r>
              <a:rPr lang="zh-CN" altLang="en-US" dirty="0" smtClean="0"/>
              <a:t>显式等待。</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algn="ctr" rtl="0">
              <a:spcBef>
                <a:spcPct val="0"/>
              </a:spcBef>
            </a:pPr>
            <a:r>
              <a:rPr lang="zh-CN" altLang="en-US" sz="2800" dirty="0" smtClean="0"/>
              <a:t>例子：</a:t>
            </a:r>
            <a:r>
              <a:rPr lang="en-US" altLang="zh-CN" sz="2800" b="1" dirty="0" smtClean="0"/>
              <a:t>python</a:t>
            </a:r>
            <a:r>
              <a:rPr lang="zh-CN" altLang="en-US" sz="2800" b="1" dirty="0" smtClean="0"/>
              <a:t>网络爬虫抓取</a:t>
            </a:r>
            <a:r>
              <a:rPr lang="en-US" altLang="zh-CN" sz="2800" b="1" dirty="0" smtClean="0"/>
              <a:t>ajax</a:t>
            </a:r>
            <a:r>
              <a:rPr lang="zh-CN" altLang="en-US" sz="2800" b="1" dirty="0" smtClean="0"/>
              <a:t>动态网页数据：</a:t>
            </a:r>
            <a:r>
              <a:rPr lang="en-US" altLang="zh-CN" sz="2800" b="1" dirty="0" smtClean="0"/>
              <a:t/>
            </a:r>
            <a:br>
              <a:rPr lang="en-US" altLang="zh-CN" sz="2800" b="1" dirty="0" smtClean="0"/>
            </a:br>
            <a:r>
              <a:rPr lang="zh-CN" altLang="en-US" sz="2800" b="1" dirty="0" smtClean="0"/>
              <a:t>以抓取</a:t>
            </a:r>
            <a:r>
              <a:rPr lang="en-US" altLang="zh-CN" sz="2800" b="1" dirty="0" smtClean="0"/>
              <a:t>KFC</a:t>
            </a:r>
            <a:r>
              <a:rPr lang="zh-CN" altLang="en-US" sz="2800" b="1" dirty="0" smtClean="0"/>
              <a:t>门店地址为例</a:t>
            </a:r>
            <a:endParaRPr lang="zh-CN" altLang="en-US" sz="2800" dirty="0"/>
          </a:p>
        </p:txBody>
      </p:sp>
      <p:sp>
        <p:nvSpPr>
          <p:cNvPr id="3" name="内容占位符 2"/>
          <p:cNvSpPr>
            <a:spLocks noGrp="1"/>
          </p:cNvSpPr>
          <p:nvPr>
            <p:ph idx="1"/>
          </p:nvPr>
        </p:nvSpPr>
        <p:spPr>
          <a:xfrm>
            <a:off x="457200" y="1600201"/>
            <a:ext cx="8229600" cy="1612776"/>
          </a:xfrm>
        </p:spPr>
        <p:txBody>
          <a:bodyPr>
            <a:normAutofit fontScale="77500" lnSpcReduction="20000"/>
          </a:bodyPr>
          <a:lstStyle/>
          <a:p>
            <a:r>
              <a:rPr lang="en-US" altLang="zh-CN" b="1" dirty="0" smtClean="0"/>
              <a:t>http</a:t>
            </a:r>
            <a:r>
              <a:rPr lang="en-US" altLang="zh-CN" b="1" dirty="0"/>
              <a:t>://blog.csdn.net/guoweish/article/details/47339819</a:t>
            </a:r>
          </a:p>
          <a:p>
            <a:r>
              <a:rPr lang="zh-CN" altLang="en-US" dirty="0"/>
              <a:t>先打开</a:t>
            </a:r>
            <a:r>
              <a:rPr lang="en-US" altLang="zh-CN" dirty="0"/>
              <a:t>KFC</a:t>
            </a:r>
            <a:r>
              <a:rPr lang="zh-CN" altLang="en-US" dirty="0"/>
              <a:t>网站门店列表</a:t>
            </a:r>
            <a:r>
              <a:rPr lang="zh-CN" altLang="en-US" dirty="0" smtClean="0"/>
              <a:t>页面</a:t>
            </a:r>
            <a:endParaRPr lang="en-US" altLang="zh-CN" dirty="0" smtClean="0"/>
          </a:p>
          <a:p>
            <a:pPr lvl="1"/>
            <a:r>
              <a:rPr lang="en-US" altLang="zh-CN" dirty="0" smtClean="0">
                <a:hlinkClick r:id="rId2"/>
              </a:rPr>
              <a:t>http</a:t>
            </a:r>
            <a:r>
              <a:rPr lang="en-US" altLang="zh-CN" dirty="0">
                <a:hlinkClick r:id="rId2"/>
              </a:rPr>
              <a:t>://</a:t>
            </a:r>
            <a:r>
              <a:rPr lang="en-US" altLang="zh-CN" dirty="0" smtClean="0">
                <a:hlinkClick r:id="rId2"/>
              </a:rPr>
              <a:t>www.kfc.com.cn/kfccda/storelist/index.aspx</a:t>
            </a:r>
            <a:endParaRPr lang="en-US" altLang="zh-CN" dirty="0" smtClean="0"/>
          </a:p>
          <a:p>
            <a:pPr lvl="1"/>
            <a:r>
              <a:rPr lang="zh-CN" altLang="en-US" dirty="0" smtClean="0"/>
              <a:t>换城市   </a:t>
            </a:r>
            <a:r>
              <a:rPr lang="en-US" altLang="zh-CN" dirty="0" smtClean="0"/>
              <a:t>URL</a:t>
            </a:r>
            <a:r>
              <a:rPr lang="zh-CN" altLang="en-US" dirty="0" smtClean="0"/>
              <a:t>没有变化，列表内容刷洗  说明是</a:t>
            </a:r>
            <a:r>
              <a:rPr lang="en-US" altLang="zh-CN" dirty="0" smtClean="0"/>
              <a:t>AJAX</a:t>
            </a:r>
            <a:r>
              <a:rPr lang="zh-CN" altLang="en-US" dirty="0" smtClean="0"/>
              <a:t>技术</a:t>
            </a:r>
            <a:endParaRPr lang="zh-CN" altLang="en-US" dirty="0"/>
          </a:p>
        </p:txBody>
      </p:sp>
      <p:pic>
        <p:nvPicPr>
          <p:cNvPr id="5" name="Picture 2"/>
          <p:cNvPicPr>
            <a:picLocks noChangeAspect="1" noChangeArrowheads="1"/>
          </p:cNvPicPr>
          <p:nvPr/>
        </p:nvPicPr>
        <p:blipFill>
          <a:blip r:embed="rId3"/>
          <a:srcRect/>
          <a:stretch>
            <a:fillRect/>
          </a:stretch>
        </p:blipFill>
        <p:spPr bwMode="auto">
          <a:xfrm>
            <a:off x="928662" y="3286124"/>
            <a:ext cx="7072314" cy="3414717"/>
          </a:xfrm>
          <a:prstGeom prst="rect">
            <a:avLst/>
          </a:prstGeom>
          <a:noFill/>
          <a:ln w="9525">
            <a:noFill/>
            <a:miter lim="800000"/>
            <a:headEnd/>
            <a:tailEnd/>
          </a:ln>
          <a:effectLst/>
        </p:spPr>
      </p:pic>
    </p:spTree>
    <p:extLst>
      <p:ext uri="{BB962C8B-B14F-4D97-AF65-F5344CB8AC3E}">
        <p14:creationId xmlns:p14="http://schemas.microsoft.com/office/powerpoint/2010/main" xmlns="" val="1801124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85787" y="2072481"/>
            <a:ext cx="7972425" cy="3581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8</a:t>
            </a:r>
            <a:r>
              <a:rPr lang="en-US" b="1" dirty="0" smtClean="0"/>
              <a:t>.</a:t>
            </a:r>
            <a:r>
              <a:rPr lang="en-US" altLang="zh-CN" b="1" dirty="0" smtClean="0"/>
              <a:t>1</a:t>
            </a:r>
            <a:r>
              <a:rPr lang="en-US" b="1" dirty="0" smtClean="0"/>
              <a:t>  Cookie</a:t>
            </a:r>
            <a:endParaRPr lang="zh-CN" altLang="en-US" dirty="0"/>
          </a:p>
        </p:txBody>
      </p:sp>
      <p:sp>
        <p:nvSpPr>
          <p:cNvPr id="3" name="内容占位符 2"/>
          <p:cNvSpPr>
            <a:spLocks noGrp="1"/>
          </p:cNvSpPr>
          <p:nvPr>
            <p:ph idx="1"/>
          </p:nvPr>
        </p:nvSpPr>
        <p:spPr/>
        <p:txBody>
          <a:bodyPr>
            <a:normAutofit/>
          </a:bodyPr>
          <a:lstStyle/>
          <a:p>
            <a:r>
              <a:rPr lang="en-US" altLang="zh-CN" dirty="0" smtClean="0"/>
              <a:t>Cookie</a:t>
            </a:r>
            <a:r>
              <a:rPr lang="zh-CN" altLang="en-US" dirty="0" smtClean="0"/>
              <a:t>  小甜品，曲奇</a:t>
            </a:r>
            <a:endParaRPr lang="en-US" altLang="zh-CN" dirty="0" smtClean="0"/>
          </a:p>
          <a:p>
            <a:pPr lvl="1"/>
            <a:r>
              <a:rPr lang="zh-CN" altLang="en-US" dirty="0" smtClean="0"/>
              <a:t>小文本文件</a:t>
            </a:r>
          </a:p>
          <a:p>
            <a:pPr lvl="1"/>
            <a:r>
              <a:rPr lang="zh-CN" altLang="en-US" dirty="0" smtClean="0"/>
              <a:t>服务器在</a:t>
            </a:r>
            <a:r>
              <a:rPr lang="en-US" altLang="zh-CN" dirty="0" smtClean="0"/>
              <a:t>HTTP</a:t>
            </a:r>
            <a:r>
              <a:rPr lang="zh-CN" altLang="en-US" dirty="0" smtClean="0"/>
              <a:t>响应头中发送给用户浏览器</a:t>
            </a:r>
          </a:p>
          <a:p>
            <a:pPr lvl="1"/>
            <a:r>
              <a:rPr lang="zh-CN" altLang="en-US" dirty="0" smtClean="0"/>
              <a:t>维持客户端与服务器端的状态</a:t>
            </a:r>
          </a:p>
          <a:p>
            <a:pPr lvl="1"/>
            <a:r>
              <a:rPr lang="zh-CN" altLang="en-US" dirty="0" smtClean="0"/>
              <a:t>保存在客户端的一个目录中</a:t>
            </a:r>
            <a:endParaRPr lang="en-US" altLang="zh-CN" dirty="0" smtClean="0"/>
          </a:p>
          <a:p>
            <a:endParaRPr lang="en-US" altLang="zh-CN" dirty="0" smtClean="0"/>
          </a:p>
          <a:p>
            <a:r>
              <a:rPr lang="zh-CN" altLang="en-US" dirty="0" smtClean="0"/>
              <a:t>用于维护浏览器和服务器的会话</a:t>
            </a:r>
            <a:endParaRPr lang="en-US" altLang="zh-CN" dirty="0" smtClean="0"/>
          </a:p>
          <a:p>
            <a:pPr lvl="1"/>
            <a:r>
              <a:rPr lang="en-US" altLang="zh-CN" dirty="0" smtClean="0"/>
              <a:t>HTTP</a:t>
            </a:r>
            <a:r>
              <a:rPr lang="zh-CN" altLang="en-US" dirty="0" smtClean="0"/>
              <a:t>协议是无状态的</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5"/>
            <a:ext cx="8229600" cy="1881328"/>
          </a:xfrm>
        </p:spPr>
        <p:txBody>
          <a:bodyPr>
            <a:normAutofit fontScale="70000" lnSpcReduction="20000"/>
          </a:bodyPr>
          <a:lstStyle/>
          <a:p>
            <a:r>
              <a:rPr lang="zh-CN" altLang="en-US" dirty="0"/>
              <a:t>打开</a:t>
            </a:r>
            <a:r>
              <a:rPr lang="en-US" altLang="zh-CN" dirty="0"/>
              <a:t>Chrome Developer Tools</a:t>
            </a:r>
            <a:r>
              <a:rPr lang="zh-CN" altLang="en-US" dirty="0"/>
              <a:t>观察页面</a:t>
            </a:r>
            <a:r>
              <a:rPr lang="zh-CN" altLang="en-US" dirty="0" smtClean="0"/>
              <a:t>结构</a:t>
            </a:r>
            <a:endParaRPr lang="en-US" altLang="zh-CN" dirty="0" smtClean="0"/>
          </a:p>
          <a:p>
            <a:pPr lvl="1"/>
            <a:r>
              <a:rPr lang="zh-CN" altLang="en-US" dirty="0" smtClean="0"/>
              <a:t>谷歌浏览器（</a:t>
            </a:r>
            <a:r>
              <a:rPr lang="en-US" dirty="0" err="1" smtClean="0"/>
              <a:t>Chorme</a:t>
            </a:r>
            <a:r>
              <a:rPr lang="en-US" dirty="0" smtClean="0"/>
              <a:t>）</a:t>
            </a:r>
            <a:r>
              <a:rPr lang="zh-CN" altLang="en-US" dirty="0" smtClean="0"/>
              <a:t>自带的前端调试工具</a:t>
            </a:r>
            <a:r>
              <a:rPr lang="en-US" altLang="zh-CN" dirty="0" smtClean="0"/>
              <a:t>——</a:t>
            </a:r>
            <a:r>
              <a:rPr lang="en-US" dirty="0" smtClean="0"/>
              <a:t>Developer Tools.</a:t>
            </a:r>
          </a:p>
          <a:p>
            <a:pPr lvl="1"/>
            <a:r>
              <a:rPr lang="en-US" altLang="zh-CN" dirty="0" smtClean="0"/>
              <a:t>F12</a:t>
            </a:r>
          </a:p>
          <a:p>
            <a:r>
              <a:rPr lang="zh-CN" altLang="en-US" dirty="0"/>
              <a:t>发现要的数据位于</a:t>
            </a:r>
            <a:r>
              <a:rPr lang="en-US" altLang="zh-CN" dirty="0"/>
              <a:t>id='</a:t>
            </a:r>
            <a:r>
              <a:rPr lang="en-US" altLang="zh-CN" dirty="0" err="1"/>
              <a:t>listhtml</a:t>
            </a:r>
            <a:r>
              <a:rPr lang="en-US" altLang="zh-CN" dirty="0"/>
              <a:t>'</a:t>
            </a:r>
            <a:r>
              <a:rPr lang="zh-CN" altLang="en-US" dirty="0"/>
              <a:t>的表里，门店地址数据位于第二个</a:t>
            </a:r>
            <a:r>
              <a:rPr lang="en-US" altLang="zh-CN" dirty="0" err="1"/>
              <a:t>tr</a:t>
            </a:r>
            <a:r>
              <a:rPr lang="zh-CN" altLang="en-US" dirty="0"/>
              <a:t>开始的行里</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7" y="1988840"/>
            <a:ext cx="5976664" cy="44277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33793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8229600" cy="5721499"/>
          </a:xfrm>
        </p:spPr>
        <p:txBody>
          <a:bodyPr/>
          <a:lstStyle/>
          <a:p>
            <a:r>
              <a:rPr lang="zh-CN" altLang="en-US" dirty="0"/>
              <a:t>数据由</a:t>
            </a:r>
            <a:r>
              <a:rPr lang="en-US" altLang="zh-CN" dirty="0"/>
              <a:t>ajax</a:t>
            </a:r>
            <a:r>
              <a:rPr lang="zh-CN" altLang="en-US" dirty="0"/>
              <a:t>动态生成，抓取失败</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4641" y="1124744"/>
            <a:ext cx="8466306" cy="47542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5858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2971808"/>
          </a:xfrm>
        </p:spPr>
        <p:txBody>
          <a:bodyPr>
            <a:normAutofit/>
          </a:bodyPr>
          <a:lstStyle/>
          <a:p>
            <a:r>
              <a:rPr lang="zh-CN" altLang="en-US" b="1" dirty="0" smtClean="0"/>
              <a:t>用</a:t>
            </a:r>
            <a:r>
              <a:rPr lang="en-US" altLang="zh-CN" b="1" dirty="0" smtClean="0"/>
              <a:t>selenium + </a:t>
            </a:r>
            <a:r>
              <a:rPr lang="en-US" altLang="zh-CN" b="1" dirty="0" err="1" smtClean="0"/>
              <a:t>PhantomJS</a:t>
            </a:r>
            <a:r>
              <a:rPr lang="zh-CN" altLang="en-US" b="1" dirty="0" smtClean="0"/>
              <a:t>抓取</a:t>
            </a:r>
            <a:endParaRPr lang="en-US" altLang="zh-CN" b="1" dirty="0" smtClean="0"/>
          </a:p>
          <a:p>
            <a:endParaRPr lang="zh-CN" altLang="en-US" dirty="0" smtClean="0"/>
          </a:p>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5720" y="2643182"/>
            <a:ext cx="8687016" cy="2160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t>有抓取到对象，但不能确定是否是包含需要的数据，再分析网页结构</a:t>
            </a:r>
            <a:endParaRPr lang="en-US" altLang="zh-CN" dirty="0" smtClean="0"/>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596" y="3357562"/>
            <a:ext cx="8477156" cy="15841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9512" y="26622"/>
            <a:ext cx="8760973" cy="65707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85536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隐式等待：</a:t>
            </a:r>
            <a:endParaRPr lang="en-US" altLang="zh-CN" dirty="0" smtClean="0"/>
          </a:p>
          <a:p>
            <a:pPr lvl="1"/>
            <a:r>
              <a:rPr lang="zh-CN" altLang="en-US" dirty="0" smtClean="0"/>
              <a:t>调用</a:t>
            </a:r>
            <a:r>
              <a:rPr lang="en-US" dirty="0" err="1" smtClean="0"/>
              <a:t>driver.implicitly_wait</a:t>
            </a:r>
            <a:r>
              <a:rPr lang="en-US" dirty="0" smtClean="0"/>
              <a:t>。</a:t>
            </a:r>
          </a:p>
          <a:p>
            <a:pPr lvl="1"/>
            <a:r>
              <a:rPr lang="zh-CN" altLang="en-US" dirty="0" smtClean="0"/>
              <a:t>在获取不可用的元素之前，会先等待</a:t>
            </a:r>
            <a:r>
              <a:rPr lang="en-US" altLang="zh-CN" dirty="0" smtClean="0"/>
              <a:t>10</a:t>
            </a:r>
            <a:r>
              <a:rPr lang="zh-CN" altLang="en-US" dirty="0" smtClean="0"/>
              <a:t>秒中的时间。</a:t>
            </a:r>
            <a:endParaRPr lang="en-US" dirty="0" smtClean="0"/>
          </a:p>
          <a:p>
            <a:pPr>
              <a:buNone/>
            </a:pPr>
            <a:r>
              <a:rPr lang="en-US" dirty="0" smtClean="0"/>
              <a:t>		</a:t>
            </a:r>
            <a:r>
              <a:rPr lang="en-US" dirty="0" err="1" smtClean="0"/>
              <a:t>driver.implicitly_wait</a:t>
            </a:r>
            <a:r>
              <a:rPr lang="en-US" dirty="0" smtClean="0"/>
              <a:t>(10)</a:t>
            </a:r>
          </a:p>
          <a:p>
            <a:r>
              <a:rPr lang="zh-CN" altLang="en-US" dirty="0" smtClean="0"/>
              <a:t>显示等待：</a:t>
            </a:r>
            <a:endParaRPr lang="en-US" altLang="zh-CN" dirty="0" smtClean="0"/>
          </a:p>
          <a:p>
            <a:pPr lvl="1"/>
            <a:r>
              <a:rPr lang="zh-CN" altLang="en-US" dirty="0" smtClean="0"/>
              <a:t>表明某个条件成立后才执行获取元素的操作。</a:t>
            </a:r>
            <a:endParaRPr lang="en-US" altLang="zh-CN" dirty="0" smtClean="0"/>
          </a:p>
          <a:p>
            <a:pPr lvl="1"/>
            <a:r>
              <a:rPr lang="zh-CN" altLang="en-US" dirty="0" smtClean="0"/>
              <a:t>也可以在等待的时候指定一个最大的时间，如果超过这个时间那么就抛出一个异常。</a:t>
            </a:r>
            <a:endParaRPr lang="en-US" altLang="zh-CN" dirty="0" smtClean="0"/>
          </a:p>
          <a:p>
            <a:pPr lvl="1"/>
            <a:r>
              <a:rPr lang="zh-CN" altLang="en-US" dirty="0" smtClean="0"/>
              <a:t>显示等待应该使用</a:t>
            </a:r>
            <a:r>
              <a:rPr lang="en-US" dirty="0" err="1" smtClean="0"/>
              <a:t>selenium.webdriver.support.excepted_conditions</a:t>
            </a:r>
            <a:r>
              <a:rPr lang="zh-CN" altLang="en-US" dirty="0" smtClean="0"/>
              <a:t>期望的条件和</a:t>
            </a:r>
            <a:r>
              <a:rPr lang="en-US" dirty="0" err="1" smtClean="0"/>
              <a:t>selenium.webdriver.support.ui.WebDriverWait</a:t>
            </a:r>
            <a:r>
              <a:rPr lang="zh-CN" altLang="en-US" dirty="0" smtClean="0"/>
              <a:t>来配合完成</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pPr>
              <a:buNone/>
            </a:pPr>
            <a:r>
              <a:rPr lang="en-US" dirty="0" smtClean="0"/>
              <a:t>from selenium import </a:t>
            </a:r>
            <a:r>
              <a:rPr lang="en-US" dirty="0" err="1" smtClean="0"/>
              <a:t>webdriver</a:t>
            </a:r>
            <a:endParaRPr lang="en-US" dirty="0" smtClean="0"/>
          </a:p>
          <a:p>
            <a:pPr>
              <a:buNone/>
            </a:pPr>
            <a:r>
              <a:rPr lang="en-US" dirty="0" smtClean="0"/>
              <a:t>from selenium.webdriver.common.by import By</a:t>
            </a:r>
          </a:p>
          <a:p>
            <a:pPr>
              <a:buNone/>
            </a:pPr>
            <a:r>
              <a:rPr lang="en-US" dirty="0" smtClean="0"/>
              <a:t>from </a:t>
            </a:r>
            <a:r>
              <a:rPr lang="en-US" dirty="0" err="1" smtClean="0"/>
              <a:t>selenium.webdriver.support.ui</a:t>
            </a:r>
            <a:r>
              <a:rPr lang="en-US" dirty="0" smtClean="0"/>
              <a:t> import </a:t>
            </a:r>
            <a:r>
              <a:rPr lang="en-US" dirty="0" err="1" smtClean="0"/>
              <a:t>WebDriverWait</a:t>
            </a:r>
            <a:endParaRPr lang="en-US" dirty="0" smtClean="0"/>
          </a:p>
          <a:p>
            <a:pPr>
              <a:buNone/>
            </a:pPr>
            <a:r>
              <a:rPr lang="en-US" dirty="0" smtClean="0"/>
              <a:t>from </a:t>
            </a:r>
            <a:r>
              <a:rPr lang="en-US" dirty="0" err="1" smtClean="0"/>
              <a:t>selenium.webdriver.support</a:t>
            </a:r>
            <a:r>
              <a:rPr lang="en-US" dirty="0" smtClean="0"/>
              <a:t> import </a:t>
            </a:r>
            <a:r>
              <a:rPr lang="en-US" dirty="0" err="1" smtClean="0"/>
              <a:t>expected_conditions</a:t>
            </a:r>
            <a:r>
              <a:rPr lang="en-US" dirty="0" smtClean="0"/>
              <a:t> as EC</a:t>
            </a:r>
          </a:p>
          <a:p>
            <a:pPr>
              <a:buNone/>
            </a:pPr>
            <a:r>
              <a:rPr lang="en-US" dirty="0" smtClean="0"/>
              <a:t> </a:t>
            </a:r>
          </a:p>
          <a:p>
            <a:pPr>
              <a:buNone/>
            </a:pPr>
            <a:r>
              <a:rPr lang="en-US" dirty="0" smtClean="0"/>
              <a:t>driver = </a:t>
            </a:r>
            <a:r>
              <a:rPr lang="en-US" dirty="0" err="1" smtClean="0"/>
              <a:t>webdriver.Firefox</a:t>
            </a:r>
            <a:r>
              <a:rPr lang="en-US" dirty="0" smtClean="0"/>
              <a:t>()</a:t>
            </a:r>
          </a:p>
          <a:p>
            <a:pPr>
              <a:buNone/>
            </a:pPr>
            <a:r>
              <a:rPr lang="en-US" dirty="0" err="1" smtClean="0"/>
              <a:t>driver.get</a:t>
            </a:r>
            <a:r>
              <a:rPr lang="en-US" dirty="0" smtClean="0"/>
              <a:t>("http://somedomain/url_that_delays_loading")</a:t>
            </a:r>
          </a:p>
          <a:p>
            <a:pPr>
              <a:buNone/>
            </a:pPr>
            <a:r>
              <a:rPr lang="en-US" dirty="0" smtClean="0"/>
              <a:t>try:</a:t>
            </a:r>
          </a:p>
          <a:p>
            <a:pPr>
              <a:buNone/>
            </a:pPr>
            <a:r>
              <a:rPr lang="en-US" dirty="0" smtClean="0"/>
              <a:t>        element = </a:t>
            </a:r>
            <a:r>
              <a:rPr lang="en-US" dirty="0" err="1" smtClean="0"/>
              <a:t>WebDriverWait</a:t>
            </a:r>
            <a:r>
              <a:rPr lang="en-US" dirty="0" smtClean="0"/>
              <a:t>(driver, 10).until(</a:t>
            </a:r>
          </a:p>
          <a:p>
            <a:pPr>
              <a:buNone/>
            </a:pPr>
            <a:r>
              <a:rPr lang="en-US" dirty="0" smtClean="0"/>
              <a:t>              </a:t>
            </a:r>
            <a:r>
              <a:rPr lang="en-US" dirty="0" err="1" smtClean="0"/>
              <a:t>EC.presence_of_element_located</a:t>
            </a:r>
            <a:r>
              <a:rPr lang="en-US" dirty="0" smtClean="0"/>
              <a:t>((By.ID, "</a:t>
            </a:r>
            <a:r>
              <a:rPr lang="en-US" dirty="0" err="1" smtClean="0"/>
              <a:t>myDynamicElement</a:t>
            </a:r>
            <a:r>
              <a:rPr lang="en-US" dirty="0" smtClean="0"/>
              <a:t>"))</a:t>
            </a:r>
          </a:p>
          <a:p>
            <a:pPr>
              <a:buNone/>
            </a:pPr>
            <a:r>
              <a:rPr lang="en-US" dirty="0" smtClean="0"/>
              <a:t>    )</a:t>
            </a:r>
          </a:p>
          <a:p>
            <a:pPr>
              <a:buNone/>
            </a:pPr>
            <a:r>
              <a:rPr lang="en-US" dirty="0" smtClean="0"/>
              <a:t>finally:</a:t>
            </a:r>
          </a:p>
          <a:p>
            <a:pPr>
              <a:buNone/>
            </a:pPr>
            <a:r>
              <a:rPr lang="en-US" dirty="0" smtClean="0"/>
              <a:t>    </a:t>
            </a:r>
            <a:r>
              <a:rPr lang="en-US" dirty="0" err="1" smtClean="0"/>
              <a:t>driver.quit</a:t>
            </a:r>
            <a:r>
              <a:rPr lang="en-US" dirty="0" smtClean="0"/>
              <a:t>()</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验证码</a:t>
            </a:r>
            <a:endParaRPr lang="zh-CN" altLang="en-US" dirty="0"/>
          </a:p>
        </p:txBody>
      </p:sp>
      <p:sp>
        <p:nvSpPr>
          <p:cNvPr id="3" name="内容占位符 2"/>
          <p:cNvSpPr>
            <a:spLocks noGrp="1"/>
          </p:cNvSpPr>
          <p:nvPr>
            <p:ph idx="1"/>
          </p:nvPr>
        </p:nvSpPr>
        <p:spPr/>
        <p:txBody>
          <a:bodyPr/>
          <a:lstStyle/>
          <a:p>
            <a:pPr>
              <a:defRPr/>
            </a:pPr>
            <a:r>
              <a:rPr lang="zh-CN" altLang="en-US" b="1" dirty="0" smtClean="0"/>
              <a:t>交互内容不能提前预知</a:t>
            </a:r>
            <a:endParaRPr lang="en-US" altLang="zh-CN" b="1" dirty="0" smtClean="0"/>
          </a:p>
          <a:p>
            <a:pPr>
              <a:defRPr/>
            </a:pPr>
            <a:r>
              <a:rPr lang="zh-CN" altLang="en-US" b="1" dirty="0" smtClean="0"/>
              <a:t>图像识别</a:t>
            </a:r>
            <a:endParaRPr lang="en-US" altLang="zh-CN" b="1" dirty="0" smtClean="0"/>
          </a:p>
          <a:p>
            <a:pPr lvl="1">
              <a:defRPr/>
            </a:pPr>
            <a:r>
              <a:rPr lang="zh-CN" altLang="en-US" b="1" dirty="0" smtClean="0"/>
              <a:t>获取图片</a:t>
            </a:r>
            <a:endParaRPr lang="en-US" altLang="zh-CN" b="1" dirty="0" smtClean="0"/>
          </a:p>
          <a:p>
            <a:pPr lvl="2">
              <a:defRPr/>
            </a:pPr>
            <a:r>
              <a:rPr lang="zh-CN" altLang="en-US" b="1" dirty="0" smtClean="0"/>
              <a:t>分析网页下载图片</a:t>
            </a:r>
            <a:endParaRPr lang="en-US" altLang="zh-CN" b="1" dirty="0" smtClean="0"/>
          </a:p>
          <a:p>
            <a:pPr lvl="2">
              <a:defRPr/>
            </a:pPr>
            <a:r>
              <a:rPr lang="zh-CN" altLang="en-US" b="1" dirty="0" smtClean="0"/>
              <a:t>屏幕截图</a:t>
            </a:r>
            <a:endParaRPr lang="en-US" altLang="zh-CN" b="1" dirty="0" smtClean="0"/>
          </a:p>
          <a:p>
            <a:pPr lvl="1">
              <a:defRPr/>
            </a:pPr>
            <a:r>
              <a:rPr lang="zh-CN" altLang="en-US" b="1" dirty="0" smtClean="0"/>
              <a:t>图片处理</a:t>
            </a:r>
            <a:endParaRPr lang="en-US" altLang="zh-CN" b="1" dirty="0" smtClean="0"/>
          </a:p>
          <a:p>
            <a:pPr lvl="1">
              <a:defRPr/>
            </a:pPr>
            <a:r>
              <a:rPr lang="zh-CN" altLang="en-US" b="1" dirty="0" smtClean="0"/>
              <a:t>获取图片中文字内容</a:t>
            </a:r>
            <a:endParaRPr lang="en-US" altLang="zh-CN" b="1" dirty="0" smtClean="0"/>
          </a:p>
          <a:p>
            <a:pPr lvl="2">
              <a:defRPr/>
            </a:pPr>
            <a:r>
              <a:rPr lang="en-US" altLang="zh-CN" b="1" dirty="0" smtClean="0"/>
              <a:t>OCR</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57752" y="2571744"/>
            <a:ext cx="3267075" cy="137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pPr>
              <a:defRPr/>
            </a:pPr>
            <a:endParaRPr lang="en-US" altLang="zh-CN" b="1" dirty="0" smtClean="0"/>
          </a:p>
          <a:p>
            <a:pPr lvl="1">
              <a:defRPr/>
            </a:pPr>
            <a:endParaRPr lang="zh-CN" altLang="zh-CN" b="1" dirty="0"/>
          </a:p>
        </p:txBody>
      </p:sp>
      <p:pic>
        <p:nvPicPr>
          <p:cNvPr id="2051" name="Picture 3"/>
          <p:cNvPicPr>
            <a:picLocks noChangeAspect="1" noChangeArrowheads="1"/>
          </p:cNvPicPr>
          <p:nvPr/>
        </p:nvPicPr>
        <p:blipFill>
          <a:blip r:embed="rId2"/>
          <a:srcRect/>
          <a:stretch>
            <a:fillRect/>
          </a:stretch>
        </p:blipFill>
        <p:spPr bwMode="auto">
          <a:xfrm>
            <a:off x="4143375" y="3000372"/>
            <a:ext cx="5000625" cy="3152775"/>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214282" y="1285860"/>
            <a:ext cx="3857619" cy="5286375"/>
          </a:xfrm>
          <a:prstGeom prst="rect">
            <a:avLst/>
          </a:prstGeom>
          <a:noFill/>
          <a:ln w="9525">
            <a:noFill/>
            <a:miter lim="800000"/>
            <a:headEnd/>
            <a:tailEnd/>
          </a:ln>
          <a:effectLst/>
        </p:spPr>
      </p:pic>
    </p:spTree>
    <p:extLst>
      <p:ext uri="{BB962C8B-B14F-4D97-AF65-F5344CB8AC3E}">
        <p14:creationId xmlns:p14="http://schemas.microsoft.com/office/powerpoint/2010/main" xmlns="" val="760105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algn="ctr" rtl="0">
              <a:spcBef>
                <a:spcPct val="0"/>
              </a:spcBef>
            </a:pPr>
            <a:r>
              <a:rPr lang="zh-CN" altLang="en-US" sz="4400" b="1" dirty="0" smtClean="0"/>
              <a:t>屏幕截图</a:t>
            </a:r>
            <a:endParaRPr lang="zh-CN" altLang="en-US" sz="4400" dirty="0"/>
          </a:p>
        </p:txBody>
      </p:sp>
      <p:sp>
        <p:nvSpPr>
          <p:cNvPr id="3" name="内容占位符 2"/>
          <p:cNvSpPr>
            <a:spLocks noGrp="1"/>
          </p:cNvSpPr>
          <p:nvPr>
            <p:ph idx="1"/>
          </p:nvPr>
        </p:nvSpPr>
        <p:spPr/>
        <p:txBody>
          <a:bodyPr/>
          <a:lstStyle/>
          <a:p>
            <a:r>
              <a:rPr lang="en-US" dirty="0" smtClean="0"/>
              <a:t>http://www.51testing.com/html/14/n-4461514.html</a:t>
            </a:r>
          </a:p>
          <a:p>
            <a:r>
              <a:rPr lang="en-US" dirty="0" smtClean="0"/>
              <a:t>selenium</a:t>
            </a:r>
            <a:r>
              <a:rPr lang="zh-CN" altLang="en-US" dirty="0" smtClean="0"/>
              <a:t>截取截屏有四个方法</a:t>
            </a:r>
            <a:endParaRPr lang="en-US" altLang="zh-CN" dirty="0" smtClean="0"/>
          </a:p>
          <a:p>
            <a:pPr lvl="1"/>
            <a:r>
              <a:rPr lang="en-US" dirty="0" err="1" smtClean="0"/>
              <a:t>save_screenshot</a:t>
            </a:r>
            <a:r>
              <a:rPr lang="en-US" dirty="0" smtClean="0"/>
              <a:t>(filename)</a:t>
            </a:r>
          </a:p>
          <a:p>
            <a:pPr lvl="1"/>
            <a:r>
              <a:rPr lang="en-US" b="1" dirty="0" err="1" smtClean="0"/>
              <a:t>get_screenshot_as_file</a:t>
            </a:r>
            <a:endParaRPr lang="en-US" b="1" dirty="0" smtClean="0"/>
          </a:p>
          <a:p>
            <a:pPr lvl="1"/>
            <a:r>
              <a:rPr lang="en-US" b="1" dirty="0" err="1" smtClean="0"/>
              <a:t>get_screenshot_as_png</a:t>
            </a:r>
            <a:r>
              <a:rPr lang="en-US" b="1" dirty="0" smtClean="0"/>
              <a:t>()</a:t>
            </a:r>
          </a:p>
          <a:p>
            <a:pPr lvl="1"/>
            <a:r>
              <a:rPr lang="en-US" b="1" dirty="0" smtClean="0"/>
              <a:t>get_screenshot_as_base64()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357313" y="3033713"/>
            <a:ext cx="1085850" cy="1200150"/>
          </a:xfrm>
          <a:prstGeom prst="rect">
            <a:avLst/>
          </a:prstGeom>
          <a:noFill/>
          <a:ln w="9525">
            <a:noFill/>
            <a:miter lim="800000"/>
            <a:headEnd/>
            <a:tailEnd/>
          </a:ln>
        </p:spPr>
      </p:pic>
      <p:pic>
        <p:nvPicPr>
          <p:cNvPr id="23555" name="Picture 3"/>
          <p:cNvPicPr>
            <a:picLocks noChangeAspect="1" noChangeArrowheads="1"/>
          </p:cNvPicPr>
          <p:nvPr/>
        </p:nvPicPr>
        <p:blipFill>
          <a:blip r:embed="rId3"/>
          <a:srcRect/>
          <a:stretch>
            <a:fillRect/>
          </a:stretch>
        </p:blipFill>
        <p:spPr bwMode="auto">
          <a:xfrm>
            <a:off x="6107113" y="2957513"/>
            <a:ext cx="876300" cy="1381125"/>
          </a:xfrm>
          <a:prstGeom prst="rect">
            <a:avLst/>
          </a:prstGeom>
          <a:noFill/>
          <a:ln w="9525">
            <a:noFill/>
            <a:miter lim="800000"/>
            <a:headEnd/>
            <a:tailEnd/>
          </a:ln>
        </p:spPr>
      </p:pic>
      <p:sp>
        <p:nvSpPr>
          <p:cNvPr id="387076" name="Freeform 4"/>
          <p:cNvSpPr>
            <a:spLocks/>
          </p:cNvSpPr>
          <p:nvPr/>
        </p:nvSpPr>
        <p:spPr bwMode="auto">
          <a:xfrm>
            <a:off x="2452688" y="2579688"/>
            <a:ext cx="3629025" cy="714375"/>
          </a:xfrm>
          <a:custGeom>
            <a:avLst/>
            <a:gdLst>
              <a:gd name="T0" fmla="*/ 0 w 2286"/>
              <a:gd name="T1" fmla="*/ 2147483647 h 450"/>
              <a:gd name="T2" fmla="*/ 2147483647 w 2286"/>
              <a:gd name="T3" fmla="*/ 2147483647 h 450"/>
              <a:gd name="T4" fmla="*/ 2147483647 w 2286"/>
              <a:gd name="T5" fmla="*/ 2147483647 h 450"/>
              <a:gd name="T6" fmla="*/ 0 60000 65536"/>
              <a:gd name="T7" fmla="*/ 0 60000 65536"/>
              <a:gd name="T8" fmla="*/ 0 60000 65536"/>
              <a:gd name="T9" fmla="*/ 0 w 2286"/>
              <a:gd name="T10" fmla="*/ 0 h 450"/>
              <a:gd name="T11" fmla="*/ 2286 w 2286"/>
              <a:gd name="T12" fmla="*/ 450 h 450"/>
            </a:gdLst>
            <a:ahLst/>
            <a:cxnLst>
              <a:cxn ang="T6">
                <a:pos x="T0" y="T1"/>
              </a:cxn>
              <a:cxn ang="T7">
                <a:pos x="T2" y="T3"/>
              </a:cxn>
              <a:cxn ang="T8">
                <a:pos x="T4" y="T5"/>
              </a:cxn>
            </a:cxnLst>
            <a:rect l="T9" t="T10" r="T11" b="T12"/>
            <a:pathLst>
              <a:path w="2286" h="450">
                <a:moveTo>
                  <a:pt x="0" y="450"/>
                </a:moveTo>
                <a:cubicBezTo>
                  <a:pt x="234" y="237"/>
                  <a:pt x="469" y="24"/>
                  <a:pt x="850" y="12"/>
                </a:cubicBezTo>
                <a:cubicBezTo>
                  <a:pt x="1231" y="0"/>
                  <a:pt x="2047" y="316"/>
                  <a:pt x="2286" y="377"/>
                </a:cubicBezTo>
              </a:path>
            </a:pathLst>
          </a:custGeom>
          <a:noFill/>
          <a:ln w="9525">
            <a:solidFill>
              <a:schemeClr val="tx1"/>
            </a:solidFill>
            <a:round/>
            <a:headEnd type="none" w="med" len="med"/>
            <a:tailEnd type="triangle" w="med" len="med"/>
          </a:ln>
        </p:spPr>
        <p:txBody>
          <a:bodyPr/>
          <a:lstStyle/>
          <a:p>
            <a:endParaRPr lang="zh-CN" altLang="en-US"/>
          </a:p>
        </p:txBody>
      </p:sp>
      <p:sp>
        <p:nvSpPr>
          <p:cNvPr id="387077" name="Freeform 5"/>
          <p:cNvSpPr>
            <a:spLocks/>
          </p:cNvSpPr>
          <p:nvPr/>
        </p:nvSpPr>
        <p:spPr bwMode="auto">
          <a:xfrm>
            <a:off x="2452688" y="3846513"/>
            <a:ext cx="3657600" cy="463550"/>
          </a:xfrm>
          <a:custGeom>
            <a:avLst/>
            <a:gdLst>
              <a:gd name="T0" fmla="*/ 2147483647 w 2304"/>
              <a:gd name="T1" fmla="*/ 0 h 292"/>
              <a:gd name="T2" fmla="*/ 2147483647 w 2304"/>
              <a:gd name="T3" fmla="*/ 2147483647 h 292"/>
              <a:gd name="T4" fmla="*/ 0 w 2304"/>
              <a:gd name="T5" fmla="*/ 0 h 292"/>
              <a:gd name="T6" fmla="*/ 0 60000 65536"/>
              <a:gd name="T7" fmla="*/ 0 60000 65536"/>
              <a:gd name="T8" fmla="*/ 0 60000 65536"/>
              <a:gd name="T9" fmla="*/ 0 w 2304"/>
              <a:gd name="T10" fmla="*/ 0 h 292"/>
              <a:gd name="T11" fmla="*/ 2304 w 2304"/>
              <a:gd name="T12" fmla="*/ 292 h 292"/>
            </a:gdLst>
            <a:ahLst/>
            <a:cxnLst>
              <a:cxn ang="T6">
                <a:pos x="T0" y="T1"/>
              </a:cxn>
              <a:cxn ang="T7">
                <a:pos x="T2" y="T3"/>
              </a:cxn>
              <a:cxn ang="T8">
                <a:pos x="T4" y="T5"/>
              </a:cxn>
            </a:cxnLst>
            <a:rect l="T9" t="T10" r="T11" b="T12"/>
            <a:pathLst>
              <a:path w="2304" h="292">
                <a:moveTo>
                  <a:pt x="2304" y="0"/>
                </a:moveTo>
                <a:cubicBezTo>
                  <a:pt x="1883" y="146"/>
                  <a:pt x="1463" y="292"/>
                  <a:pt x="1079" y="292"/>
                </a:cubicBezTo>
                <a:cubicBezTo>
                  <a:pt x="695" y="292"/>
                  <a:pt x="180" y="49"/>
                  <a:pt x="0" y="0"/>
                </a:cubicBezTo>
              </a:path>
            </a:pathLst>
          </a:custGeom>
          <a:noFill/>
          <a:ln w="9525">
            <a:solidFill>
              <a:schemeClr val="tx1"/>
            </a:solidFill>
            <a:round/>
            <a:headEnd type="none"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P spid="3870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验证码定位</a:t>
            </a:r>
            <a:endParaRPr lang="zh-CN" altLang="en-US" dirty="0"/>
          </a:p>
        </p:txBody>
      </p:sp>
      <p:sp>
        <p:nvSpPr>
          <p:cNvPr id="3" name="内容占位符 2"/>
          <p:cNvSpPr>
            <a:spLocks noGrp="1"/>
          </p:cNvSpPr>
          <p:nvPr>
            <p:ph idx="1"/>
          </p:nvPr>
        </p:nvSpPr>
        <p:spPr/>
        <p:txBody>
          <a:bodyPr/>
          <a:lstStyle/>
          <a:p>
            <a:r>
              <a:rPr lang="zh-CN" altLang="en-US" dirty="0" smtClean="0"/>
              <a:t>对原图像进行截取就可以得到只含有验证码的图片</a:t>
            </a:r>
            <a:endParaRPr lang="en-US" altLang="zh-CN" dirty="0" smtClean="0"/>
          </a:p>
          <a:p>
            <a:pPr lvl="1"/>
            <a:r>
              <a:rPr lang="zh-CN" altLang="en-US" dirty="0" smtClean="0"/>
              <a:t>定位到验证码的位置</a:t>
            </a:r>
            <a:endParaRPr lang="en-US" altLang="zh-CN" dirty="0" smtClean="0"/>
          </a:p>
          <a:p>
            <a:pPr lvl="1"/>
            <a:endParaRPr lang="en-US" altLang="zh-CN" dirty="0" smtClean="0"/>
          </a:p>
          <a:p>
            <a:pPr lvl="1"/>
            <a:endParaRPr lang="en-US" altLang="zh-CN" dirty="0" smtClean="0"/>
          </a:p>
          <a:p>
            <a:pPr lvl="1"/>
            <a:r>
              <a:rPr lang="zh-CN" altLang="en-US" dirty="0" smtClean="0"/>
              <a:t>验证码的坐标进行运算可以得到长宽</a:t>
            </a:r>
          </a:p>
          <a:p>
            <a:pPr lvl="1"/>
            <a:endParaRPr lang="zh-CN" altLang="en-US" dirty="0"/>
          </a:p>
        </p:txBody>
      </p:sp>
      <p:pic>
        <p:nvPicPr>
          <p:cNvPr id="4" name="图片 3"/>
          <p:cNvPicPr/>
          <p:nvPr/>
        </p:nvPicPr>
        <p:blipFill>
          <a:blip r:embed="rId2"/>
          <a:stretch>
            <a:fillRect/>
          </a:stretch>
        </p:blipFill>
        <p:spPr>
          <a:xfrm>
            <a:off x="1285852" y="3143248"/>
            <a:ext cx="6643734" cy="1109987"/>
          </a:xfrm>
          <a:prstGeom prst="rect">
            <a:avLst/>
          </a:prstGeom>
        </p:spPr>
      </p:pic>
      <p:pic>
        <p:nvPicPr>
          <p:cNvPr id="5" name="图片 4"/>
          <p:cNvPicPr/>
          <p:nvPr/>
        </p:nvPicPr>
        <p:blipFill>
          <a:blip r:embed="rId3"/>
          <a:stretch>
            <a:fillRect/>
          </a:stretch>
        </p:blipFill>
        <p:spPr>
          <a:xfrm>
            <a:off x="1285852" y="4714884"/>
            <a:ext cx="6500858" cy="157163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857224" y="357166"/>
            <a:ext cx="4352925" cy="5581650"/>
          </a:xfrm>
          <a:prstGeom prst="rect">
            <a:avLst/>
          </a:prstGeom>
          <a:noFill/>
          <a:ln w="9525">
            <a:noFill/>
            <a:miter lim="800000"/>
            <a:headEnd/>
            <a:tailEnd/>
          </a:ln>
          <a:effectLst/>
        </p:spPr>
      </p:pic>
      <p:pic>
        <p:nvPicPr>
          <p:cNvPr id="5" name="图片 4"/>
          <p:cNvPicPr/>
          <p:nvPr/>
        </p:nvPicPr>
        <p:blipFill>
          <a:blip r:embed="rId3"/>
          <a:stretch>
            <a:fillRect/>
          </a:stretch>
        </p:blipFill>
        <p:spPr>
          <a:xfrm>
            <a:off x="5929322" y="3857628"/>
            <a:ext cx="2636748" cy="91447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图片处理：</a:t>
            </a:r>
            <a:r>
              <a:rPr lang="en-US" b="1" dirty="0" smtClean="0"/>
              <a:t>Pillow</a:t>
            </a:r>
            <a:r>
              <a:rPr lang="zh-CN" altLang="en-US" b="1" dirty="0" smtClean="0"/>
              <a:t>与</a:t>
            </a:r>
            <a:r>
              <a:rPr lang="en-US" b="1" dirty="0" smtClean="0"/>
              <a:t>PIL</a:t>
            </a:r>
            <a:r>
              <a:rPr lang="zh-CN" altLang="en-US" b="1" dirty="0" smtClean="0"/>
              <a:t>模块</a:t>
            </a:r>
            <a:endParaRPr lang="zh-CN" altLang="en-US" dirty="0"/>
          </a:p>
        </p:txBody>
      </p:sp>
      <p:sp>
        <p:nvSpPr>
          <p:cNvPr id="3" name="内容占位符 2"/>
          <p:cNvSpPr>
            <a:spLocks noGrp="1"/>
          </p:cNvSpPr>
          <p:nvPr>
            <p:ph idx="1"/>
          </p:nvPr>
        </p:nvSpPr>
        <p:spPr/>
        <p:txBody>
          <a:bodyPr>
            <a:normAutofit/>
          </a:bodyPr>
          <a:lstStyle/>
          <a:p>
            <a:r>
              <a:rPr lang="en-US" dirty="0" smtClean="0"/>
              <a:t>PIL(Python Imaging Library)</a:t>
            </a:r>
          </a:p>
          <a:p>
            <a:pPr lvl="1"/>
            <a:r>
              <a:rPr lang="zh-CN" altLang="en-US" dirty="0" smtClean="0"/>
              <a:t>是</a:t>
            </a:r>
            <a:r>
              <a:rPr lang="en-US" dirty="0" smtClean="0"/>
              <a:t>Python</a:t>
            </a:r>
            <a:r>
              <a:rPr lang="zh-CN" altLang="en-US" dirty="0" smtClean="0"/>
              <a:t>一个强大方便的图像处理库</a:t>
            </a:r>
            <a:endParaRPr lang="en-US" altLang="zh-CN" dirty="0" smtClean="0"/>
          </a:p>
          <a:p>
            <a:pPr lvl="1"/>
            <a:r>
              <a:rPr lang="zh-CN" altLang="en-US" dirty="0" smtClean="0"/>
              <a:t>不过只支持到</a:t>
            </a:r>
            <a:r>
              <a:rPr lang="en-US" dirty="0" smtClean="0"/>
              <a:t>Python 2.7</a:t>
            </a:r>
          </a:p>
          <a:p>
            <a:r>
              <a:rPr lang="en-US" dirty="0" smtClean="0"/>
              <a:t>Pillow</a:t>
            </a:r>
            <a:r>
              <a:rPr lang="zh-CN" altLang="en-US" dirty="0" smtClean="0"/>
              <a:t>是</a:t>
            </a:r>
            <a:r>
              <a:rPr lang="en-US" dirty="0" smtClean="0"/>
              <a:t>PIL</a:t>
            </a:r>
            <a:r>
              <a:rPr lang="zh-CN" altLang="en-US" dirty="0" smtClean="0"/>
              <a:t>的一个派生分支，</a:t>
            </a:r>
            <a:endParaRPr lang="en-US" altLang="zh-CN" dirty="0" smtClean="0"/>
          </a:p>
          <a:p>
            <a:pPr lvl="1"/>
            <a:r>
              <a:rPr lang="zh-CN" altLang="en-US" dirty="0" smtClean="0"/>
              <a:t>但如今已经发展成为比</a:t>
            </a:r>
            <a:r>
              <a:rPr lang="en-US" dirty="0" smtClean="0"/>
              <a:t>PIL</a:t>
            </a:r>
            <a:r>
              <a:rPr lang="zh-CN" altLang="en-US" dirty="0" smtClean="0"/>
              <a:t>本身更具活力的图像处理库。</a:t>
            </a:r>
            <a:endParaRPr lang="en-US" altLang="zh-CN" dirty="0" smtClean="0"/>
          </a:p>
          <a:p>
            <a:pPr lvl="1"/>
            <a:r>
              <a:rPr lang="en-US" altLang="zh-CN" dirty="0" smtClean="0"/>
              <a:t>https://pypi.org/project/Pillow/4.0.0/</a:t>
            </a:r>
          </a:p>
          <a:p>
            <a:pPr lvl="2">
              <a:buNone/>
            </a:pPr>
            <a:r>
              <a:rPr lang="en-US" dirty="0" smtClean="0"/>
              <a:t>pip install Pillow</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28"/>
            <a:ext cx="8229600" cy="5840435"/>
          </a:xfrm>
        </p:spPr>
        <p:txBody>
          <a:bodyPr>
            <a:normAutofit fontScale="47500" lnSpcReduction="20000"/>
          </a:bodyPr>
          <a:lstStyle/>
          <a:p>
            <a:pPr>
              <a:buNone/>
            </a:pPr>
            <a:r>
              <a:rPr lang="en-US" dirty="0" smtClean="0"/>
              <a:t>from PIL import Image, </a:t>
            </a:r>
            <a:r>
              <a:rPr lang="en-US" dirty="0" err="1" smtClean="0"/>
              <a:t>ImageFilter</a:t>
            </a:r>
            <a:endParaRPr lang="en-US" dirty="0" smtClean="0"/>
          </a:p>
          <a:p>
            <a:pPr>
              <a:buNone/>
            </a:pPr>
            <a:r>
              <a:rPr lang="en-US" dirty="0" smtClean="0"/>
              <a:t>from time import sleep</a:t>
            </a:r>
          </a:p>
          <a:p>
            <a:pPr>
              <a:buNone/>
            </a:pPr>
            <a:endParaRPr lang="en-US" dirty="0" smtClean="0"/>
          </a:p>
          <a:p>
            <a:pPr>
              <a:buNone/>
            </a:pPr>
            <a:r>
              <a:rPr lang="en-US" altLang="zh-CN" dirty="0" smtClean="0"/>
              <a:t># </a:t>
            </a:r>
            <a:r>
              <a:rPr lang="zh-CN" altLang="en-US" dirty="0" smtClean="0"/>
              <a:t>打开一个</a:t>
            </a:r>
            <a:r>
              <a:rPr lang="en-US" dirty="0" smtClean="0"/>
              <a:t>jpg</a:t>
            </a:r>
            <a:r>
              <a:rPr lang="zh-CN" altLang="en-US" dirty="0" smtClean="0"/>
              <a:t>图像文件</a:t>
            </a:r>
          </a:p>
          <a:p>
            <a:pPr>
              <a:buNone/>
            </a:pPr>
            <a:r>
              <a:rPr lang="en-US" dirty="0" err="1" smtClean="0"/>
              <a:t>im</a:t>
            </a:r>
            <a:r>
              <a:rPr lang="en-US" dirty="0" smtClean="0"/>
              <a:t> = </a:t>
            </a:r>
            <a:r>
              <a:rPr lang="en-US" dirty="0" err="1" smtClean="0"/>
              <a:t>Image.open</a:t>
            </a:r>
            <a:r>
              <a:rPr lang="en-US" dirty="0" smtClean="0"/>
              <a:t>('test.jpg')</a:t>
            </a:r>
          </a:p>
          <a:p>
            <a:pPr>
              <a:buNone/>
            </a:pPr>
            <a:r>
              <a:rPr lang="en-US" dirty="0" smtClean="0"/>
              <a:t>w, h = </a:t>
            </a:r>
            <a:r>
              <a:rPr lang="en-US" dirty="0" err="1" smtClean="0"/>
              <a:t>im.size</a:t>
            </a:r>
            <a:r>
              <a:rPr lang="en-US" dirty="0" smtClean="0"/>
              <a:t> #</a:t>
            </a:r>
          </a:p>
          <a:p>
            <a:pPr>
              <a:buNone/>
            </a:pPr>
            <a:r>
              <a:rPr lang="en-US" dirty="0" smtClean="0"/>
              <a:t>print('</a:t>
            </a:r>
            <a:r>
              <a:rPr lang="zh-CN" altLang="en-US" dirty="0" smtClean="0"/>
              <a:t>图片的宽</a:t>
            </a:r>
            <a:r>
              <a:rPr lang="en-US" altLang="zh-CN" dirty="0" smtClean="0"/>
              <a:t>:%</a:t>
            </a:r>
            <a:r>
              <a:rPr lang="en-US" dirty="0" smtClean="0"/>
              <a:t>s,</a:t>
            </a:r>
            <a:r>
              <a:rPr lang="zh-CN" altLang="en-US" dirty="0" smtClean="0"/>
              <a:t>和高</a:t>
            </a:r>
            <a:r>
              <a:rPr lang="en-US" altLang="zh-CN" dirty="0" smtClean="0"/>
              <a:t>:%</a:t>
            </a:r>
            <a:r>
              <a:rPr lang="en-US" dirty="0" smtClean="0"/>
              <a:t>s' % (w, h))</a:t>
            </a:r>
          </a:p>
          <a:p>
            <a:pPr>
              <a:buNone/>
            </a:pPr>
            <a:r>
              <a:rPr lang="en-US" dirty="0" smtClean="0"/>
              <a:t> </a:t>
            </a:r>
          </a:p>
          <a:p>
            <a:pPr>
              <a:buNone/>
            </a:pPr>
            <a:r>
              <a:rPr lang="en-US" dirty="0" smtClean="0"/>
              <a:t># </a:t>
            </a:r>
            <a:r>
              <a:rPr lang="zh-CN" altLang="en-US" dirty="0" smtClean="0"/>
              <a:t>图片缩放</a:t>
            </a:r>
          </a:p>
          <a:p>
            <a:pPr>
              <a:buNone/>
            </a:pPr>
            <a:r>
              <a:rPr lang="en-US" dirty="0" err="1" smtClean="0"/>
              <a:t>im.thumbnail</a:t>
            </a:r>
            <a:r>
              <a:rPr lang="en-US" dirty="0" smtClean="0"/>
              <a:t>((w // 2, h // 2))</a:t>
            </a:r>
          </a:p>
          <a:p>
            <a:pPr>
              <a:buNone/>
            </a:pPr>
            <a:r>
              <a:rPr lang="en-US" dirty="0" smtClean="0"/>
              <a:t>w, h = </a:t>
            </a:r>
            <a:r>
              <a:rPr lang="en-US" dirty="0" err="1" smtClean="0"/>
              <a:t>im.size</a:t>
            </a:r>
            <a:endParaRPr lang="en-US" dirty="0" smtClean="0"/>
          </a:p>
          <a:p>
            <a:pPr>
              <a:buNone/>
            </a:pPr>
            <a:r>
              <a:rPr lang="en-US" dirty="0" smtClean="0"/>
              <a:t>print(w, h)</a:t>
            </a:r>
          </a:p>
          <a:p>
            <a:pPr>
              <a:buNone/>
            </a:pPr>
            <a:r>
              <a:rPr lang="en-US" dirty="0" smtClean="0"/>
              <a:t> </a:t>
            </a:r>
          </a:p>
          <a:p>
            <a:pPr>
              <a:buNone/>
            </a:pPr>
            <a:r>
              <a:rPr lang="en-US" dirty="0" smtClean="0"/>
              <a:t># </a:t>
            </a:r>
            <a:r>
              <a:rPr lang="zh-CN" altLang="en-US" dirty="0" smtClean="0"/>
              <a:t>缩放之后的图片重新保存</a:t>
            </a:r>
          </a:p>
          <a:p>
            <a:pPr>
              <a:buNone/>
            </a:pPr>
            <a:r>
              <a:rPr lang="en-US" dirty="0" err="1" smtClean="0"/>
              <a:t>im.save</a:t>
            </a:r>
            <a:r>
              <a:rPr lang="en-US" dirty="0" smtClean="0"/>
              <a:t>('thumbnail.jpg', 'jpeg')</a:t>
            </a:r>
          </a:p>
          <a:p>
            <a:pPr>
              <a:buNone/>
            </a:pPr>
            <a:r>
              <a:rPr lang="en-US" dirty="0" smtClean="0"/>
              <a:t> </a:t>
            </a:r>
          </a:p>
          <a:p>
            <a:pPr>
              <a:buNone/>
            </a:pPr>
            <a:r>
              <a:rPr lang="en-US" dirty="0" smtClean="0"/>
              <a:t># </a:t>
            </a:r>
            <a:r>
              <a:rPr lang="zh-CN" altLang="en-US" dirty="0" smtClean="0"/>
              <a:t>其他功能：切片、旋转、滤镜、输出文字、调色板</a:t>
            </a:r>
          </a:p>
          <a:p>
            <a:pPr>
              <a:buNone/>
            </a:pPr>
            <a:r>
              <a:rPr lang="zh-CN" altLang="en-US" dirty="0" smtClean="0"/>
              <a:t> </a:t>
            </a:r>
          </a:p>
          <a:p>
            <a:pPr>
              <a:buNone/>
            </a:pPr>
            <a:r>
              <a:rPr lang="en-US" altLang="zh-CN" dirty="0" smtClean="0"/>
              <a:t># </a:t>
            </a:r>
            <a:r>
              <a:rPr lang="zh-CN" altLang="en-US" dirty="0" smtClean="0"/>
              <a:t>模糊效果</a:t>
            </a:r>
          </a:p>
          <a:p>
            <a:pPr>
              <a:buNone/>
            </a:pPr>
            <a:r>
              <a:rPr lang="en-US" dirty="0" smtClean="0"/>
              <a:t>im2 = </a:t>
            </a:r>
            <a:r>
              <a:rPr lang="en-US" dirty="0" err="1" smtClean="0"/>
              <a:t>im.filter</a:t>
            </a:r>
            <a:r>
              <a:rPr lang="en-US" dirty="0" smtClean="0"/>
              <a:t>(</a:t>
            </a:r>
            <a:r>
              <a:rPr lang="en-US" dirty="0" err="1" smtClean="0"/>
              <a:t>ImageFilter.BLUR</a:t>
            </a:r>
            <a:r>
              <a:rPr lang="en-US" dirty="0" smtClean="0"/>
              <a:t>)</a:t>
            </a:r>
          </a:p>
          <a:p>
            <a:pPr>
              <a:buNone/>
            </a:pPr>
            <a:r>
              <a:rPr lang="en-US" dirty="0" smtClean="0"/>
              <a:t>im2.save('</a:t>
            </a:r>
            <a:r>
              <a:rPr lang="en-US" dirty="0" err="1" smtClean="0"/>
              <a:t>blur.jpg','jpeg</a:t>
            </a:r>
            <a:r>
              <a:rPr lang="en-US" dirty="0" smtClean="0"/>
              <a:t>')</a:t>
            </a:r>
          </a:p>
          <a:p>
            <a:pPr>
              <a:buNone/>
            </a:pPr>
            <a:endParaRPr lang="en-US" dirty="0" smtClean="0"/>
          </a:p>
          <a:p>
            <a:pPr>
              <a:buNone/>
            </a:pPr>
            <a:r>
              <a:rPr lang="en-US" altLang="zh-CN" dirty="0" smtClean="0"/>
              <a:t>#</a:t>
            </a:r>
            <a:r>
              <a:rPr lang="zh-CN" altLang="en-US" dirty="0" smtClean="0"/>
              <a:t>截屏</a:t>
            </a:r>
            <a:endParaRPr lang="en-US" dirty="0" smtClean="0"/>
          </a:p>
          <a:p>
            <a:pPr>
              <a:buNone/>
            </a:pPr>
            <a:r>
              <a:rPr lang="en-US" dirty="0" smtClean="0"/>
              <a:t>from PIL import </a:t>
            </a:r>
            <a:r>
              <a:rPr lang="en-US" dirty="0" err="1" smtClean="0"/>
              <a:t>ImageGrab</a:t>
            </a:r>
            <a:endParaRPr lang="en-US" dirty="0" smtClean="0"/>
          </a:p>
          <a:p>
            <a:pPr>
              <a:buNone/>
            </a:pPr>
            <a:r>
              <a:rPr lang="en-US" dirty="0" err="1" smtClean="0"/>
              <a:t>im</a:t>
            </a:r>
            <a:r>
              <a:rPr lang="en-US" dirty="0" smtClean="0"/>
              <a:t> = </a:t>
            </a:r>
            <a:r>
              <a:rPr lang="en-US" dirty="0" err="1" smtClean="0"/>
              <a:t>ImageGrab.grab</a:t>
            </a:r>
            <a:r>
              <a:rPr lang="en-US" dirty="0" smtClean="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en-US" altLang="zh-CN" b="1" dirty="0" smtClean="0"/>
              <a:t/>
            </a:r>
            <a:br>
              <a:rPr lang="en-US" altLang="zh-CN" b="1" dirty="0" smtClean="0"/>
            </a:br>
            <a:endParaRPr lang="zh-CN" altLang="en-US" dirty="0"/>
          </a:p>
        </p:txBody>
      </p:sp>
      <p:sp>
        <p:nvSpPr>
          <p:cNvPr id="3" name="内容占位符 2"/>
          <p:cNvSpPr>
            <a:spLocks noGrp="1"/>
          </p:cNvSpPr>
          <p:nvPr>
            <p:ph idx="1"/>
          </p:nvPr>
        </p:nvSpPr>
        <p:spPr/>
        <p:txBody>
          <a:bodyPr/>
          <a:lstStyle/>
          <a:p>
            <a:r>
              <a:rPr lang="zh-CN" altLang="en-US" dirty="0" smtClean="0"/>
              <a:t>彩色图转换黑白图（二值化）</a:t>
            </a:r>
            <a:endParaRPr lang="en-US" altLang="zh-CN" dirty="0" smtClean="0"/>
          </a:p>
          <a:p>
            <a:pPr lvl="1"/>
            <a:r>
              <a:rPr lang="zh-CN" altLang="en-US" dirty="0" smtClean="0"/>
              <a:t>阈值法</a:t>
            </a:r>
            <a:endParaRPr lang="en-US" altLang="zh-CN" dirty="0" smtClean="0"/>
          </a:p>
          <a:p>
            <a:pPr lvl="1"/>
            <a:r>
              <a:rPr lang="zh-CN" altLang="en-US" dirty="0" smtClean="0"/>
              <a:t>大津法</a:t>
            </a:r>
            <a:endParaRPr lang="en-US" altLang="zh-CN" dirty="0" smtClean="0"/>
          </a:p>
          <a:p>
            <a:pPr lvl="1"/>
            <a:r>
              <a:rPr lang="zh-CN" altLang="en-US" dirty="0" smtClean="0"/>
              <a:t>现成的函数</a:t>
            </a:r>
            <a:endParaRPr lang="zh-CN" altLang="en-US" dirty="0"/>
          </a:p>
        </p:txBody>
      </p:sp>
      <p:pic>
        <p:nvPicPr>
          <p:cNvPr id="5" name="图片 4"/>
          <p:cNvPicPr/>
          <p:nvPr/>
        </p:nvPicPr>
        <p:blipFill>
          <a:blip r:embed="rId2"/>
          <a:stretch>
            <a:fillRect/>
          </a:stretch>
        </p:blipFill>
        <p:spPr>
          <a:xfrm>
            <a:off x="4357686" y="2428868"/>
            <a:ext cx="2143140" cy="92869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i="1" dirty="0" smtClean="0"/>
              <a:t>OCR</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dirty="0" smtClean="0"/>
              <a:t>Optical Character Recognition</a:t>
            </a:r>
          </a:p>
          <a:p>
            <a:pPr marL="342900" lvl="1" indent="-342900">
              <a:buFont typeface="Arial" pitchFamily="34" charset="0"/>
              <a:buChar char="•"/>
            </a:pPr>
            <a:r>
              <a:rPr lang="zh-CN" altLang="en-US" dirty="0" smtClean="0"/>
              <a:t>光学字符识别</a:t>
            </a:r>
            <a:endParaRPr lang="en-US" altLang="zh-CN" dirty="0" smtClean="0"/>
          </a:p>
          <a:p>
            <a:pPr marL="342900" lvl="1" indent="-342900">
              <a:buFont typeface="Arial" pitchFamily="34" charset="0"/>
              <a:buChar char="•"/>
            </a:pPr>
            <a:r>
              <a:rPr lang="zh-CN" altLang="en-US" dirty="0" smtClean="0"/>
              <a:t>将图像中的文字转换成文本格式，供文字处理软件进一步编辑加工的技术</a:t>
            </a:r>
            <a:endParaRPr lang="en-US" altLang="zh-CN" b="1" dirty="0" smtClean="0"/>
          </a:p>
          <a:p>
            <a:pPr marL="342900" lvl="1" indent="-342900">
              <a:buFont typeface="Arial" pitchFamily="34" charset="0"/>
              <a:buChar char="•"/>
            </a:pPr>
            <a:r>
              <a:rPr lang="zh-CN" altLang="en-US" b="1" dirty="0" smtClean="0"/>
              <a:t>获取图片中文字内容</a:t>
            </a:r>
            <a:endParaRPr lang="en-US" altLang="zh-CN" b="1" dirty="0" smtClean="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百度云</a:t>
            </a:r>
            <a:r>
              <a:rPr lang="en-US" b="1" dirty="0" smtClean="0"/>
              <a:t>OCR</a:t>
            </a:r>
            <a:endParaRPr lang="zh-CN" altLang="en-US" dirty="0"/>
          </a:p>
        </p:txBody>
      </p:sp>
      <p:sp>
        <p:nvSpPr>
          <p:cNvPr id="3" name="内容占位符 2"/>
          <p:cNvSpPr>
            <a:spLocks noGrp="1"/>
          </p:cNvSpPr>
          <p:nvPr>
            <p:ph idx="1"/>
          </p:nvPr>
        </p:nvSpPr>
        <p:spPr/>
        <p:txBody>
          <a:bodyPr/>
          <a:lstStyle/>
          <a:p>
            <a:r>
              <a:rPr lang="zh-CN" altLang="en-US" dirty="0" smtClean="0"/>
              <a:t>注册一个</a:t>
            </a:r>
            <a:r>
              <a:rPr lang="zh-CN" altLang="en-US" dirty="0" smtClean="0">
                <a:hlinkClick r:id="rId2"/>
              </a:rPr>
              <a:t>百度云</a:t>
            </a:r>
            <a:r>
              <a:rPr lang="en-US" altLang="zh-CN" dirty="0" smtClean="0">
                <a:hlinkClick r:id="rId2"/>
              </a:rPr>
              <a:t>BCE</a:t>
            </a:r>
            <a:r>
              <a:rPr lang="zh-CN" altLang="en-US" dirty="0" smtClean="0">
                <a:hlinkClick r:id="rId2"/>
              </a:rPr>
              <a:t>账号</a:t>
            </a:r>
            <a:endParaRPr lang="en-US" altLang="zh-CN" dirty="0" smtClean="0"/>
          </a:p>
          <a:p>
            <a:r>
              <a:rPr lang="en-US" altLang="zh-CN" dirty="0" smtClean="0">
                <a:hlinkClick r:id="rId3"/>
              </a:rPr>
              <a:t>Https://cloud.baidu.com/doc/OCR/index.html</a:t>
            </a:r>
            <a:endParaRPr lang="en-US" altLang="zh-CN" dirty="0" smtClean="0"/>
          </a:p>
          <a:p>
            <a:r>
              <a:rPr lang="zh-CN" altLang="en-US" dirty="0" smtClean="0"/>
              <a:t>中文</a:t>
            </a:r>
            <a:endParaRPr lang="en-US" altLang="zh-CN" dirty="0" smtClean="0"/>
          </a:p>
          <a:p>
            <a:r>
              <a:rPr lang="zh-CN" altLang="en-US" dirty="0" smtClean="0"/>
              <a:t>百度</a:t>
            </a:r>
            <a:r>
              <a:rPr lang="en-US" altLang="zh-CN" dirty="0" smtClean="0"/>
              <a:t>OCR</a:t>
            </a:r>
            <a:r>
              <a:rPr lang="zh-CN" altLang="en-US" dirty="0" smtClean="0"/>
              <a:t>提供了更多的参数让你更灵活的处理图片，</a:t>
            </a:r>
            <a:endParaRPr lang="en-US" altLang="zh-CN" dirty="0" smtClean="0"/>
          </a:p>
          <a:p>
            <a:pPr lvl="1"/>
            <a:r>
              <a:rPr lang="zh-CN" altLang="en-US" dirty="0" smtClean="0"/>
              <a:t>自定义旋转，</a:t>
            </a:r>
            <a:endParaRPr lang="en-US" altLang="zh-CN" dirty="0" smtClean="0"/>
          </a:p>
          <a:p>
            <a:pPr lvl="1"/>
            <a:r>
              <a:rPr lang="zh-CN" altLang="en-US" dirty="0" smtClean="0"/>
              <a:t>返回可信度，</a:t>
            </a:r>
            <a:endParaRPr lang="en-US" altLang="zh-CN" dirty="0" smtClean="0"/>
          </a:p>
          <a:p>
            <a:pPr lvl="1"/>
            <a:r>
              <a:rPr lang="zh-CN" altLang="en-US" dirty="0" smtClean="0"/>
              <a:t>特定类型证件识别等等。</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更多的</a:t>
            </a:r>
            <a:r>
              <a:rPr lang="en-US" b="1" dirty="0" smtClean="0"/>
              <a:t>OCR</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微软</a:t>
            </a:r>
            <a:r>
              <a:rPr lang="en-US" altLang="zh-CN" dirty="0" smtClean="0"/>
              <a:t>Azure </a:t>
            </a:r>
            <a:r>
              <a:rPr lang="zh-CN" altLang="en-US" dirty="0" smtClean="0"/>
              <a:t>图像识别：</a:t>
            </a:r>
            <a:endParaRPr lang="en-US" altLang="zh-CN" dirty="0" smtClean="0"/>
          </a:p>
          <a:p>
            <a:pPr lvl="1"/>
            <a:r>
              <a:rPr lang="en-US" altLang="zh-CN" dirty="0" smtClean="0">
                <a:hlinkClick r:id="rId2"/>
              </a:rPr>
              <a:t>https://azure.microsoft.com/zh-cn/services/cognitive-services/computer-vision/</a:t>
            </a:r>
          </a:p>
          <a:p>
            <a:r>
              <a:rPr lang="zh-CN" altLang="en-US" dirty="0" smtClean="0"/>
              <a:t>有道智云文字识别：</a:t>
            </a:r>
            <a:endParaRPr lang="en-US" altLang="zh-CN" dirty="0" smtClean="0"/>
          </a:p>
          <a:p>
            <a:pPr lvl="1"/>
            <a:r>
              <a:rPr lang="en-US" altLang="zh-CN" dirty="0" smtClean="0">
                <a:hlinkClick r:id="rId3"/>
              </a:rPr>
              <a:t>http://aidemo.youdao.com/ocrdemo</a:t>
            </a:r>
            <a:r>
              <a:rPr lang="zh-CN" altLang="en-US" dirty="0" smtClean="0"/>
              <a:t> </a:t>
            </a:r>
          </a:p>
          <a:p>
            <a:r>
              <a:rPr lang="zh-CN" altLang="en-US" dirty="0" smtClean="0"/>
              <a:t>阿里云图文识别：</a:t>
            </a:r>
            <a:endParaRPr lang="en-US" altLang="zh-CN" dirty="0" smtClean="0"/>
          </a:p>
          <a:p>
            <a:pPr lvl="1"/>
            <a:r>
              <a:rPr lang="en-US" altLang="zh-CN" dirty="0" smtClean="0">
                <a:hlinkClick r:id="rId4"/>
              </a:rPr>
              <a:t>https://www.aliyun.com/product/cdi/</a:t>
            </a:r>
          </a:p>
          <a:p>
            <a:r>
              <a:rPr lang="zh-CN" altLang="en-US" dirty="0" smtClean="0"/>
              <a:t>腾讯</a:t>
            </a:r>
            <a:r>
              <a:rPr lang="en-US" altLang="zh-CN" dirty="0" smtClean="0"/>
              <a:t>OCR</a:t>
            </a:r>
            <a:r>
              <a:rPr lang="zh-CN" altLang="en-US" dirty="0" smtClean="0"/>
              <a:t>文字识别： </a:t>
            </a:r>
            <a:endParaRPr lang="en-US" altLang="zh-CN" dirty="0" smtClean="0"/>
          </a:p>
          <a:p>
            <a:pPr lvl="1"/>
            <a:r>
              <a:rPr lang="en-US" altLang="zh-CN" dirty="0" smtClean="0">
                <a:hlinkClick r:id="rId5"/>
              </a:rPr>
              <a:t>https://cloud.tencent.com/product/ocr-catalog</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lgn="ctr" rtl="0">
              <a:spcBef>
                <a:spcPct val="0"/>
              </a:spcBef>
            </a:pPr>
            <a:r>
              <a:rPr lang="en-US" altLang="zh-CN" sz="4000" b="1" dirty="0" err="1" smtClean="0"/>
              <a:t>Tesseract</a:t>
            </a:r>
            <a:r>
              <a:rPr lang="zh-CN" altLang="en-US" sz="4000" b="1" dirty="0" smtClean="0"/>
              <a:t>模块</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zh-CN" altLang="zh-CN" b="1" dirty="0" smtClean="0"/>
              <a:t>谷歌</a:t>
            </a:r>
            <a:r>
              <a:rPr lang="en-US" altLang="zh-CN" b="1" dirty="0" smtClean="0"/>
              <a:t>OCR</a:t>
            </a:r>
            <a:r>
              <a:rPr lang="zh-CN" altLang="zh-CN" b="1" dirty="0" smtClean="0"/>
              <a:t>开源项目的一个模块</a:t>
            </a:r>
            <a:endParaRPr lang="en-US" altLang="zh-CN" b="1" dirty="0" smtClean="0"/>
          </a:p>
          <a:p>
            <a:pPr lvl="1"/>
            <a:r>
              <a:rPr lang="zh-CN" altLang="zh-CN" b="1" dirty="0" smtClean="0"/>
              <a:t>在</a:t>
            </a:r>
            <a:r>
              <a:rPr lang="en-US" altLang="zh-CN" b="1" dirty="0" smtClean="0"/>
              <a:t>Python</a:t>
            </a:r>
            <a:r>
              <a:rPr lang="zh-CN" altLang="zh-CN" b="1" dirty="0" smtClean="0"/>
              <a:t>中导入这个模块即可将图片中的文字转换成文本。</a:t>
            </a:r>
            <a:endParaRPr lang="en-US" altLang="zh-CN" b="1" dirty="0" smtClean="0"/>
          </a:p>
          <a:p>
            <a:pPr lvl="1"/>
            <a:r>
              <a:rPr lang="zh-CN" altLang="en-US" b="1" dirty="0" smtClean="0"/>
              <a:t>简单</a:t>
            </a:r>
            <a:endParaRPr lang="en-US" altLang="zh-CN" b="1" dirty="0" smtClean="0"/>
          </a:p>
          <a:p>
            <a:pPr lvl="2"/>
            <a:r>
              <a:rPr lang="en-US" dirty="0" smtClean="0"/>
              <a:t>text = </a:t>
            </a:r>
            <a:r>
              <a:rPr lang="en-US" dirty="0" err="1" smtClean="0"/>
              <a:t>img_to_str</a:t>
            </a:r>
            <a:r>
              <a:rPr lang="en-US" dirty="0" smtClean="0"/>
              <a:t>(</a:t>
            </a:r>
            <a:r>
              <a:rPr lang="en-US" dirty="0" err="1" smtClean="0"/>
              <a:t>image_path</a:t>
            </a:r>
            <a:r>
              <a:rPr lang="en-US" dirty="0" smtClean="0"/>
              <a:t>, </a:t>
            </a:r>
            <a:r>
              <a:rPr lang="en-US" dirty="0" err="1" smtClean="0"/>
              <a:t>lang</a:t>
            </a:r>
            <a:r>
              <a:rPr lang="en-US" dirty="0" smtClean="0"/>
              <a:t>) </a:t>
            </a:r>
            <a:endParaRPr lang="en-US" altLang="zh-CN" b="1" dirty="0" smtClean="0"/>
          </a:p>
          <a:p>
            <a:pPr lvl="1"/>
            <a:r>
              <a:rPr lang="en-US" altLang="zh-CN" b="1" dirty="0" smtClean="0"/>
              <a:t>python3</a:t>
            </a:r>
            <a:r>
              <a:rPr lang="zh-CN" altLang="en-US" b="1" dirty="0" smtClean="0"/>
              <a:t>使用谷歌</a:t>
            </a:r>
            <a:r>
              <a:rPr lang="en-US" altLang="zh-CN" b="1" dirty="0" smtClean="0"/>
              <a:t>tesseract-ocr4.0</a:t>
            </a:r>
            <a:r>
              <a:rPr lang="zh-CN" altLang="en-US" b="1" dirty="0" smtClean="0"/>
              <a:t>实现图像</a:t>
            </a:r>
            <a:r>
              <a:rPr lang="en-US" altLang="zh-CN" b="1" dirty="0" smtClean="0"/>
              <a:t>/</a:t>
            </a:r>
            <a:r>
              <a:rPr lang="zh-CN" altLang="en-US" b="1" dirty="0" smtClean="0"/>
              <a:t>文字识别</a:t>
            </a:r>
            <a:endParaRPr lang="en-US" altLang="zh-CN" b="1" dirty="0" smtClean="0"/>
          </a:p>
          <a:p>
            <a:pPr lvl="2"/>
            <a:r>
              <a:rPr lang="en-US" altLang="zh-CN" b="1" dirty="0" smtClean="0">
                <a:hlinkClick r:id="rId2"/>
              </a:rPr>
              <a:t>https://blog.csdn.net/ITBigGod/article/details/86704946</a:t>
            </a:r>
            <a:endParaRPr lang="en-US" altLang="zh-CN" b="1" dirty="0" smtClean="0"/>
          </a:p>
          <a:p>
            <a:pPr lvl="1">
              <a:buNone/>
              <a:defRPr/>
            </a:pPr>
            <a:endParaRPr lang="zh-CN" altLang="zh-CN" b="1" dirty="0"/>
          </a:p>
        </p:txBody>
      </p:sp>
    </p:spTree>
    <p:extLst>
      <p:ext uri="{BB962C8B-B14F-4D97-AF65-F5344CB8AC3E}">
        <p14:creationId xmlns:p14="http://schemas.microsoft.com/office/powerpoint/2010/main" xmlns="" val="1401343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srcRect/>
          <a:stretch>
            <a:fillRect/>
          </a:stretch>
        </p:blipFill>
        <p:spPr bwMode="auto">
          <a:xfrm>
            <a:off x="785785" y="1071546"/>
            <a:ext cx="7411635" cy="485778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357313" y="3033713"/>
            <a:ext cx="1085850" cy="1200150"/>
          </a:xfrm>
          <a:prstGeom prst="rect">
            <a:avLst/>
          </a:prstGeom>
          <a:noFill/>
          <a:ln w="9525">
            <a:noFill/>
            <a:miter lim="800000"/>
            <a:headEnd/>
            <a:tailEnd/>
          </a:ln>
        </p:spPr>
      </p:pic>
      <p:pic>
        <p:nvPicPr>
          <p:cNvPr id="24579" name="Picture 3"/>
          <p:cNvPicPr>
            <a:picLocks noChangeAspect="1" noChangeArrowheads="1"/>
          </p:cNvPicPr>
          <p:nvPr/>
        </p:nvPicPr>
        <p:blipFill>
          <a:blip r:embed="rId3"/>
          <a:srcRect/>
          <a:stretch>
            <a:fillRect/>
          </a:stretch>
        </p:blipFill>
        <p:spPr bwMode="auto">
          <a:xfrm>
            <a:off x="6107113" y="2957513"/>
            <a:ext cx="876300" cy="1381125"/>
          </a:xfrm>
          <a:prstGeom prst="rect">
            <a:avLst/>
          </a:prstGeom>
          <a:noFill/>
          <a:ln w="9525">
            <a:noFill/>
            <a:miter lim="800000"/>
            <a:headEnd/>
            <a:tailEnd/>
          </a:ln>
        </p:spPr>
      </p:pic>
      <p:sp>
        <p:nvSpPr>
          <p:cNvPr id="388100" name="Freeform 4"/>
          <p:cNvSpPr>
            <a:spLocks/>
          </p:cNvSpPr>
          <p:nvPr/>
        </p:nvSpPr>
        <p:spPr bwMode="auto">
          <a:xfrm>
            <a:off x="2452688" y="2579688"/>
            <a:ext cx="3629025" cy="714375"/>
          </a:xfrm>
          <a:custGeom>
            <a:avLst/>
            <a:gdLst>
              <a:gd name="T0" fmla="*/ 0 w 2286"/>
              <a:gd name="T1" fmla="*/ 2147483647 h 450"/>
              <a:gd name="T2" fmla="*/ 2147483647 w 2286"/>
              <a:gd name="T3" fmla="*/ 2147483647 h 450"/>
              <a:gd name="T4" fmla="*/ 2147483647 w 2286"/>
              <a:gd name="T5" fmla="*/ 2147483647 h 450"/>
              <a:gd name="T6" fmla="*/ 0 60000 65536"/>
              <a:gd name="T7" fmla="*/ 0 60000 65536"/>
              <a:gd name="T8" fmla="*/ 0 60000 65536"/>
              <a:gd name="T9" fmla="*/ 0 w 2286"/>
              <a:gd name="T10" fmla="*/ 0 h 450"/>
              <a:gd name="T11" fmla="*/ 2286 w 2286"/>
              <a:gd name="T12" fmla="*/ 450 h 450"/>
            </a:gdLst>
            <a:ahLst/>
            <a:cxnLst>
              <a:cxn ang="T6">
                <a:pos x="T0" y="T1"/>
              </a:cxn>
              <a:cxn ang="T7">
                <a:pos x="T2" y="T3"/>
              </a:cxn>
              <a:cxn ang="T8">
                <a:pos x="T4" y="T5"/>
              </a:cxn>
            </a:cxnLst>
            <a:rect l="T9" t="T10" r="T11" b="T12"/>
            <a:pathLst>
              <a:path w="2286" h="450">
                <a:moveTo>
                  <a:pt x="0" y="450"/>
                </a:moveTo>
                <a:cubicBezTo>
                  <a:pt x="234" y="237"/>
                  <a:pt x="469" y="24"/>
                  <a:pt x="850" y="12"/>
                </a:cubicBezTo>
                <a:cubicBezTo>
                  <a:pt x="1231" y="0"/>
                  <a:pt x="2047" y="316"/>
                  <a:pt x="2286" y="377"/>
                </a:cubicBezTo>
              </a:path>
            </a:pathLst>
          </a:custGeom>
          <a:noFill/>
          <a:ln w="9525">
            <a:solidFill>
              <a:schemeClr val="tx1"/>
            </a:solidFill>
            <a:round/>
            <a:headEnd type="none" w="med" len="med"/>
            <a:tailEnd type="triangle" w="med" len="med"/>
          </a:ln>
        </p:spPr>
        <p:txBody>
          <a:bodyPr/>
          <a:lstStyle/>
          <a:p>
            <a:endParaRPr lang="zh-CN" altLang="en-US"/>
          </a:p>
        </p:txBody>
      </p:sp>
      <p:sp>
        <p:nvSpPr>
          <p:cNvPr id="388101" name="Freeform 5"/>
          <p:cNvSpPr>
            <a:spLocks/>
          </p:cNvSpPr>
          <p:nvPr/>
        </p:nvSpPr>
        <p:spPr bwMode="auto">
          <a:xfrm>
            <a:off x="2452688" y="3846513"/>
            <a:ext cx="3657600" cy="463550"/>
          </a:xfrm>
          <a:custGeom>
            <a:avLst/>
            <a:gdLst>
              <a:gd name="T0" fmla="*/ 2147483647 w 2304"/>
              <a:gd name="T1" fmla="*/ 0 h 292"/>
              <a:gd name="T2" fmla="*/ 2147483647 w 2304"/>
              <a:gd name="T3" fmla="*/ 2147483647 h 292"/>
              <a:gd name="T4" fmla="*/ 0 w 2304"/>
              <a:gd name="T5" fmla="*/ 0 h 292"/>
              <a:gd name="T6" fmla="*/ 0 60000 65536"/>
              <a:gd name="T7" fmla="*/ 0 60000 65536"/>
              <a:gd name="T8" fmla="*/ 0 60000 65536"/>
              <a:gd name="T9" fmla="*/ 0 w 2304"/>
              <a:gd name="T10" fmla="*/ 0 h 292"/>
              <a:gd name="T11" fmla="*/ 2304 w 2304"/>
              <a:gd name="T12" fmla="*/ 292 h 292"/>
            </a:gdLst>
            <a:ahLst/>
            <a:cxnLst>
              <a:cxn ang="T6">
                <a:pos x="T0" y="T1"/>
              </a:cxn>
              <a:cxn ang="T7">
                <a:pos x="T2" y="T3"/>
              </a:cxn>
              <a:cxn ang="T8">
                <a:pos x="T4" y="T5"/>
              </a:cxn>
            </a:cxnLst>
            <a:rect l="T9" t="T10" r="T11" b="T12"/>
            <a:pathLst>
              <a:path w="2304" h="292">
                <a:moveTo>
                  <a:pt x="2304" y="0"/>
                </a:moveTo>
                <a:cubicBezTo>
                  <a:pt x="1883" y="146"/>
                  <a:pt x="1463" y="292"/>
                  <a:pt x="1079" y="292"/>
                </a:cubicBezTo>
                <a:cubicBezTo>
                  <a:pt x="695" y="292"/>
                  <a:pt x="180" y="49"/>
                  <a:pt x="0" y="0"/>
                </a:cubicBezTo>
              </a:path>
            </a:pathLst>
          </a:custGeom>
          <a:noFill/>
          <a:ln w="9525">
            <a:solidFill>
              <a:schemeClr val="tx1"/>
            </a:solidFill>
            <a:round/>
            <a:headEnd type="none"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388101"/>
                                        </p:tgtEl>
                                        <p:attrNameLst>
                                          <p:attrName>ppt_x</p:attrName>
                                        </p:attrNameLst>
                                      </p:cBhvr>
                                      <p:tavLst>
                                        <p:tav tm="0">
                                          <p:val>
                                            <p:strVal val="ppt_x"/>
                                          </p:val>
                                        </p:tav>
                                        <p:tav tm="100000">
                                          <p:val>
                                            <p:strVal val="ppt_x"/>
                                          </p:val>
                                        </p:tav>
                                      </p:tavLst>
                                    </p:anim>
                                    <p:anim calcmode="lin" valueType="num">
                                      <p:cBhvr additive="base">
                                        <p:cTn id="7" dur="500"/>
                                        <p:tgtEl>
                                          <p:spTgt spid="388101"/>
                                        </p:tgtEl>
                                        <p:attrNameLst>
                                          <p:attrName>ppt_y</p:attrName>
                                        </p:attrNameLst>
                                      </p:cBhvr>
                                      <p:tavLst>
                                        <p:tav tm="0">
                                          <p:val>
                                            <p:strVal val="ppt_y"/>
                                          </p:val>
                                        </p:tav>
                                        <p:tav tm="100000">
                                          <p:val>
                                            <p:strVal val="1+ppt_h/2"/>
                                          </p:val>
                                        </p:tav>
                                      </p:tavLst>
                                    </p:anim>
                                    <p:set>
                                      <p:cBhvr>
                                        <p:cTn id="8" dur="1" fill="hold">
                                          <p:stCondLst>
                                            <p:cond delay="499"/>
                                          </p:stCondLst>
                                        </p:cTn>
                                        <p:tgtEl>
                                          <p:spTgt spid="38810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88100"/>
                                        </p:tgtEl>
                                        <p:attrNameLst>
                                          <p:attrName>ppt_x</p:attrName>
                                        </p:attrNameLst>
                                      </p:cBhvr>
                                      <p:tavLst>
                                        <p:tav tm="0">
                                          <p:val>
                                            <p:strVal val="ppt_x"/>
                                          </p:val>
                                        </p:tav>
                                        <p:tav tm="100000">
                                          <p:val>
                                            <p:strVal val="ppt_x"/>
                                          </p:val>
                                        </p:tav>
                                      </p:tavLst>
                                    </p:anim>
                                    <p:anim calcmode="lin" valueType="num">
                                      <p:cBhvr additive="base">
                                        <p:cTn id="11" dur="500"/>
                                        <p:tgtEl>
                                          <p:spTgt spid="388100"/>
                                        </p:tgtEl>
                                        <p:attrNameLst>
                                          <p:attrName>ppt_y</p:attrName>
                                        </p:attrNameLst>
                                      </p:cBhvr>
                                      <p:tavLst>
                                        <p:tav tm="0">
                                          <p:val>
                                            <p:strVal val="ppt_y"/>
                                          </p:val>
                                        </p:tav>
                                        <p:tav tm="100000">
                                          <p:val>
                                            <p:strVal val="1+ppt_h/2"/>
                                          </p:val>
                                        </p:tav>
                                      </p:tavLst>
                                    </p:anim>
                                    <p:set>
                                      <p:cBhvr>
                                        <p:cTn id="12" dur="1" fill="hold">
                                          <p:stCondLst>
                                            <p:cond delay="499"/>
                                          </p:stCondLst>
                                        </p:cTn>
                                        <p:tgtEl>
                                          <p:spTgt spid="388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nimBg="1"/>
      <p:bldP spid="3881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识别的结果并不稳定，有的时候并不能完全识别，可以用机器学习的方法来训练增加识别度</a:t>
            </a:r>
            <a:endParaRPr lang="en-US" altLang="zh-CN" dirty="0" smtClean="0"/>
          </a:p>
          <a:p>
            <a:pPr lvl="1"/>
            <a:r>
              <a:rPr lang="en-US" b="1" dirty="0" err="1" smtClean="0"/>
              <a:t>Tesseract</a:t>
            </a:r>
            <a:r>
              <a:rPr lang="en-US" b="1" dirty="0" smtClean="0"/>
              <a:t>-OCR</a:t>
            </a:r>
            <a:r>
              <a:rPr lang="zh-CN" altLang="en-US" b="1" dirty="0" smtClean="0"/>
              <a:t>的简单使用与训练</a:t>
            </a:r>
            <a:endParaRPr lang="en-US" altLang="zh-CN" b="1" dirty="0" smtClean="0"/>
          </a:p>
          <a:p>
            <a:pPr lvl="2"/>
            <a:r>
              <a:rPr lang="en-US" altLang="zh-CN" b="1" dirty="0" smtClean="0">
                <a:hlinkClick r:id="rId2"/>
              </a:rPr>
              <a:t>https://www.cnblogs.com/zgq123456/p/9804000.html</a:t>
            </a:r>
            <a:endParaRPr lang="en-US" altLang="zh-CN" b="1" dirty="0" smtClean="0"/>
          </a:p>
          <a:p>
            <a:pPr lvl="1"/>
            <a:r>
              <a:rPr lang="zh-CN" altLang="en-US" b="1" dirty="0" smtClean="0"/>
              <a:t>需要构造有标注的数据集，越大越好</a:t>
            </a:r>
            <a:endParaRPr lang="en-US" altLang="zh-CN" b="1" dirty="0" smtClean="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zh-CN" dirty="0" smtClean="0"/>
              <a:t>图片</a:t>
            </a:r>
            <a:r>
              <a:rPr lang="zh-CN" altLang="zh-CN" dirty="0"/>
              <a:t>滑动验证码</a:t>
            </a:r>
            <a:endParaRPr lang="zh-CN" altLang="en-US" dirty="0"/>
          </a:p>
        </p:txBody>
      </p:sp>
      <p:sp>
        <p:nvSpPr>
          <p:cNvPr id="3" name="内容占位符 2"/>
          <p:cNvSpPr>
            <a:spLocks noGrp="1"/>
          </p:cNvSpPr>
          <p:nvPr>
            <p:ph idx="1"/>
          </p:nvPr>
        </p:nvSpPr>
        <p:spPr/>
        <p:txBody>
          <a:bodyPr>
            <a:normAutofit/>
          </a:bodyPr>
          <a:lstStyle/>
          <a:p>
            <a:r>
              <a:rPr lang="zh-CN" altLang="en-US" b="1" dirty="0">
                <a:hlinkClick r:id="rId3"/>
              </a:rPr>
              <a:t>淘宝滑动验证码研究</a:t>
            </a:r>
            <a:r>
              <a:rPr lang="zh-CN" altLang="en-US" b="1" dirty="0"/>
              <a:t> </a:t>
            </a:r>
            <a:endParaRPr lang="en-US" altLang="zh-CN" b="1" dirty="0" smtClean="0"/>
          </a:p>
          <a:p>
            <a:pPr lvl="1"/>
            <a:r>
              <a:rPr lang="en-US" altLang="zh-CN" dirty="0">
                <a:hlinkClick r:id="rId3"/>
              </a:rPr>
              <a:t>https://</a:t>
            </a:r>
            <a:r>
              <a:rPr lang="en-US" altLang="zh-CN" dirty="0" smtClean="0">
                <a:hlinkClick r:id="rId3"/>
              </a:rPr>
              <a:t>www.cnblogs.com/xcj26/p/5242758.html</a:t>
            </a:r>
            <a:endParaRPr lang="en-US" altLang="zh-CN" dirty="0" smtClean="0"/>
          </a:p>
          <a:p>
            <a:pPr lvl="1"/>
            <a:r>
              <a:rPr lang="en-US" altLang="zh-CN" dirty="0" smtClean="0"/>
              <a:t>Java</a:t>
            </a:r>
            <a:r>
              <a:rPr lang="zh-CN" altLang="en-US" dirty="0" smtClean="0"/>
              <a:t>爬虫</a:t>
            </a:r>
            <a:endParaRPr lang="en-US" altLang="zh-CN" dirty="0" smtClean="0"/>
          </a:p>
          <a:p>
            <a:pPr lvl="1"/>
            <a:r>
              <a:rPr lang="zh-CN" altLang="en-US" dirty="0" smtClean="0"/>
              <a:t>过程</a:t>
            </a:r>
            <a:endParaRPr lang="en-US" altLang="zh-CN" dirty="0" smtClean="0"/>
          </a:p>
          <a:p>
            <a:pPr lvl="2"/>
            <a:r>
              <a:rPr lang="en-US" altLang="zh-CN" dirty="0" smtClean="0"/>
              <a:t>1</a:t>
            </a:r>
            <a:r>
              <a:rPr lang="zh-CN" altLang="en-US" dirty="0"/>
              <a:t>，判断验证码在什么时候出现</a:t>
            </a:r>
            <a:r>
              <a:rPr lang="zh-CN" altLang="en-US" dirty="0" smtClean="0"/>
              <a:t>。</a:t>
            </a:r>
            <a:endParaRPr lang="en-US" altLang="zh-CN" dirty="0" smtClean="0"/>
          </a:p>
          <a:p>
            <a:pPr lvl="3"/>
            <a:r>
              <a:rPr lang="en-US" altLang="zh-CN" dirty="0" smtClean="0"/>
              <a:t>Cookie </a:t>
            </a:r>
            <a:r>
              <a:rPr lang="zh-CN" altLang="en-US" dirty="0" smtClean="0"/>
              <a:t>影响</a:t>
            </a:r>
            <a:endParaRPr lang="en-US" altLang="zh-CN" dirty="0" smtClean="0"/>
          </a:p>
          <a:p>
            <a:pPr lvl="3"/>
            <a:r>
              <a:rPr lang="en-US" altLang="zh-CN" dirty="0" smtClean="0"/>
              <a:t>HTML</a:t>
            </a:r>
            <a:r>
              <a:rPr lang="zh-CN" altLang="en-US" dirty="0" smtClean="0"/>
              <a:t>代码体现</a:t>
            </a:r>
            <a:endParaRPr lang="zh-CN" altLang="en-US" dirty="0"/>
          </a:p>
          <a:p>
            <a:pPr lvl="2"/>
            <a:r>
              <a:rPr lang="en-US" altLang="zh-CN" dirty="0"/>
              <a:t>2</a:t>
            </a:r>
            <a:r>
              <a:rPr lang="zh-CN" altLang="en-US" dirty="0"/>
              <a:t>，验证码出现时，判断何时加载完成</a:t>
            </a:r>
            <a:r>
              <a:rPr lang="zh-CN" altLang="en-US" dirty="0" smtClean="0"/>
              <a:t>。</a:t>
            </a:r>
            <a:endParaRPr lang="en-US" altLang="zh-CN" dirty="0" smtClean="0"/>
          </a:p>
          <a:p>
            <a:pPr lvl="3"/>
            <a:r>
              <a:rPr lang="en-US" altLang="zh-CN" dirty="0"/>
              <a:t>span</a:t>
            </a:r>
            <a:r>
              <a:rPr lang="zh-CN" altLang="en-US" dirty="0"/>
              <a:t>的文字变为了 ‘请按住滑块，拖动到最右边’</a:t>
            </a:r>
          </a:p>
          <a:p>
            <a:pPr lvl="1"/>
            <a:endParaRPr lang="zh-CN" altLang="en-US" dirty="0"/>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143636" y="2928934"/>
            <a:ext cx="2581275" cy="1619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687239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smtClean="0"/>
              <a:t>3</a:t>
            </a:r>
            <a:r>
              <a:rPr lang="zh-CN" altLang="en-US" dirty="0" smtClean="0"/>
              <a:t>，确定验证码的位置。</a:t>
            </a:r>
            <a:endParaRPr lang="en-US" altLang="zh-CN" dirty="0" smtClean="0"/>
          </a:p>
          <a:p>
            <a:pPr lvl="2"/>
            <a:r>
              <a:rPr lang="zh-CN" altLang="en-US" dirty="0" smtClean="0"/>
              <a:t>自动识别出鼠标拖拽轨迹的初始位置</a:t>
            </a:r>
            <a:r>
              <a:rPr lang="en-US" altLang="zh-CN" dirty="0" smtClean="0"/>
              <a:t>P</a:t>
            </a:r>
            <a:r>
              <a:rPr lang="zh-CN" altLang="en-US" dirty="0" smtClean="0"/>
              <a:t>＝</a:t>
            </a:r>
            <a:r>
              <a:rPr lang="en-US" altLang="zh-CN" dirty="0" smtClean="0"/>
              <a:t>(X</a:t>
            </a:r>
            <a:r>
              <a:rPr lang="en-US" altLang="zh-CN" baseline="-25000" dirty="0" smtClean="0"/>
              <a:t>0</a:t>
            </a:r>
            <a:r>
              <a:rPr lang="en-US" altLang="zh-CN" dirty="0" smtClean="0"/>
              <a:t>,Y</a:t>
            </a:r>
            <a:r>
              <a:rPr lang="en-US" altLang="zh-CN" baseline="-25000" dirty="0" smtClean="0"/>
              <a:t>0</a:t>
            </a:r>
            <a:r>
              <a:rPr lang="en-US" altLang="zh-CN" dirty="0" smtClean="0"/>
              <a:t>)</a:t>
            </a:r>
            <a:r>
              <a:rPr lang="zh-CN" altLang="en-US" dirty="0" smtClean="0"/>
              <a:t>和终点位置</a:t>
            </a:r>
            <a:r>
              <a:rPr lang="en-US" altLang="zh-CN" dirty="0" smtClean="0"/>
              <a:t>P'</a:t>
            </a:r>
            <a:r>
              <a:rPr lang="zh-CN" altLang="en-US" dirty="0" smtClean="0"/>
              <a:t>＝</a:t>
            </a:r>
            <a:r>
              <a:rPr lang="en-US" altLang="zh-CN" dirty="0" smtClean="0"/>
              <a:t>(X,Y)</a:t>
            </a:r>
            <a:r>
              <a:rPr lang="zh-CN" altLang="en-US" dirty="0" smtClean="0"/>
              <a:t>；</a:t>
            </a:r>
          </a:p>
          <a:p>
            <a:pPr lvl="1"/>
            <a:r>
              <a:rPr lang="en-US" altLang="zh-CN" dirty="0" smtClean="0"/>
              <a:t>4</a:t>
            </a:r>
            <a:r>
              <a:rPr lang="zh-CN" altLang="en-US" dirty="0" smtClean="0"/>
              <a:t>，用鼠标模拟拖动验证码。</a:t>
            </a:r>
          </a:p>
          <a:p>
            <a:pPr lvl="1"/>
            <a:r>
              <a:rPr lang="en-US" altLang="zh-CN" dirty="0" smtClean="0"/>
              <a:t>5</a:t>
            </a:r>
            <a:r>
              <a:rPr lang="zh-CN" altLang="en-US" dirty="0" smtClean="0"/>
              <a:t>，检验本次操作是否成功。</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Bilibili</a:t>
            </a:r>
            <a:r>
              <a:rPr lang="zh-CN" altLang="en-US" dirty="0" smtClean="0"/>
              <a:t>登陆系统验证码破译</a:t>
            </a:r>
            <a:endParaRPr lang="zh-CN" altLang="en-US" dirty="0"/>
          </a:p>
        </p:txBody>
      </p:sp>
      <p:sp>
        <p:nvSpPr>
          <p:cNvPr id="3" name="内容占位符 2"/>
          <p:cNvSpPr>
            <a:spLocks noGrp="1"/>
          </p:cNvSpPr>
          <p:nvPr>
            <p:ph idx="1"/>
          </p:nvPr>
        </p:nvSpPr>
        <p:spPr/>
        <p:txBody>
          <a:bodyPr>
            <a:normAutofit/>
          </a:bodyPr>
          <a:lstStyle/>
          <a:p>
            <a:r>
              <a:rPr lang="zh-CN" altLang="en-US" dirty="0" smtClean="0"/>
              <a:t>工具：</a:t>
            </a:r>
            <a:r>
              <a:rPr lang="en-US" dirty="0" smtClean="0"/>
              <a:t>selenium</a:t>
            </a:r>
            <a:r>
              <a:rPr lang="zh-CN" altLang="en-US" dirty="0" smtClean="0"/>
              <a:t>观察源码可知，</a:t>
            </a:r>
            <a:endParaRPr lang="en-US" altLang="zh-CN" dirty="0" smtClean="0"/>
          </a:p>
          <a:p>
            <a:pPr lvl="1"/>
            <a:r>
              <a:rPr lang="zh-CN" altLang="en-US" dirty="0" smtClean="0"/>
              <a:t>账号密码输入框可通过</a:t>
            </a:r>
            <a:r>
              <a:rPr lang="en-US" dirty="0" smtClean="0"/>
              <a:t>id</a:t>
            </a:r>
            <a:r>
              <a:rPr lang="zh-CN" altLang="en-US" dirty="0" smtClean="0"/>
              <a:t>确定，</a:t>
            </a:r>
            <a:endParaRPr lang="en-US" altLang="zh-CN" dirty="0" smtClean="0"/>
          </a:p>
          <a:p>
            <a:pPr lvl="1"/>
            <a:r>
              <a:rPr lang="zh-CN" altLang="en-US" dirty="0" smtClean="0"/>
              <a:t>登录按钮可以通过类名确定</a:t>
            </a:r>
            <a:endParaRPr lang="en-US" altLang="zh-CN" dirty="0" smtClean="0"/>
          </a:p>
          <a:p>
            <a:pPr lvl="1"/>
            <a:r>
              <a:rPr lang="zh-CN" altLang="en-US" dirty="0" smtClean="0"/>
              <a:t>完成上述步骤后，会弹出验证码</a:t>
            </a:r>
            <a:endParaRPr lang="en-US" altLang="zh-CN" dirty="0" smtClean="0"/>
          </a:p>
          <a:p>
            <a:r>
              <a:rPr lang="zh-CN" altLang="en-US" dirty="0" smtClean="0"/>
              <a:t>方法</a:t>
            </a:r>
            <a:r>
              <a:rPr lang="en-US" altLang="zh-CN" dirty="0" smtClean="0"/>
              <a:t>1</a:t>
            </a:r>
            <a:r>
              <a:rPr lang="zh-CN" altLang="en-US" dirty="0" smtClean="0"/>
              <a:t>：分析它的</a:t>
            </a:r>
            <a:r>
              <a:rPr lang="en-US" dirty="0" err="1" smtClean="0"/>
              <a:t>js</a:t>
            </a:r>
            <a:r>
              <a:rPr lang="zh-CN" altLang="en-US" dirty="0" smtClean="0"/>
              <a:t>加密方法，</a:t>
            </a:r>
            <a:endParaRPr lang="en-US" altLang="zh-CN" dirty="0" smtClean="0"/>
          </a:p>
          <a:p>
            <a:pPr lvl="1"/>
            <a:r>
              <a:rPr lang="zh-CN" altLang="en-US" dirty="0" smtClean="0"/>
              <a:t>通过大量抓包</a:t>
            </a:r>
            <a:endParaRPr lang="en-US" altLang="zh-CN" dirty="0" smtClean="0"/>
          </a:p>
          <a:p>
            <a:pPr lvl="1"/>
            <a:r>
              <a:rPr lang="zh-CN" altLang="en-US" dirty="0" smtClean="0"/>
              <a:t>分析找到它的返回参数，</a:t>
            </a:r>
            <a:endParaRPr lang="en-US" altLang="zh-CN" dirty="0" smtClean="0"/>
          </a:p>
          <a:p>
            <a:pPr lvl="1"/>
            <a:r>
              <a:rPr lang="zh-CN" altLang="en-US" dirty="0" smtClean="0"/>
              <a:t>直接自动生成需要的参数即可</a:t>
            </a:r>
            <a:endParaRPr lang="en-US" altLang="zh-CN" dirty="0" smtClean="0"/>
          </a:p>
        </p:txBody>
      </p:sp>
      <p:pic>
        <p:nvPicPr>
          <p:cNvPr id="4" name="图片 3"/>
          <p:cNvPicPr/>
          <p:nvPr/>
        </p:nvPicPr>
        <p:blipFill>
          <a:blip r:embed="rId2"/>
          <a:stretch>
            <a:fillRect/>
          </a:stretch>
        </p:blipFill>
        <p:spPr>
          <a:xfrm>
            <a:off x="6357950" y="1428736"/>
            <a:ext cx="2460239" cy="242889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873019" y="1600200"/>
            <a:ext cx="7397962" cy="4525963"/>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方法</a:t>
            </a:r>
            <a:r>
              <a:rPr lang="en-US" altLang="zh-CN" dirty="0" smtClean="0"/>
              <a:t>2</a:t>
            </a:r>
            <a:r>
              <a:rPr lang="zh-CN" altLang="en-US" dirty="0" smtClean="0"/>
              <a:t>：模拟用户拖动：缺口的位置</a:t>
            </a:r>
            <a:endParaRPr lang="en-US" altLang="zh-CN" dirty="0" smtClean="0"/>
          </a:p>
          <a:p>
            <a:pPr lvl="1"/>
            <a:r>
              <a:rPr lang="zh-CN" altLang="en-US" dirty="0" smtClean="0"/>
              <a:t>验证码图片不一样的，</a:t>
            </a:r>
            <a:endParaRPr lang="en-US" altLang="zh-CN" dirty="0" smtClean="0"/>
          </a:p>
          <a:p>
            <a:pPr lvl="1"/>
            <a:r>
              <a:rPr lang="zh-CN" altLang="en-US" dirty="0" smtClean="0"/>
              <a:t>缺口也不一样</a:t>
            </a:r>
            <a:endParaRPr lang="en-US" altLang="zh-CN" dirty="0" smtClean="0"/>
          </a:p>
          <a:p>
            <a:pPr lvl="1"/>
            <a:r>
              <a:rPr lang="zh-CN" altLang="en-US" dirty="0" smtClean="0"/>
              <a:t>源图片是剪开的，显示的完整图片是由源图片通过一定的排列方式重组得到的，就像是在玩拼图游戏</a:t>
            </a:r>
            <a:endParaRPr lang="en-US" altLang="zh-CN" dirty="0" smtClean="0"/>
          </a:p>
          <a:p>
            <a:pPr lvl="1"/>
            <a:r>
              <a:rPr lang="zh-CN" altLang="en-US" dirty="0" smtClean="0"/>
              <a:t>拼图的步骤就隐藏在源码的</a:t>
            </a:r>
            <a:r>
              <a:rPr lang="en-US" dirty="0" err="1" smtClean="0"/>
              <a:t>js</a:t>
            </a:r>
            <a:r>
              <a:rPr lang="zh-CN" altLang="en-US" dirty="0" smtClean="0"/>
              <a:t>文件里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357158" y="1071546"/>
            <a:ext cx="8072494" cy="530334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dirty="0" smtClean="0"/>
              <a:t>selenium</a:t>
            </a:r>
            <a:r>
              <a:rPr lang="zh-CN" altLang="en-US" dirty="0" smtClean="0"/>
              <a:t>中提供了运行</a:t>
            </a:r>
            <a:r>
              <a:rPr lang="en-US" dirty="0" err="1" smtClean="0"/>
              <a:t>js</a:t>
            </a:r>
            <a:r>
              <a:rPr lang="zh-CN" altLang="en-US" dirty="0" smtClean="0"/>
              <a:t>脚本的功能，可以利用</a:t>
            </a:r>
            <a:r>
              <a:rPr lang="en-US" dirty="0" err="1" smtClean="0"/>
              <a:t>js</a:t>
            </a:r>
            <a:r>
              <a:rPr lang="zh-CN" altLang="en-US" dirty="0" smtClean="0"/>
              <a:t>脚本来改变网页元素的属性值</a:t>
            </a:r>
            <a:endParaRPr lang="en-US" altLang="zh-CN" dirty="0" smtClean="0"/>
          </a:p>
          <a:p>
            <a:pPr lvl="1"/>
            <a:r>
              <a:rPr lang="en-US" dirty="0" smtClean="0"/>
              <a:t>#</a:t>
            </a:r>
            <a:r>
              <a:rPr lang="zh-CN" altLang="en-US" dirty="0" smtClean="0"/>
              <a:t>截取背景图片</a:t>
            </a:r>
          </a:p>
          <a:p>
            <a:pPr lvl="1">
              <a:buNone/>
            </a:pPr>
            <a:r>
              <a:rPr lang="en-US" sz="1500" dirty="0" smtClean="0"/>
              <a:t>slice = </a:t>
            </a:r>
            <a:r>
              <a:rPr lang="en-US" sz="1500" dirty="0" err="1" smtClean="0"/>
              <a:t>driver.find_element_by_class_name</a:t>
            </a:r>
            <a:r>
              <a:rPr lang="en-US" sz="1500" dirty="0" smtClean="0"/>
              <a:t>("</a:t>
            </a:r>
            <a:r>
              <a:rPr lang="en-US" sz="1500" dirty="0" err="1" smtClean="0"/>
              <a:t>geetest_canvas_slice</a:t>
            </a:r>
            <a:r>
              <a:rPr lang="en-US" sz="1500" dirty="0" smtClean="0"/>
              <a:t>")</a:t>
            </a:r>
            <a:endParaRPr lang="zh-CN" altLang="en-US" sz="1500" dirty="0" smtClean="0"/>
          </a:p>
          <a:p>
            <a:pPr lvl="1">
              <a:buNone/>
            </a:pPr>
            <a:r>
              <a:rPr lang="en-US" sz="1500" dirty="0" err="1" smtClean="0"/>
              <a:t>js</a:t>
            </a:r>
            <a:r>
              <a:rPr lang="en-US" sz="1500" dirty="0" smtClean="0"/>
              <a:t> = "</a:t>
            </a:r>
            <a:r>
              <a:rPr lang="en-US" sz="1500" dirty="0" err="1" smtClean="0"/>
              <a:t>document.getElementsByClassName</a:t>
            </a:r>
            <a:r>
              <a:rPr lang="en-US" sz="1500" dirty="0" smtClean="0"/>
              <a:t>(\"</a:t>
            </a:r>
            <a:r>
              <a:rPr lang="en-US" sz="1500" dirty="0" err="1" smtClean="0"/>
              <a:t>geetest_canvas_slice</a:t>
            </a:r>
            <a:r>
              <a:rPr lang="en-US" sz="1500" dirty="0" smtClean="0"/>
              <a:t>\")[0].</a:t>
            </a:r>
            <a:r>
              <a:rPr lang="en-US" sz="1500" dirty="0" err="1" smtClean="0"/>
              <a:t>style.display</a:t>
            </a:r>
            <a:r>
              <a:rPr lang="en-US" sz="1500" dirty="0" smtClean="0"/>
              <a:t>=\"none\";"</a:t>
            </a:r>
            <a:endParaRPr lang="zh-CN" altLang="en-US" sz="1500" dirty="0" smtClean="0"/>
          </a:p>
          <a:p>
            <a:pPr lvl="1">
              <a:buNone/>
            </a:pPr>
            <a:r>
              <a:rPr lang="en-US" sz="1500" dirty="0" err="1" smtClean="0"/>
              <a:t>driver.execute_script</a:t>
            </a:r>
            <a:r>
              <a:rPr lang="en-US" sz="1500" dirty="0" smtClean="0"/>
              <a:t>(</a:t>
            </a:r>
            <a:r>
              <a:rPr lang="en-US" sz="1500" dirty="0" err="1" smtClean="0"/>
              <a:t>js</a:t>
            </a:r>
            <a:r>
              <a:rPr lang="en-US" sz="1500" dirty="0" smtClean="0"/>
              <a:t>)</a:t>
            </a:r>
            <a:endParaRPr lang="en-US" altLang="zh-CN" dirty="0" smtClean="0"/>
          </a:p>
          <a:p>
            <a:r>
              <a:rPr lang="en-US" dirty="0" smtClean="0"/>
              <a:t>selenium</a:t>
            </a:r>
            <a:r>
              <a:rPr lang="zh-CN" altLang="en-US" dirty="0" smtClean="0"/>
              <a:t>中提供了截取窗口的函数，可以得到元素位置和尺寸的函数，</a:t>
            </a:r>
            <a:endParaRPr lang="en-US" altLang="zh-CN" dirty="0" smtClean="0"/>
          </a:p>
          <a:p>
            <a:pPr lvl="1">
              <a:buNone/>
            </a:pPr>
            <a:r>
              <a:rPr lang="en-US" sz="1500" dirty="0" err="1" smtClean="0"/>
              <a:t>driver.switch_to.default_content()</a:t>
            </a:r>
            <a:endParaRPr lang="zh-CN" altLang="en-US" sz="1500" dirty="0" err="1" smtClean="0"/>
          </a:p>
          <a:p>
            <a:pPr lvl="1">
              <a:buNone/>
            </a:pPr>
            <a:r>
              <a:rPr lang="en-US" sz="1500" dirty="0" err="1" smtClean="0"/>
              <a:t>screenshot = driver.get_screenshot_as_png()</a:t>
            </a:r>
            <a:endParaRPr lang="zh-CN" altLang="en-US" sz="1500" dirty="0" err="1" smtClean="0"/>
          </a:p>
          <a:p>
            <a:pPr lvl="1">
              <a:buNone/>
            </a:pPr>
            <a:r>
              <a:rPr lang="en-US" sz="1500" dirty="0" err="1" smtClean="0"/>
              <a:t>screenshot = Image.open(BytesIO(screenshot))</a:t>
            </a:r>
            <a:endParaRPr lang="zh-CN" altLang="en-US" sz="1500" dirty="0" err="1" smtClean="0"/>
          </a:p>
          <a:p>
            <a:pPr lvl="1">
              <a:buNone/>
            </a:pPr>
            <a:r>
              <a:rPr lang="en-US" sz="1500" dirty="0" err="1" smtClean="0"/>
              <a:t>screenshot.save("D:\\screen1.png")</a:t>
            </a:r>
            <a:endParaRPr lang="zh-CN" altLang="en-US" sz="1500" dirty="0" err="1" smtClean="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28"/>
            <a:ext cx="8229600" cy="5840435"/>
          </a:xfrm>
        </p:spPr>
        <p:txBody>
          <a:bodyPr/>
          <a:lstStyle/>
          <a:p>
            <a:r>
              <a:rPr lang="zh-CN" altLang="en-US" dirty="0" smtClean="0"/>
              <a:t>两幅图片只有在缺口处像素值是不一样的</a:t>
            </a:r>
            <a:endParaRPr lang="en-US" altLang="zh-CN" dirty="0" smtClean="0"/>
          </a:p>
          <a:p>
            <a:r>
              <a:rPr lang="zh-CN" altLang="en-US" dirty="0" smtClean="0"/>
              <a:t>缺口处只是图片的亮度不同。</a:t>
            </a:r>
            <a:endParaRPr lang="en-US" altLang="zh-CN" dirty="0" smtClean="0"/>
          </a:p>
          <a:p>
            <a:r>
              <a:rPr lang="zh-CN" altLang="en-US" dirty="0" smtClean="0"/>
              <a:t>解决方法：将图像转化为灰度图，在比较像素时只比较其灰度值</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214414" y="2428868"/>
            <a:ext cx="5772166" cy="4313354"/>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28"/>
            <a:ext cx="8229600" cy="5840435"/>
          </a:xfrm>
        </p:spPr>
        <p:txBody>
          <a:bodyPr>
            <a:normAutofit/>
          </a:bodyPr>
          <a:lstStyle/>
          <a:p>
            <a:r>
              <a:rPr lang="zh-CN" altLang="en-US" dirty="0" smtClean="0"/>
              <a:t>滑块的移动轨迹模拟的像人为的</a:t>
            </a:r>
            <a:endParaRPr lang="en-US" altLang="zh-CN" dirty="0" smtClean="0"/>
          </a:p>
          <a:p>
            <a:pPr lvl="1"/>
            <a:r>
              <a:rPr lang="zh-CN" altLang="en-US" dirty="0" smtClean="0"/>
              <a:t>匀速移动到目标位置，结果自然可想，被浏览器识别出是机器所为，把验证码给吞了，</a:t>
            </a:r>
            <a:endParaRPr lang="en-US" altLang="zh-CN" dirty="0" smtClean="0"/>
          </a:p>
          <a:p>
            <a:pPr lvl="1"/>
            <a:r>
              <a:rPr lang="zh-CN" altLang="en-US" dirty="0" smtClean="0"/>
              <a:t>引入随机数，且开始移动幅度较大，移动时还伴随着</a:t>
            </a:r>
            <a:r>
              <a:rPr lang="en-US" dirty="0" smtClean="0"/>
              <a:t>y</a:t>
            </a:r>
            <a:r>
              <a:rPr lang="zh-CN" altLang="en-US" dirty="0" smtClean="0"/>
              <a:t>轴的上下抖动，大幅度移动超过目标位置后，再以缓慢的速度返回，尽量模拟出是一个人在操作。</a:t>
            </a:r>
            <a:endParaRPr lang="en-US" altLang="zh-CN" dirty="0" smtClean="0"/>
          </a:p>
        </p:txBody>
      </p:sp>
      <p:pic>
        <p:nvPicPr>
          <p:cNvPr id="4" name="图片 3"/>
          <p:cNvPicPr/>
          <p:nvPr/>
        </p:nvPicPr>
        <p:blipFill>
          <a:blip r:embed="rId2"/>
          <a:stretch>
            <a:fillRect/>
          </a:stretch>
        </p:blipFill>
        <p:spPr>
          <a:xfrm>
            <a:off x="2928926" y="3643314"/>
            <a:ext cx="3835730" cy="2794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1357313" y="3033713"/>
            <a:ext cx="1085850" cy="1200150"/>
          </a:xfrm>
          <a:prstGeom prst="rect">
            <a:avLst/>
          </a:prstGeom>
          <a:noFill/>
          <a:ln w="9525">
            <a:noFill/>
            <a:miter lim="800000"/>
            <a:headEnd/>
            <a:tailEnd/>
          </a:ln>
        </p:spPr>
      </p:pic>
      <p:pic>
        <p:nvPicPr>
          <p:cNvPr id="25603" name="Picture 3"/>
          <p:cNvPicPr>
            <a:picLocks noChangeAspect="1" noChangeArrowheads="1"/>
          </p:cNvPicPr>
          <p:nvPr/>
        </p:nvPicPr>
        <p:blipFill>
          <a:blip r:embed="rId3"/>
          <a:srcRect/>
          <a:stretch>
            <a:fillRect/>
          </a:stretch>
        </p:blipFill>
        <p:spPr bwMode="auto">
          <a:xfrm>
            <a:off x="6107113" y="2957513"/>
            <a:ext cx="876300" cy="1381125"/>
          </a:xfrm>
          <a:prstGeom prst="rect">
            <a:avLst/>
          </a:prstGeom>
          <a:noFill/>
          <a:ln w="9525">
            <a:noFill/>
            <a:miter lim="800000"/>
            <a:headEnd/>
            <a:tailEnd/>
          </a:ln>
        </p:spPr>
      </p:pic>
      <p:sp>
        <p:nvSpPr>
          <p:cNvPr id="389124" name="Freeform 4"/>
          <p:cNvSpPr>
            <a:spLocks/>
          </p:cNvSpPr>
          <p:nvPr/>
        </p:nvSpPr>
        <p:spPr bwMode="auto">
          <a:xfrm>
            <a:off x="2452688" y="2579688"/>
            <a:ext cx="3629025" cy="714375"/>
          </a:xfrm>
          <a:custGeom>
            <a:avLst/>
            <a:gdLst>
              <a:gd name="T0" fmla="*/ 0 w 2286"/>
              <a:gd name="T1" fmla="*/ 2147483647 h 450"/>
              <a:gd name="T2" fmla="*/ 2147483647 w 2286"/>
              <a:gd name="T3" fmla="*/ 2147483647 h 450"/>
              <a:gd name="T4" fmla="*/ 2147483647 w 2286"/>
              <a:gd name="T5" fmla="*/ 2147483647 h 450"/>
              <a:gd name="T6" fmla="*/ 0 60000 65536"/>
              <a:gd name="T7" fmla="*/ 0 60000 65536"/>
              <a:gd name="T8" fmla="*/ 0 60000 65536"/>
              <a:gd name="T9" fmla="*/ 0 w 2286"/>
              <a:gd name="T10" fmla="*/ 0 h 450"/>
              <a:gd name="T11" fmla="*/ 2286 w 2286"/>
              <a:gd name="T12" fmla="*/ 450 h 450"/>
            </a:gdLst>
            <a:ahLst/>
            <a:cxnLst>
              <a:cxn ang="T6">
                <a:pos x="T0" y="T1"/>
              </a:cxn>
              <a:cxn ang="T7">
                <a:pos x="T2" y="T3"/>
              </a:cxn>
              <a:cxn ang="T8">
                <a:pos x="T4" y="T5"/>
              </a:cxn>
            </a:cxnLst>
            <a:rect l="T9" t="T10" r="T11" b="T12"/>
            <a:pathLst>
              <a:path w="2286" h="450">
                <a:moveTo>
                  <a:pt x="0" y="450"/>
                </a:moveTo>
                <a:cubicBezTo>
                  <a:pt x="234" y="237"/>
                  <a:pt x="469" y="24"/>
                  <a:pt x="850" y="12"/>
                </a:cubicBezTo>
                <a:cubicBezTo>
                  <a:pt x="1231" y="0"/>
                  <a:pt x="2047" y="316"/>
                  <a:pt x="2286" y="377"/>
                </a:cubicBezTo>
              </a:path>
            </a:pathLst>
          </a:custGeom>
          <a:noFill/>
          <a:ln w="9525">
            <a:solidFill>
              <a:schemeClr val="tx1"/>
            </a:solidFill>
            <a:round/>
            <a:headEnd type="none" w="med" len="med"/>
            <a:tailEnd type="triangle" w="med" len="med"/>
          </a:ln>
        </p:spPr>
        <p:txBody>
          <a:bodyPr/>
          <a:lstStyle/>
          <a:p>
            <a:endParaRPr lang="zh-CN" altLang="en-US"/>
          </a:p>
        </p:txBody>
      </p:sp>
      <p:sp>
        <p:nvSpPr>
          <p:cNvPr id="389125" name="Freeform 5"/>
          <p:cNvSpPr>
            <a:spLocks/>
          </p:cNvSpPr>
          <p:nvPr/>
        </p:nvSpPr>
        <p:spPr bwMode="auto">
          <a:xfrm>
            <a:off x="2452688" y="3846513"/>
            <a:ext cx="3657600" cy="463550"/>
          </a:xfrm>
          <a:custGeom>
            <a:avLst/>
            <a:gdLst>
              <a:gd name="T0" fmla="*/ 2147483647 w 2304"/>
              <a:gd name="T1" fmla="*/ 0 h 292"/>
              <a:gd name="T2" fmla="*/ 2147483647 w 2304"/>
              <a:gd name="T3" fmla="*/ 2147483647 h 292"/>
              <a:gd name="T4" fmla="*/ 0 w 2304"/>
              <a:gd name="T5" fmla="*/ 0 h 292"/>
              <a:gd name="T6" fmla="*/ 0 60000 65536"/>
              <a:gd name="T7" fmla="*/ 0 60000 65536"/>
              <a:gd name="T8" fmla="*/ 0 60000 65536"/>
              <a:gd name="T9" fmla="*/ 0 w 2304"/>
              <a:gd name="T10" fmla="*/ 0 h 292"/>
              <a:gd name="T11" fmla="*/ 2304 w 2304"/>
              <a:gd name="T12" fmla="*/ 292 h 292"/>
            </a:gdLst>
            <a:ahLst/>
            <a:cxnLst>
              <a:cxn ang="T6">
                <a:pos x="T0" y="T1"/>
              </a:cxn>
              <a:cxn ang="T7">
                <a:pos x="T2" y="T3"/>
              </a:cxn>
              <a:cxn ang="T8">
                <a:pos x="T4" y="T5"/>
              </a:cxn>
            </a:cxnLst>
            <a:rect l="T9" t="T10" r="T11" b="T12"/>
            <a:pathLst>
              <a:path w="2304" h="292">
                <a:moveTo>
                  <a:pt x="2304" y="0"/>
                </a:moveTo>
                <a:cubicBezTo>
                  <a:pt x="1883" y="146"/>
                  <a:pt x="1463" y="292"/>
                  <a:pt x="1079" y="292"/>
                </a:cubicBezTo>
                <a:cubicBezTo>
                  <a:pt x="695" y="292"/>
                  <a:pt x="180" y="49"/>
                  <a:pt x="0" y="0"/>
                </a:cubicBezTo>
              </a:path>
            </a:pathLst>
          </a:custGeom>
          <a:noFill/>
          <a:ln w="9525">
            <a:solidFill>
              <a:schemeClr val="tx1"/>
            </a:solidFill>
            <a:round/>
            <a:headEnd type="none" w="med" len="med"/>
            <a:tailEnd type="triangle" w="med" len="med"/>
          </a:ln>
        </p:spPr>
        <p:txBody>
          <a:bodyPr/>
          <a:lstStyle/>
          <a:p>
            <a:endParaRPr lang="zh-CN" altLang="en-US"/>
          </a:p>
        </p:txBody>
      </p:sp>
      <p:sp>
        <p:nvSpPr>
          <p:cNvPr id="389126" name="Oval 6" descr="褐色大理石"/>
          <p:cNvSpPr>
            <a:spLocks noChangeArrowheads="1"/>
          </p:cNvSpPr>
          <p:nvPr/>
        </p:nvSpPr>
        <p:spPr bwMode="auto">
          <a:xfrm>
            <a:off x="6342063" y="4833938"/>
            <a:ext cx="682625" cy="319087"/>
          </a:xfrm>
          <a:prstGeom prst="ellipse">
            <a:avLst/>
          </a:prstGeom>
          <a:blipFill dpi="0" rotWithShape="1">
            <a:blip r:embed="rId4"/>
            <a:srcRect/>
            <a:tile tx="0" ty="0" sx="100000" sy="100000" flip="none" algn="tl"/>
          </a:blipFill>
          <a:ln w="9525">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1" nodeType="clickEffect">
                                  <p:stCondLst>
                                    <p:cond delay="0"/>
                                  </p:stCondLst>
                                  <p:childTnLst>
                                    <p:animMotion origin="layout" path="M -2.77778E-6 2.36994E-6 L -0.50399 -0.09295 " pathEditMode="relative" rAng="0" ptsTypes="AA">
                                      <p:cBhvr>
                                        <p:cTn id="18" dur="2000" fill="hold"/>
                                        <p:tgtEl>
                                          <p:spTgt spid="389126"/>
                                        </p:tgtEl>
                                        <p:attrNameLst>
                                          <p:attrName>ppt_x</p:attrName>
                                          <p:attrName>ppt_y</p:attrName>
                                        </p:attrNameLst>
                                      </p:cBhvr>
                                      <p:rCtr x="-25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nimBg="1"/>
      <p:bldP spid="389125" grpId="0" animBg="1"/>
      <p:bldP spid="389126" grpId="0" animBg="1"/>
      <p:bldP spid="389126"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极速漫画网站</a:t>
            </a:r>
            <a:r>
              <a:rPr lang="en-US" sz="3600" u="sng" dirty="0" smtClean="0">
                <a:hlinkClick r:id="rId2"/>
              </a:rPr>
              <a:t>www.1kkk.com</a:t>
            </a:r>
            <a:r>
              <a:rPr lang="zh-CN" altLang="en-US" sz="3600" dirty="0" smtClean="0"/>
              <a:t>的登录界面</a:t>
            </a:r>
            <a:endParaRPr lang="zh-CN" altLang="en-US" sz="3600" dirty="0"/>
          </a:p>
        </p:txBody>
      </p:sp>
      <p:pic>
        <p:nvPicPr>
          <p:cNvPr id="4" name="内容占位符 3"/>
          <p:cNvPicPr>
            <a:picLocks noGrp="1"/>
          </p:cNvPicPr>
          <p:nvPr>
            <p:ph idx="1"/>
          </p:nvPr>
        </p:nvPicPr>
        <p:blipFill>
          <a:blip r:embed="rId3"/>
          <a:stretch>
            <a:fillRect/>
          </a:stretch>
        </p:blipFill>
        <p:spPr>
          <a:xfrm>
            <a:off x="857224" y="1785926"/>
            <a:ext cx="7715304" cy="450059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857364"/>
            <a:ext cx="8229600" cy="4268799"/>
          </a:xfrm>
        </p:spPr>
        <p:txBody>
          <a:bodyPr>
            <a:normAutofit fontScale="85000" lnSpcReduction="10000"/>
          </a:bodyPr>
          <a:lstStyle/>
          <a:p>
            <a:r>
              <a:rPr lang="zh-CN" altLang="en-US" dirty="0" smtClean="0"/>
              <a:t>人</a:t>
            </a:r>
            <a:r>
              <a:rPr lang="zh-CN" altLang="en-US" dirty="0" smtClean="0"/>
              <a:t>脸识别失败</a:t>
            </a:r>
            <a:endParaRPr lang="en-US" altLang="zh-CN" dirty="0" smtClean="0"/>
          </a:p>
          <a:p>
            <a:r>
              <a:rPr lang="zh-CN" altLang="en-US" dirty="0" smtClean="0"/>
              <a:t>对极速漫画登录界面分析，每当选择换一组，就会加载新的图片，于是直接打开</a:t>
            </a:r>
            <a:r>
              <a:rPr lang="en-US" u="sng" dirty="0" smtClean="0">
                <a:hlinkClick r:id="rId3"/>
              </a:rPr>
              <a:t>http://www.1kkk.com/image3.ashx</a:t>
            </a:r>
            <a:r>
              <a:rPr lang="zh-CN" altLang="en-US" dirty="0" smtClean="0"/>
              <a:t>网站，可以直接得到本次验证码的图片。并且每次访问都能得到不同的图片</a:t>
            </a:r>
            <a:r>
              <a:rPr lang="zh-CN" altLang="en-US" dirty="0" smtClean="0"/>
              <a:t>。</a:t>
            </a:r>
            <a:endParaRPr lang="en-US" altLang="zh-CN" dirty="0" smtClean="0"/>
          </a:p>
          <a:p>
            <a:r>
              <a:rPr lang="zh-CN" altLang="en-US" dirty="0" smtClean="0"/>
              <a:t>对该网站进行多次爬取，循环</a:t>
            </a:r>
            <a:r>
              <a:rPr lang="en-US" dirty="0" smtClean="0"/>
              <a:t>500</a:t>
            </a:r>
            <a:r>
              <a:rPr lang="zh-CN" altLang="en-US" dirty="0" smtClean="0"/>
              <a:t>次得到</a:t>
            </a:r>
            <a:r>
              <a:rPr lang="en-US" dirty="0" smtClean="0"/>
              <a:t>500</a:t>
            </a:r>
            <a:r>
              <a:rPr lang="zh-CN" altLang="en-US" dirty="0" smtClean="0"/>
              <a:t>张</a:t>
            </a:r>
            <a:r>
              <a:rPr lang="zh-CN" altLang="en-US" dirty="0" smtClean="0"/>
              <a:t>图片</a:t>
            </a:r>
            <a:endParaRPr lang="en-US" altLang="zh-CN" dirty="0" smtClean="0"/>
          </a:p>
          <a:p>
            <a:r>
              <a:rPr lang="zh-CN" altLang="en-US" dirty="0" smtClean="0"/>
              <a:t>切割每张图片的第</a:t>
            </a:r>
            <a:r>
              <a:rPr lang="zh-CN" altLang="en-US" dirty="0" smtClean="0"/>
              <a:t>一行，</a:t>
            </a:r>
            <a:r>
              <a:rPr lang="zh-CN" altLang="en-US" dirty="0" smtClean="0"/>
              <a:t>得到</a:t>
            </a:r>
            <a:r>
              <a:rPr lang="en-US" dirty="0" smtClean="0"/>
              <a:t>2000</a:t>
            </a:r>
            <a:r>
              <a:rPr lang="zh-CN" altLang="en-US" dirty="0" smtClean="0"/>
              <a:t>张小</a:t>
            </a:r>
            <a:r>
              <a:rPr lang="zh-CN" altLang="en-US" dirty="0" smtClean="0"/>
              <a:t>图</a:t>
            </a:r>
            <a:endParaRPr lang="en-US" altLang="zh-CN" dirty="0" smtClean="0"/>
          </a:p>
          <a:p>
            <a:r>
              <a:rPr lang="zh-CN" altLang="en-US" dirty="0" smtClean="0"/>
              <a:t>去除了重复之后只剩下</a:t>
            </a:r>
            <a:r>
              <a:rPr lang="en-US" dirty="0" smtClean="0"/>
              <a:t>558</a:t>
            </a:r>
            <a:r>
              <a:rPr lang="zh-CN" altLang="en-US" dirty="0" smtClean="0"/>
              <a:t>张图片，此时还存在图片相同但是方向不同</a:t>
            </a:r>
            <a:r>
              <a:rPr lang="zh-CN" altLang="en-US" dirty="0" smtClean="0"/>
              <a:t>的，</a:t>
            </a:r>
            <a:r>
              <a:rPr lang="zh-CN" altLang="en-US" dirty="0" smtClean="0"/>
              <a:t>手动调整</a:t>
            </a:r>
            <a:endParaRPr lang="en-US" altLang="zh-CN" dirty="0" smtClean="0"/>
          </a:p>
          <a:p>
            <a:endParaRPr lang="zh-CN" altLang="en-US" dirty="0" smtClean="0"/>
          </a:p>
          <a:p>
            <a:endParaRPr lang="zh-CN" altLang="en-US" dirty="0"/>
          </a:p>
        </p:txBody>
      </p:sp>
      <p:pic>
        <p:nvPicPr>
          <p:cNvPr id="1026" name="Picture 2"/>
          <p:cNvPicPr>
            <a:picLocks noChangeAspect="1" noChangeArrowheads="1"/>
          </p:cNvPicPr>
          <p:nvPr/>
        </p:nvPicPr>
        <p:blipFill>
          <a:blip r:embed="rId4"/>
          <a:srcRect/>
          <a:stretch>
            <a:fillRect/>
          </a:stretch>
        </p:blipFill>
        <p:spPr bwMode="auto">
          <a:xfrm>
            <a:off x="6858016" y="0"/>
            <a:ext cx="2076450" cy="207645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获取四个验证码图片的坐标，对网页截图后在相应位置切割得到四张验证码图片</a:t>
            </a:r>
            <a:r>
              <a:rPr lang="zh-CN" altLang="en-US" dirty="0" smtClean="0"/>
              <a:t>，</a:t>
            </a:r>
            <a:endParaRPr lang="en-US" altLang="zh-CN" dirty="0" smtClean="0"/>
          </a:p>
          <a:p>
            <a:r>
              <a:rPr lang="zh-CN" altLang="en-US" dirty="0" smtClean="0"/>
              <a:t>依次</a:t>
            </a:r>
            <a:r>
              <a:rPr lang="zh-CN" altLang="en-US" dirty="0" smtClean="0"/>
              <a:t>旋转九十度与数据库中的正确方向图片进行对比，得到旋转次数，</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11560" y="476672"/>
            <a:ext cx="7973663" cy="61206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798851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a:hlinkClick r:id="rId2"/>
              </a:rPr>
              <a:t>教你干掉</a:t>
            </a:r>
            <a:r>
              <a:rPr lang="en-US" altLang="zh-CN" i="1" u="sng" dirty="0">
                <a:hlinkClick r:id="rId2"/>
              </a:rPr>
              <a:t>12306</a:t>
            </a:r>
            <a:r>
              <a:rPr lang="zh-CN" altLang="en-US" i="1" u="sng" dirty="0">
                <a:hlinkClick r:id="rId2"/>
              </a:rPr>
              <a:t>验证码</a:t>
            </a:r>
            <a:r>
              <a:rPr lang="zh-CN" altLang="en-US" u="sng" dirty="0">
                <a:hlinkClick r:id="rId2"/>
              </a:rPr>
              <a:t> </a:t>
            </a:r>
            <a:r>
              <a:rPr lang="en-US" altLang="zh-CN" u="sng" dirty="0">
                <a:hlinkClick r:id="rId2"/>
              </a:rPr>
              <a:t>- </a:t>
            </a:r>
            <a:r>
              <a:rPr lang="zh-CN" altLang="en-US" u="sng" dirty="0">
                <a:hlinkClick r:id="rId2"/>
              </a:rPr>
              <a:t>简</a:t>
            </a:r>
            <a:r>
              <a:rPr lang="zh-CN" altLang="en-US" u="sng" dirty="0" smtClean="0">
                <a:hlinkClick r:id="rId2"/>
              </a:rPr>
              <a:t>书</a:t>
            </a:r>
            <a:endParaRPr lang="en-US" altLang="zh-CN" u="sng" dirty="0" smtClean="0"/>
          </a:p>
          <a:p>
            <a:pPr lvl="1"/>
            <a:r>
              <a:rPr lang="en-US" altLang="zh-CN" dirty="0">
                <a:hlinkClick r:id="rId3"/>
              </a:rPr>
              <a:t>https://</a:t>
            </a:r>
            <a:r>
              <a:rPr lang="en-US" altLang="zh-CN" dirty="0" smtClean="0">
                <a:hlinkClick r:id="rId3"/>
              </a:rPr>
              <a:t>www.jianshu.com/p/1dff0ee6a450</a:t>
            </a:r>
            <a:endParaRPr lang="en-US" altLang="zh-CN" dirty="0" smtClean="0"/>
          </a:p>
          <a:p>
            <a:pPr lvl="1"/>
            <a:r>
              <a:rPr lang="zh-CN" altLang="zh-CN" dirty="0"/>
              <a:t>脚本或人工对其图片进行爬虫遍历</a:t>
            </a:r>
            <a:r>
              <a:rPr lang="zh-CN" altLang="zh-CN" dirty="0" smtClean="0"/>
              <a:t>，</a:t>
            </a:r>
            <a:endParaRPr lang="en-US" altLang="zh-CN" dirty="0" smtClean="0"/>
          </a:p>
          <a:p>
            <a:pPr lvl="1"/>
            <a:r>
              <a:rPr lang="zh-CN" altLang="zh-CN" dirty="0" smtClean="0"/>
              <a:t>然后</a:t>
            </a:r>
            <a:r>
              <a:rPr lang="zh-CN" altLang="zh-CN" dirty="0"/>
              <a:t>将所有的图片保存</a:t>
            </a:r>
            <a:r>
              <a:rPr lang="zh-CN" altLang="zh-CN" dirty="0" smtClean="0"/>
              <a:t>后与</a:t>
            </a:r>
            <a:r>
              <a:rPr lang="zh-CN" altLang="zh-CN" dirty="0"/>
              <a:t>关键字进行对比并关联</a:t>
            </a:r>
            <a:r>
              <a:rPr lang="zh-CN" altLang="zh-CN" dirty="0" smtClean="0"/>
              <a:t>入库</a:t>
            </a:r>
            <a:endParaRPr lang="en-US" altLang="zh-CN" dirty="0" smtClean="0"/>
          </a:p>
          <a:p>
            <a:pPr lvl="2"/>
            <a:r>
              <a:rPr lang="zh-CN" altLang="zh-CN" dirty="0"/>
              <a:t>分割验证码图像</a:t>
            </a:r>
          </a:p>
          <a:p>
            <a:pPr lvl="2"/>
            <a:r>
              <a:rPr lang="zh-CN" altLang="zh-CN" dirty="0"/>
              <a:t>丢进百度识图API函数</a:t>
            </a:r>
          </a:p>
          <a:p>
            <a:pPr lvl="2"/>
            <a:r>
              <a:rPr lang="zh-CN" altLang="zh-CN" dirty="0"/>
              <a:t>返回百度识图结果</a:t>
            </a:r>
          </a:p>
          <a:p>
            <a:pPr lvl="1"/>
            <a:endParaRPr lang="zh-CN" altLang="en-US" dirty="0"/>
          </a:p>
        </p:txBody>
      </p:sp>
    </p:spTree>
    <p:extLst>
      <p:ext uri="{BB962C8B-B14F-4D97-AF65-F5344CB8AC3E}">
        <p14:creationId xmlns="" xmlns:p14="http://schemas.microsoft.com/office/powerpoint/2010/main" val="76038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357313" y="3033713"/>
            <a:ext cx="1085850" cy="1200150"/>
          </a:xfrm>
          <a:prstGeom prst="rect">
            <a:avLst/>
          </a:prstGeom>
          <a:noFill/>
          <a:ln w="9525">
            <a:noFill/>
            <a:miter lim="800000"/>
            <a:headEnd/>
            <a:tailEnd/>
          </a:ln>
        </p:spPr>
      </p:pic>
      <p:pic>
        <p:nvPicPr>
          <p:cNvPr id="26627" name="Picture 3"/>
          <p:cNvPicPr>
            <a:picLocks noChangeAspect="1" noChangeArrowheads="1"/>
          </p:cNvPicPr>
          <p:nvPr/>
        </p:nvPicPr>
        <p:blipFill>
          <a:blip r:embed="rId3"/>
          <a:srcRect/>
          <a:stretch>
            <a:fillRect/>
          </a:stretch>
        </p:blipFill>
        <p:spPr bwMode="auto">
          <a:xfrm>
            <a:off x="6107113" y="2957513"/>
            <a:ext cx="876300" cy="1381125"/>
          </a:xfrm>
          <a:prstGeom prst="rect">
            <a:avLst/>
          </a:prstGeom>
          <a:noFill/>
          <a:ln w="9525">
            <a:noFill/>
            <a:miter lim="800000"/>
            <a:headEnd/>
            <a:tailEnd/>
          </a:ln>
        </p:spPr>
      </p:pic>
      <p:sp>
        <p:nvSpPr>
          <p:cNvPr id="390148" name="Freeform 4"/>
          <p:cNvSpPr>
            <a:spLocks/>
          </p:cNvSpPr>
          <p:nvPr/>
        </p:nvSpPr>
        <p:spPr bwMode="auto">
          <a:xfrm>
            <a:off x="2452688" y="2579688"/>
            <a:ext cx="3629025" cy="714375"/>
          </a:xfrm>
          <a:custGeom>
            <a:avLst/>
            <a:gdLst>
              <a:gd name="T0" fmla="*/ 0 w 2286"/>
              <a:gd name="T1" fmla="*/ 2147483647 h 450"/>
              <a:gd name="T2" fmla="*/ 2147483647 w 2286"/>
              <a:gd name="T3" fmla="*/ 2147483647 h 450"/>
              <a:gd name="T4" fmla="*/ 2147483647 w 2286"/>
              <a:gd name="T5" fmla="*/ 2147483647 h 450"/>
              <a:gd name="T6" fmla="*/ 0 60000 65536"/>
              <a:gd name="T7" fmla="*/ 0 60000 65536"/>
              <a:gd name="T8" fmla="*/ 0 60000 65536"/>
              <a:gd name="T9" fmla="*/ 0 w 2286"/>
              <a:gd name="T10" fmla="*/ 0 h 450"/>
              <a:gd name="T11" fmla="*/ 2286 w 2286"/>
              <a:gd name="T12" fmla="*/ 450 h 450"/>
            </a:gdLst>
            <a:ahLst/>
            <a:cxnLst>
              <a:cxn ang="T6">
                <a:pos x="T0" y="T1"/>
              </a:cxn>
              <a:cxn ang="T7">
                <a:pos x="T2" y="T3"/>
              </a:cxn>
              <a:cxn ang="T8">
                <a:pos x="T4" y="T5"/>
              </a:cxn>
            </a:cxnLst>
            <a:rect l="T9" t="T10" r="T11" b="T12"/>
            <a:pathLst>
              <a:path w="2286" h="450">
                <a:moveTo>
                  <a:pt x="0" y="450"/>
                </a:moveTo>
                <a:cubicBezTo>
                  <a:pt x="234" y="237"/>
                  <a:pt x="469" y="24"/>
                  <a:pt x="850" y="12"/>
                </a:cubicBezTo>
                <a:cubicBezTo>
                  <a:pt x="1231" y="0"/>
                  <a:pt x="2047" y="316"/>
                  <a:pt x="2286" y="377"/>
                </a:cubicBezTo>
              </a:path>
            </a:pathLst>
          </a:custGeom>
          <a:noFill/>
          <a:ln w="9525">
            <a:solidFill>
              <a:schemeClr val="tx1"/>
            </a:solidFill>
            <a:round/>
            <a:headEnd type="none" w="med" len="med"/>
            <a:tailEnd type="triangle" w="med" len="med"/>
          </a:ln>
        </p:spPr>
        <p:txBody>
          <a:bodyPr/>
          <a:lstStyle/>
          <a:p>
            <a:endParaRPr lang="zh-CN" altLang="en-US"/>
          </a:p>
        </p:txBody>
      </p:sp>
      <p:sp>
        <p:nvSpPr>
          <p:cNvPr id="390149" name="Freeform 5"/>
          <p:cNvSpPr>
            <a:spLocks/>
          </p:cNvSpPr>
          <p:nvPr/>
        </p:nvSpPr>
        <p:spPr bwMode="auto">
          <a:xfrm>
            <a:off x="2452688" y="3846513"/>
            <a:ext cx="3657600" cy="463550"/>
          </a:xfrm>
          <a:custGeom>
            <a:avLst/>
            <a:gdLst>
              <a:gd name="T0" fmla="*/ 2147483647 w 2304"/>
              <a:gd name="T1" fmla="*/ 0 h 292"/>
              <a:gd name="T2" fmla="*/ 2147483647 w 2304"/>
              <a:gd name="T3" fmla="*/ 2147483647 h 292"/>
              <a:gd name="T4" fmla="*/ 0 w 2304"/>
              <a:gd name="T5" fmla="*/ 0 h 292"/>
              <a:gd name="T6" fmla="*/ 0 60000 65536"/>
              <a:gd name="T7" fmla="*/ 0 60000 65536"/>
              <a:gd name="T8" fmla="*/ 0 60000 65536"/>
              <a:gd name="T9" fmla="*/ 0 w 2304"/>
              <a:gd name="T10" fmla="*/ 0 h 292"/>
              <a:gd name="T11" fmla="*/ 2304 w 2304"/>
              <a:gd name="T12" fmla="*/ 292 h 292"/>
            </a:gdLst>
            <a:ahLst/>
            <a:cxnLst>
              <a:cxn ang="T6">
                <a:pos x="T0" y="T1"/>
              </a:cxn>
              <a:cxn ang="T7">
                <a:pos x="T2" y="T3"/>
              </a:cxn>
              <a:cxn ang="T8">
                <a:pos x="T4" y="T5"/>
              </a:cxn>
            </a:cxnLst>
            <a:rect l="T9" t="T10" r="T11" b="T12"/>
            <a:pathLst>
              <a:path w="2304" h="292">
                <a:moveTo>
                  <a:pt x="2304" y="0"/>
                </a:moveTo>
                <a:cubicBezTo>
                  <a:pt x="1883" y="146"/>
                  <a:pt x="1463" y="292"/>
                  <a:pt x="1079" y="292"/>
                </a:cubicBezTo>
                <a:cubicBezTo>
                  <a:pt x="695" y="292"/>
                  <a:pt x="180" y="49"/>
                  <a:pt x="0" y="0"/>
                </a:cubicBezTo>
              </a:path>
            </a:pathLst>
          </a:custGeom>
          <a:noFill/>
          <a:ln w="9525">
            <a:solidFill>
              <a:schemeClr val="tx1"/>
            </a:solidFill>
            <a:round/>
            <a:headEnd type="none" w="med" len="med"/>
            <a:tailEnd type="triangle" w="med" len="med"/>
          </a:ln>
        </p:spPr>
        <p:txBody>
          <a:bodyPr/>
          <a:lstStyle/>
          <a:p>
            <a:endParaRPr lang="zh-CN" altLang="en-US"/>
          </a:p>
        </p:txBody>
      </p:sp>
      <p:sp>
        <p:nvSpPr>
          <p:cNvPr id="390150" name="Oval 6" descr="褐色大理石"/>
          <p:cNvSpPr>
            <a:spLocks noChangeArrowheads="1"/>
          </p:cNvSpPr>
          <p:nvPr/>
        </p:nvSpPr>
        <p:spPr bwMode="auto">
          <a:xfrm>
            <a:off x="1625600" y="4543425"/>
            <a:ext cx="682625" cy="319088"/>
          </a:xfrm>
          <a:prstGeom prst="ellipse">
            <a:avLst/>
          </a:prstGeom>
          <a:blipFill dpi="0" rotWithShape="1">
            <a:blip r:embed="rId4"/>
            <a:srcRect/>
            <a:tile tx="0" ty="0" sx="100000" sy="100000" flip="none" algn="tl"/>
          </a:blipFill>
          <a:ln w="9525">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8.05556E-6 -3.06358E-6 C 0.004 -0.08046 0.00799 -0.1607 0.04289 -0.21364 C 0.07778 -0.26659 0.13421 -0.30659 0.20955 -0.31723 C 0.2849 -0.32786 0.44462 -0.28509 0.49515 -0.277 C 0.54567 -0.2689 0.52917 -0.2689 0.51268 -0.26867 " pathEditMode="relative" ptsTypes="aaaaA">
                                      <p:cBhvr>
                                        <p:cTn id="10" dur="2000" fill="hold"/>
                                        <p:tgtEl>
                                          <p:spTgt spid="390150"/>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nimBg="1"/>
      <p:bldP spid="390149" grpId="0" animBg="1"/>
      <p:bldP spid="3901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t>Cookie</a:t>
            </a:r>
            <a:r>
              <a:rPr lang="zh-CN" altLang="en-US" dirty="0" smtClean="0"/>
              <a:t>指的是当你浏览某网站时，网站存储在你电脑上的一个小文本文件，</a:t>
            </a:r>
            <a:endParaRPr lang="en-US" altLang="zh-CN" dirty="0" smtClean="0"/>
          </a:p>
          <a:p>
            <a:r>
              <a:rPr lang="zh-CN" altLang="en-US" dirty="0" smtClean="0"/>
              <a:t>伴随着用户请求和页面在 </a:t>
            </a:r>
            <a:r>
              <a:rPr lang="en-US" altLang="zh-CN" dirty="0" smtClean="0"/>
              <a:t>Web </a:t>
            </a:r>
            <a:r>
              <a:rPr lang="zh-CN" altLang="en-US" dirty="0" smtClean="0"/>
              <a:t>服务器和浏览器之间传递。</a:t>
            </a:r>
            <a:endParaRPr lang="en-US" altLang="zh-CN" dirty="0" smtClean="0"/>
          </a:p>
          <a:p>
            <a:pPr lvl="1"/>
            <a:r>
              <a:rPr lang="en-US" altLang="zh-CN" dirty="0" smtClean="0"/>
              <a:t>http </a:t>
            </a:r>
            <a:r>
              <a:rPr lang="zh-CN" altLang="en-US" dirty="0" smtClean="0"/>
              <a:t>请求带着</a:t>
            </a:r>
            <a:r>
              <a:rPr lang="en-US" altLang="zh-CN" smtClean="0"/>
              <a:t>Cookie</a:t>
            </a:r>
            <a:endParaRPr lang="en-US" altLang="zh-CN" dirty="0" smtClean="0"/>
          </a:p>
          <a:p>
            <a:r>
              <a:rPr lang="zh-CN" altLang="en-US" dirty="0" smtClean="0"/>
              <a:t>它记录了你的用户</a:t>
            </a:r>
            <a:r>
              <a:rPr lang="en-US" altLang="zh-CN" dirty="0" smtClean="0"/>
              <a:t>ID</a:t>
            </a:r>
            <a:r>
              <a:rPr lang="zh-CN" altLang="en-US" dirty="0" smtClean="0"/>
              <a:t>，密码、浏览过的网页、停留的时间等信息，</a:t>
            </a:r>
            <a:endParaRPr lang="en-US" altLang="zh-CN" dirty="0" smtClean="0"/>
          </a:p>
          <a:p>
            <a:r>
              <a:rPr lang="zh-CN" altLang="en-US" dirty="0" smtClean="0"/>
              <a:t>用于用户身份的辨别。</a:t>
            </a:r>
            <a:endParaRPr lang="en-US" altLang="zh-CN" dirty="0" smtClean="0"/>
          </a:p>
          <a:p>
            <a:r>
              <a:rPr lang="en-US" altLang="zh-CN" dirty="0" smtClean="0"/>
              <a:t>Cookie</a:t>
            </a:r>
            <a:r>
              <a:rPr lang="zh-CN" altLang="en-US" dirty="0" smtClean="0"/>
              <a:t>通常是以</a:t>
            </a:r>
            <a:r>
              <a:rPr lang="en-US" altLang="zh-CN" dirty="0" err="1" smtClean="0"/>
              <a:t>user@domain</a:t>
            </a:r>
            <a:r>
              <a:rPr lang="zh-CN" altLang="en-US" dirty="0" smtClean="0"/>
              <a:t>格式命名的，</a:t>
            </a:r>
            <a:endParaRPr lang="en-US" altLang="zh-CN" dirty="0" smtClean="0"/>
          </a:p>
          <a:p>
            <a:pPr lvl="1"/>
            <a:r>
              <a:rPr lang="en-US" altLang="zh-CN" dirty="0" smtClean="0"/>
              <a:t>user</a:t>
            </a:r>
            <a:r>
              <a:rPr lang="zh-CN" altLang="en-US" dirty="0" smtClean="0"/>
              <a:t>是你的本地用户名，</a:t>
            </a:r>
            <a:endParaRPr lang="en-US" altLang="zh-CN" dirty="0" smtClean="0"/>
          </a:p>
          <a:p>
            <a:pPr lvl="1"/>
            <a:r>
              <a:rPr lang="en-US" altLang="zh-CN" dirty="0" smtClean="0"/>
              <a:t>domain</a:t>
            </a:r>
            <a:r>
              <a:rPr lang="zh-CN" altLang="en-US" dirty="0" smtClean="0"/>
              <a:t>是所访问的网站的域名。</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零基础写</a:t>
            </a:r>
            <a:r>
              <a:rPr lang="en-US" altLang="zh-CN" b="1" dirty="0" smtClean="0"/>
              <a:t>python</a:t>
            </a:r>
            <a:r>
              <a:rPr lang="zh-CN" altLang="en-US" b="1" dirty="0" smtClean="0"/>
              <a:t>爬虫之爬虫编写全记录</a:t>
            </a:r>
            <a:endParaRPr lang="en-US" altLang="zh-CN" b="1" dirty="0" smtClean="0"/>
          </a:p>
          <a:p>
            <a:pPr lvl="1"/>
            <a:r>
              <a:rPr lang="en-US" altLang="zh-CN" dirty="0" smtClean="0">
                <a:hlinkClick r:id="rId2"/>
              </a:rPr>
              <a:t>https://www.jb51.net/article/57161.htm</a:t>
            </a:r>
            <a:endParaRPr lang="en-US" altLang="zh-CN" dirty="0" smtClean="0"/>
          </a:p>
          <a:p>
            <a:pPr lvl="1"/>
            <a:r>
              <a:rPr lang="en-US" altLang="zh-CN" dirty="0" smtClean="0"/>
              <a:t>urllib2</a:t>
            </a:r>
            <a:endParaRPr lang="zh-CN" altLang="en-US" dirty="0"/>
          </a:p>
        </p:txBody>
      </p:sp>
      <p:pic>
        <p:nvPicPr>
          <p:cNvPr id="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1472" y="3214686"/>
            <a:ext cx="8229600" cy="32382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2422</Words>
  <PresentationFormat>全屏显示(4:3)</PresentationFormat>
  <Paragraphs>417</Paragraphs>
  <Slides>64</Slides>
  <Notes>4</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第8讲   模拟浏览器克服反爬虫-2</vt:lpstr>
      <vt:lpstr>目录</vt:lpstr>
      <vt:lpstr>8.1  Cookie</vt:lpstr>
      <vt:lpstr>幻灯片 4</vt:lpstr>
      <vt:lpstr>幻灯片 5</vt:lpstr>
      <vt:lpstr>幻灯片 6</vt:lpstr>
      <vt:lpstr>幻灯片 7</vt:lpstr>
      <vt:lpstr>幻灯片 8</vt:lpstr>
      <vt:lpstr>幻灯片 9</vt:lpstr>
      <vt:lpstr>幻灯片 10</vt:lpstr>
      <vt:lpstr>Cookiejar  模块</vt:lpstr>
      <vt:lpstr>幻灯片 12</vt:lpstr>
      <vt:lpstr>幻灯片 13</vt:lpstr>
      <vt:lpstr>8.2  selenium</vt:lpstr>
      <vt:lpstr>幻灯片 15</vt:lpstr>
      <vt:lpstr>幻灯片 16</vt:lpstr>
      <vt:lpstr>幻灯片 17</vt:lpstr>
      <vt:lpstr>幻灯片 18</vt:lpstr>
      <vt:lpstr>查找元素</vt:lpstr>
      <vt:lpstr>元素交互操作</vt:lpstr>
      <vt:lpstr>Action Chains</vt:lpstr>
      <vt:lpstr>幻灯片 22</vt:lpstr>
      <vt:lpstr>处理Cookie </vt:lpstr>
      <vt:lpstr>幻灯片 24</vt:lpstr>
      <vt:lpstr>8.3  AJAX  动态加载</vt:lpstr>
      <vt:lpstr>Ajax工作原理 ★</vt:lpstr>
      <vt:lpstr>幻灯片 27</vt:lpstr>
      <vt:lpstr>例子：python网络爬虫抓取ajax动态网页数据： 以抓取KFC门店地址为例</vt:lpstr>
      <vt:lpstr>幻灯片 29</vt:lpstr>
      <vt:lpstr>幻灯片 30</vt:lpstr>
      <vt:lpstr>幻灯片 31</vt:lpstr>
      <vt:lpstr>幻灯片 32</vt:lpstr>
      <vt:lpstr>幻灯片 33</vt:lpstr>
      <vt:lpstr>幻灯片 34</vt:lpstr>
      <vt:lpstr>幻灯片 35</vt:lpstr>
      <vt:lpstr>幻灯片 36</vt:lpstr>
      <vt:lpstr>8.4  验证码</vt:lpstr>
      <vt:lpstr>幻灯片 38</vt:lpstr>
      <vt:lpstr>屏幕截图</vt:lpstr>
      <vt:lpstr>验证码定位</vt:lpstr>
      <vt:lpstr>幻灯片 41</vt:lpstr>
      <vt:lpstr>图片处理：Pillow与PIL模块</vt:lpstr>
      <vt:lpstr>幻灯片 43</vt:lpstr>
      <vt:lpstr> </vt:lpstr>
      <vt:lpstr>OCR</vt:lpstr>
      <vt:lpstr>百度云OCR</vt:lpstr>
      <vt:lpstr>更多的OCR</vt:lpstr>
      <vt:lpstr>Tesseract模块</vt:lpstr>
      <vt:lpstr>幻灯片 49</vt:lpstr>
      <vt:lpstr>幻灯片 50</vt:lpstr>
      <vt:lpstr>8.5  图片滑动验证码</vt:lpstr>
      <vt:lpstr>幻灯片 52</vt:lpstr>
      <vt:lpstr>Bilibili登陆系统验证码破译</vt:lpstr>
      <vt:lpstr>幻灯片 54</vt:lpstr>
      <vt:lpstr>幻灯片 55</vt:lpstr>
      <vt:lpstr>幻灯片 56</vt:lpstr>
      <vt:lpstr>幻灯片 57</vt:lpstr>
      <vt:lpstr>幻灯片 58</vt:lpstr>
      <vt:lpstr>幻灯片 59</vt:lpstr>
      <vt:lpstr>极速漫画网站www.1kkk.com的登录界面</vt:lpstr>
      <vt:lpstr>幻灯片 61</vt:lpstr>
      <vt:lpstr>幻灯片 62</vt:lpstr>
      <vt:lpstr>幻灯片 63</vt:lpstr>
      <vt:lpstr>幻灯片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微软用户</cp:lastModifiedBy>
  <cp:revision>78</cp:revision>
  <dcterms:created xsi:type="dcterms:W3CDTF">2020-07-12T23:41:55Z</dcterms:created>
  <dcterms:modified xsi:type="dcterms:W3CDTF">2020-07-15T22:41:06Z</dcterms:modified>
</cp:coreProperties>
</file>