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2" r:id="rId3"/>
    <p:sldId id="269" r:id="rId4"/>
    <p:sldId id="270" r:id="rId5"/>
    <p:sldId id="271" r:id="rId6"/>
    <p:sldId id="272" r:id="rId7"/>
    <p:sldId id="257" r:id="rId8"/>
    <p:sldId id="260" r:id="rId9"/>
    <p:sldId id="274" r:id="rId10"/>
    <p:sldId id="275" r:id="rId11"/>
    <p:sldId id="276" r:id="rId12"/>
    <p:sldId id="265" r:id="rId13"/>
    <p:sldId id="277" r:id="rId14"/>
    <p:sldId id="278" r:id="rId15"/>
    <p:sldId id="281" r:id="rId16"/>
    <p:sldId id="25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library/json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.com.cn/json/index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作业题目三选</a:t>
            </a:r>
            <a:r>
              <a:rPr lang="en-US" altLang="zh-CN" dirty="0" smtClean="0"/>
              <a:t>1 </a:t>
            </a:r>
            <a:r>
              <a:rPr lang="en-US" altLang="zh-CN" dirty="0" smtClean="0"/>
              <a:t>      80%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</a:t>
            </a:r>
            <a:r>
              <a:rPr lang="en-US" altLang="zh-CN" dirty="0" smtClean="0"/>
              <a:t>3  </a:t>
            </a:r>
            <a:r>
              <a:rPr lang="en-US" dirty="0" err="1" smtClean="0"/>
              <a:t>Padans</a:t>
            </a:r>
            <a:r>
              <a:rPr lang="zh-CN" altLang="en-US" dirty="0" smtClean="0"/>
              <a:t>模块 直接读取网页中的</a:t>
            </a:r>
            <a:r>
              <a:rPr lang="zh-CN" altLang="en-US" dirty="0" smtClean="0"/>
              <a:t>表格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不能是我给出的网址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爬取数据保存成</a:t>
            </a:r>
            <a:r>
              <a:rPr lang="en-US" altLang="zh-CN" dirty="0" err="1" smtClean="0"/>
              <a:t>csv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</a:t>
            </a:r>
            <a:r>
              <a:rPr lang="en-US" altLang="zh-CN" dirty="0" smtClean="0"/>
              <a:t>4   </a:t>
            </a:r>
            <a:r>
              <a:rPr lang="zh-CN" altLang="en-US" dirty="0" smtClean="0"/>
              <a:t>爬取选定的一本小说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使用</a:t>
            </a:r>
            <a:r>
              <a:rPr lang="en-US" altLang="zh-CN" dirty="0" smtClean="0"/>
              <a:t>BS4</a:t>
            </a:r>
          </a:p>
          <a:p>
            <a:pPr lvl="3"/>
            <a:r>
              <a:rPr lang="zh-CN" altLang="en-US" dirty="0" smtClean="0"/>
              <a:t>全本可以</a:t>
            </a:r>
            <a:r>
              <a:rPr lang="zh-CN" altLang="en-US" dirty="0" smtClean="0"/>
              <a:t>是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庆余年</a:t>
            </a:r>
            <a:r>
              <a:rPr lang="en-US" altLang="zh-CN" dirty="0" smtClean="0"/>
              <a:t>》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作业</a:t>
            </a:r>
            <a:r>
              <a:rPr lang="en-US" altLang="zh-CN" dirty="0" smtClean="0"/>
              <a:t>56    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scrapy</a:t>
            </a:r>
            <a:r>
              <a:rPr lang="en-US" altLang="zh-CN" dirty="0" smtClean="0"/>
              <a:t> </a:t>
            </a:r>
            <a:r>
              <a:rPr lang="zh-CN" altLang="en-US" dirty="0" smtClean="0"/>
              <a:t>完成多个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爬虫</a:t>
            </a:r>
            <a:endParaRPr lang="en-US" altLang="zh-CN" dirty="0" smtClean="0"/>
          </a:p>
          <a:p>
            <a:r>
              <a:rPr lang="zh-CN" altLang="en-US" dirty="0" smtClean="0"/>
              <a:t>必选  </a:t>
            </a:r>
            <a:r>
              <a:rPr lang="en-US" altLang="zh-CN" dirty="0" smtClean="0"/>
              <a:t>20%</a:t>
            </a:r>
          </a:p>
          <a:p>
            <a:pPr lvl="1"/>
            <a:r>
              <a:rPr lang="zh-CN" altLang="en-US" dirty="0" smtClean="0"/>
              <a:t>反爬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可以和三选一题目重合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102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600" smtClean="0"/>
              <a:t>xml_sample1.xml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&lt;?xml version=”1.0” encoding=”UTF-8”&gt;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&lt;!DOCTYPE </a:t>
            </a:r>
            <a:r>
              <a:rPr lang="zh-CN" altLang="en-US" sz="1600" smtClean="0"/>
              <a:t>汽车销售信息 </a:t>
            </a:r>
            <a:r>
              <a:rPr lang="en-US" altLang="zh-CN" sz="1600" smtClean="0"/>
              <a:t>SYSTEM  “dtd_sample1.dtd”&gt;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&lt;</a:t>
            </a:r>
            <a:r>
              <a:rPr lang="zh-CN" altLang="en-US" sz="1600" smtClean="0"/>
              <a:t>汽车销售信息</a:t>
            </a:r>
            <a:r>
              <a:rPr lang="en-US" altLang="zh-CN" sz="160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&lt;</a:t>
            </a:r>
            <a:r>
              <a:rPr lang="zh-CN" altLang="en-US" sz="1600" smtClean="0"/>
              <a:t>汽车种类</a:t>
            </a:r>
            <a:r>
              <a:rPr lang="en-US" altLang="zh-CN" sz="160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	&lt;</a:t>
            </a:r>
            <a:r>
              <a:rPr lang="zh-CN" altLang="en-US" sz="1600" smtClean="0"/>
              <a:t>名称</a:t>
            </a:r>
            <a:r>
              <a:rPr lang="en-US" altLang="zh-CN" sz="1600" smtClean="0"/>
              <a:t>&gt; </a:t>
            </a:r>
            <a:r>
              <a:rPr lang="zh-CN" altLang="en-US" sz="1600" smtClean="0"/>
              <a:t>宝来 </a:t>
            </a:r>
            <a:r>
              <a:rPr lang="en-US" altLang="zh-CN" sz="1600" smtClean="0"/>
              <a:t>&lt;/</a:t>
            </a:r>
            <a:r>
              <a:rPr lang="zh-CN" altLang="en-US" sz="1600" smtClean="0"/>
              <a:t>名称</a:t>
            </a:r>
            <a:r>
              <a:rPr lang="en-US" altLang="zh-CN" sz="160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	&lt;</a:t>
            </a:r>
            <a:r>
              <a:rPr lang="zh-CN" altLang="en-US" sz="1600" smtClean="0"/>
              <a:t>型号</a:t>
            </a:r>
            <a:r>
              <a:rPr lang="en-US" altLang="zh-CN" sz="1600" smtClean="0"/>
              <a:t>&gt; Bora 1.8T &lt;/</a:t>
            </a:r>
            <a:r>
              <a:rPr lang="zh-CN" altLang="en-US" sz="1600" smtClean="0"/>
              <a:t>型号</a:t>
            </a:r>
            <a:r>
              <a:rPr lang="en-US" altLang="zh-CN" sz="160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	&lt;</a:t>
            </a:r>
            <a:r>
              <a:rPr lang="zh-CN" altLang="en-US" sz="1600" smtClean="0"/>
              <a:t>中级车</a:t>
            </a:r>
            <a:r>
              <a:rPr lang="en-US" altLang="zh-CN" sz="1600" smtClean="0"/>
              <a:t>&gt; </a:t>
            </a:r>
            <a:r>
              <a:rPr lang="zh-CN" altLang="en-US" sz="1600" smtClean="0"/>
              <a:t>被誉为驾驶者之车 </a:t>
            </a:r>
            <a:r>
              <a:rPr lang="en-US" altLang="zh-CN" sz="1600" smtClean="0"/>
              <a:t>&lt;/</a:t>
            </a:r>
            <a:r>
              <a:rPr lang="zh-CN" altLang="en-US" sz="1600" smtClean="0"/>
              <a:t>中级车</a:t>
            </a:r>
            <a:r>
              <a:rPr lang="en-US" altLang="zh-CN" sz="160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	&lt;</a:t>
            </a:r>
            <a:r>
              <a:rPr lang="zh-CN" altLang="en-US" sz="1600" smtClean="0"/>
              <a:t>价格</a:t>
            </a:r>
            <a:r>
              <a:rPr lang="en-US" altLang="zh-CN" sz="1600" smtClean="0"/>
              <a:t>&gt; RMB 18</a:t>
            </a:r>
            <a:r>
              <a:rPr lang="zh-CN" altLang="en-US" sz="1600" smtClean="0"/>
              <a:t>万 </a:t>
            </a:r>
            <a:r>
              <a:rPr lang="en-US" altLang="zh-CN" sz="1600" smtClean="0"/>
              <a:t>&lt;/</a:t>
            </a:r>
            <a:r>
              <a:rPr lang="zh-CN" altLang="en-US" sz="1600" smtClean="0"/>
              <a:t>价格</a:t>
            </a:r>
            <a:r>
              <a:rPr lang="en-US" altLang="zh-CN" sz="160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	&lt;</a:t>
            </a:r>
            <a:r>
              <a:rPr lang="zh-CN" altLang="en-US" sz="1600" smtClean="0"/>
              <a:t>优惠折扣</a:t>
            </a:r>
            <a:r>
              <a:rPr lang="en-US" altLang="zh-CN" sz="1600" smtClean="0"/>
              <a:t>&gt; 9</a:t>
            </a:r>
            <a:r>
              <a:rPr lang="zh-CN" altLang="en-US" sz="1600" smtClean="0"/>
              <a:t>折 </a:t>
            </a:r>
            <a:r>
              <a:rPr lang="en-US" altLang="zh-CN" sz="1600" smtClean="0"/>
              <a:t>&lt;/</a:t>
            </a:r>
            <a:r>
              <a:rPr lang="zh-CN" altLang="en-US" sz="1600" smtClean="0"/>
              <a:t>优惠折扣</a:t>
            </a:r>
            <a:r>
              <a:rPr lang="en-US" altLang="zh-CN" sz="160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&lt;/</a:t>
            </a:r>
            <a:r>
              <a:rPr lang="zh-CN" altLang="en-US" sz="1600" smtClean="0"/>
              <a:t>汽车种类</a:t>
            </a:r>
            <a:r>
              <a:rPr lang="en-US" altLang="zh-CN" sz="160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&lt;</a:t>
            </a:r>
            <a:r>
              <a:rPr lang="zh-CN" altLang="en-US" sz="1600" smtClean="0"/>
              <a:t>汽车种类</a:t>
            </a:r>
            <a:r>
              <a:rPr lang="en-US" altLang="zh-CN" sz="160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	&lt;</a:t>
            </a:r>
            <a:r>
              <a:rPr lang="zh-CN" altLang="en-US" sz="1600" smtClean="0"/>
              <a:t>名称</a:t>
            </a:r>
            <a:r>
              <a:rPr lang="en-US" altLang="zh-CN" sz="1600" smtClean="0"/>
              <a:t>&gt; </a:t>
            </a:r>
            <a:r>
              <a:rPr lang="zh-CN" altLang="en-US" sz="1600" smtClean="0"/>
              <a:t>途安 </a:t>
            </a:r>
            <a:r>
              <a:rPr lang="en-US" altLang="zh-CN" sz="1600" smtClean="0"/>
              <a:t>&lt;/</a:t>
            </a:r>
            <a:r>
              <a:rPr lang="zh-CN" altLang="en-US" sz="1600" smtClean="0"/>
              <a:t>名称</a:t>
            </a:r>
            <a:r>
              <a:rPr lang="en-US" altLang="zh-CN" sz="160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	&lt;</a:t>
            </a:r>
            <a:r>
              <a:rPr lang="zh-CN" altLang="en-US" sz="1600" smtClean="0"/>
              <a:t>型号</a:t>
            </a:r>
            <a:r>
              <a:rPr lang="en-US" altLang="zh-CN" sz="1600" smtClean="0"/>
              <a:t>&gt; Turan 2.0 &lt;/</a:t>
            </a:r>
            <a:r>
              <a:rPr lang="zh-CN" altLang="en-US" sz="1600" smtClean="0"/>
              <a:t>型号</a:t>
            </a:r>
            <a:r>
              <a:rPr lang="en-US" altLang="zh-CN" sz="160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	&lt;</a:t>
            </a:r>
            <a:r>
              <a:rPr lang="zh-CN" altLang="en-US" sz="1600" smtClean="0"/>
              <a:t>商务车</a:t>
            </a:r>
            <a:r>
              <a:rPr lang="en-US" altLang="zh-CN" sz="1600" smtClean="0"/>
              <a:t>&gt; </a:t>
            </a:r>
            <a:r>
              <a:rPr lang="zh-CN" altLang="en-US" sz="1600" smtClean="0"/>
              <a:t>兼顾家用与商用 </a:t>
            </a:r>
            <a:r>
              <a:rPr lang="en-US" altLang="zh-CN" sz="1600" smtClean="0"/>
              <a:t>&lt;/</a:t>
            </a:r>
            <a:r>
              <a:rPr lang="zh-CN" altLang="en-US" sz="1600" smtClean="0"/>
              <a:t>商务车</a:t>
            </a:r>
            <a:r>
              <a:rPr lang="en-US" altLang="zh-CN" sz="160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	&lt;</a:t>
            </a:r>
            <a:r>
              <a:rPr lang="zh-CN" altLang="en-US" sz="1600" smtClean="0"/>
              <a:t>价格</a:t>
            </a:r>
            <a:r>
              <a:rPr lang="en-US" altLang="zh-CN" sz="1600" smtClean="0"/>
              <a:t>&gt; RMB 17.5</a:t>
            </a:r>
            <a:r>
              <a:rPr lang="zh-CN" altLang="en-US" sz="1600" smtClean="0"/>
              <a:t>万 </a:t>
            </a:r>
            <a:r>
              <a:rPr lang="en-US" altLang="zh-CN" sz="1600" smtClean="0"/>
              <a:t>&lt;/</a:t>
            </a:r>
            <a:r>
              <a:rPr lang="zh-CN" altLang="en-US" sz="1600" smtClean="0"/>
              <a:t>价格</a:t>
            </a:r>
            <a:r>
              <a:rPr lang="en-US" altLang="zh-CN" sz="160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	&lt;</a:t>
            </a:r>
            <a:r>
              <a:rPr lang="zh-CN" altLang="en-US" sz="1600" smtClean="0"/>
              <a:t>优惠折扣</a:t>
            </a:r>
            <a:r>
              <a:rPr lang="en-US" altLang="zh-CN" sz="1600" smtClean="0"/>
              <a:t>&gt; 92</a:t>
            </a:r>
            <a:r>
              <a:rPr lang="zh-CN" altLang="en-US" sz="1600" smtClean="0"/>
              <a:t>折 </a:t>
            </a:r>
            <a:r>
              <a:rPr lang="en-US" altLang="zh-CN" sz="1600" smtClean="0"/>
              <a:t>&lt;/</a:t>
            </a:r>
            <a:r>
              <a:rPr lang="zh-CN" altLang="en-US" sz="1600" smtClean="0"/>
              <a:t>优惠折扣</a:t>
            </a:r>
            <a:r>
              <a:rPr lang="en-US" altLang="zh-CN" sz="160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	&lt;/</a:t>
            </a:r>
            <a:r>
              <a:rPr lang="zh-CN" altLang="en-US" sz="1600" smtClean="0"/>
              <a:t>汽车种类</a:t>
            </a:r>
            <a:r>
              <a:rPr lang="en-US" altLang="zh-CN" sz="160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/>
              <a:t>&lt;/</a:t>
            </a:r>
            <a:r>
              <a:rPr lang="zh-CN" altLang="en-US" sz="1600" smtClean="0"/>
              <a:t>汽车销售信息</a:t>
            </a:r>
            <a:r>
              <a:rPr lang="en-US" altLang="zh-CN" sz="1600" smtClean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xmlns="" val="29505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53251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11188" y="620713"/>
            <a:ext cx="3302000" cy="55451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643438" y="692150"/>
            <a:ext cx="4416425" cy="55451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0082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476250"/>
            <a:ext cx="8229600" cy="5391150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&lt;html&gt;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&lt;body&gt;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&lt;p&gt;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Name: &lt;span id="</a:t>
            </a:r>
            <a:r>
              <a:rPr lang="en-US" altLang="zh-CN" sz="2000" dirty="0" err="1" smtClean="0"/>
              <a:t>jname</a:t>
            </a:r>
            <a:r>
              <a:rPr lang="en-US" altLang="zh-CN" sz="2000" dirty="0" smtClean="0"/>
              <a:t>"&gt;&lt;/span&gt;&lt;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 /&gt;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Age: &lt;span id="</a:t>
            </a:r>
            <a:r>
              <a:rPr lang="en-US" altLang="zh-CN" sz="2000" dirty="0" err="1" smtClean="0"/>
              <a:t>jage</a:t>
            </a:r>
            <a:r>
              <a:rPr lang="en-US" altLang="zh-CN" sz="2000" dirty="0" smtClean="0"/>
              <a:t>"&gt;&lt;/span&gt;&lt;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 /&gt;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Address: &lt;span id="</a:t>
            </a:r>
            <a:r>
              <a:rPr lang="en-US" altLang="zh-CN" sz="2000" dirty="0" err="1" smtClean="0"/>
              <a:t>jstreet</a:t>
            </a:r>
            <a:r>
              <a:rPr lang="en-US" altLang="zh-CN" sz="2000" dirty="0" smtClean="0"/>
              <a:t>"&gt;&lt;/span&gt;&lt;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 /&gt;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Phone: &lt;span id="</a:t>
            </a:r>
            <a:r>
              <a:rPr lang="en-US" altLang="zh-CN" sz="2000" dirty="0" err="1" smtClean="0"/>
              <a:t>jphone</a:t>
            </a:r>
            <a:r>
              <a:rPr lang="en-US" altLang="zh-CN" sz="2000" dirty="0" smtClean="0"/>
              <a:t>"&gt;&lt;/span&gt;&lt;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 /&gt;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&lt;/p&gt;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&lt;script type="text/</a:t>
            </a:r>
            <a:r>
              <a:rPr lang="en-US" altLang="zh-CN" sz="2000" dirty="0" err="1" smtClean="0"/>
              <a:t>javascript</a:t>
            </a:r>
            <a:r>
              <a:rPr lang="en-US" altLang="zh-CN" sz="2000" dirty="0" smtClean="0"/>
              <a:t>"&gt;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JSONObject</a:t>
            </a:r>
            <a:r>
              <a:rPr lang="en-US" altLang="zh-CN" sz="2000" dirty="0" smtClean="0"/>
              <a:t>= {"name":"Bill </a:t>
            </a:r>
            <a:r>
              <a:rPr lang="en-US" altLang="zh-CN" sz="2000" dirty="0" err="1" smtClean="0"/>
              <a:t>Gates","street</a:t>
            </a:r>
            <a:r>
              <a:rPr lang="en-US" altLang="zh-CN" sz="2000" dirty="0" smtClean="0"/>
              <a:t>":"Fifth Avenue New York 666","age":56,"phone":"555 1234567"};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document.getElementById</a:t>
            </a:r>
            <a:r>
              <a:rPr lang="en-US" altLang="zh-CN" sz="2000" dirty="0" smtClean="0"/>
              <a:t>("</a:t>
            </a:r>
            <a:r>
              <a:rPr lang="en-US" altLang="zh-CN" sz="2000" dirty="0" err="1" smtClean="0"/>
              <a:t>jname</a:t>
            </a:r>
            <a:r>
              <a:rPr lang="en-US" altLang="zh-CN" sz="2000" dirty="0" smtClean="0"/>
              <a:t>").</a:t>
            </a:r>
            <a:r>
              <a:rPr lang="en-US" altLang="zh-CN" sz="2000" dirty="0" err="1" smtClean="0"/>
              <a:t>innerHTML</a:t>
            </a:r>
            <a:r>
              <a:rPr lang="en-US" altLang="zh-CN" sz="2000" dirty="0" smtClean="0"/>
              <a:t>=JSONObject.name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&lt;/script&gt;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00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&lt;/body&gt;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&lt;/html&gt;</a:t>
            </a:r>
            <a:endParaRPr lang="zh-CN" alt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571480"/>
            <a:ext cx="3200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644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</a:t>
            </a:r>
            <a:r>
              <a:rPr lang="en-US" altLang="zh-CN" dirty="0" smtClean="0"/>
              <a:t>.2   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中，有专门处理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格式的</a:t>
            </a:r>
            <a:r>
              <a:rPr lang="zh-CN" altLang="en-US" dirty="0" smtClean="0"/>
              <a:t>模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json</a:t>
            </a:r>
            <a:r>
              <a:rPr lang="zh-CN" altLang="en-US" dirty="0" smtClean="0"/>
              <a:t>模块 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pickle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en-US" dirty="0" err="1" smtClean="0"/>
              <a:t>Scrapy</a:t>
            </a:r>
            <a:r>
              <a:rPr lang="en-US" dirty="0" smtClean="0"/>
              <a:t>  </a:t>
            </a:r>
            <a:r>
              <a:rPr lang="zh-CN" altLang="en-US" dirty="0" smtClean="0"/>
              <a:t>保存文件格式之</a:t>
            </a:r>
            <a:r>
              <a:rPr lang="zh-CN" altLang="en-US" dirty="0" smtClean="0"/>
              <a:t>二</a:t>
            </a:r>
            <a:endParaRPr lang="en-US" altLang="zh-CN" dirty="0" smtClean="0"/>
          </a:p>
          <a:p>
            <a:r>
              <a:rPr lang="en-US" altLang="en-US" sz="3200" dirty="0" smtClean="0"/>
              <a:t>pickle</a:t>
            </a:r>
            <a:r>
              <a:rPr lang="en-US" altLang="en-US" sz="3200" dirty="0" smtClean="0"/>
              <a:t>,    </a:t>
            </a:r>
            <a:endParaRPr lang="en-US" altLang="en-US" dirty="0" smtClean="0"/>
          </a:p>
          <a:p>
            <a:pPr lvl="1"/>
            <a:r>
              <a:rPr lang="en-US" altLang="zh-CN" sz="2800" dirty="0" smtClean="0"/>
              <a:t>python</a:t>
            </a:r>
            <a:r>
              <a:rPr lang="zh-CN" altLang="en-US" sz="2800" dirty="0" smtClean="0"/>
              <a:t>二进制序列化格式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pickle </a:t>
            </a:r>
            <a:r>
              <a:rPr lang="zh-CN" altLang="en-US" dirty="0" smtClean="0"/>
              <a:t>处理的数据只能用于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，且不同版本的数据也不兼容。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因此，</a:t>
            </a:r>
            <a:r>
              <a:rPr lang="en-US" altLang="zh-CN" dirty="0" smtClean="0"/>
              <a:t>pickle </a:t>
            </a:r>
            <a:r>
              <a:rPr lang="zh-CN" altLang="en-US" dirty="0" smtClean="0"/>
              <a:t>只能处理一些不重要的数据。如果想要保存交互式数据，就只能用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模块了。</a:t>
            </a:r>
            <a:endParaRPr lang="en-US" altLang="zh-CN" dirty="0" smtClean="0"/>
          </a:p>
          <a:p>
            <a:pPr marL="342900" lvl="3" indent="-342900">
              <a:buFont typeface="Arial" pitchFamily="34" charset="0"/>
              <a:buChar char="•"/>
            </a:pPr>
            <a:endParaRPr lang="en-US" altLang="zh-CN" sz="32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官方博客：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docs.python.org/library/json.html</a:t>
            </a:r>
            <a:endParaRPr lang="en-US" dirty="0" smtClean="0"/>
          </a:p>
          <a:p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smtClean="0"/>
              <a:t>  </a:t>
            </a:r>
            <a:r>
              <a:rPr lang="zh-CN" altLang="en-US" dirty="0" smtClean="0"/>
              <a:t>模块提供了四个方法： </a:t>
            </a:r>
            <a:endParaRPr lang="en-US" altLang="zh-CN" dirty="0" smtClean="0"/>
          </a:p>
          <a:p>
            <a:pPr lvl="1"/>
            <a:r>
              <a:rPr lang="en-US" dirty="0" err="1" smtClean="0"/>
              <a:t>dumps、dump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序列化（</a:t>
            </a:r>
            <a:r>
              <a:rPr lang="en-US" altLang="zh-CN" dirty="0" smtClean="0"/>
              <a:t>Serialization</a:t>
            </a:r>
            <a:r>
              <a:rPr lang="zh-CN" altLang="en-US" dirty="0" smtClean="0"/>
              <a:t>）方法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Dumps  </a:t>
            </a:r>
          </a:p>
          <a:p>
            <a:pPr lvl="3"/>
            <a:r>
              <a:rPr lang="zh-CN" altLang="en-US" dirty="0" smtClean="0"/>
              <a:t>将</a:t>
            </a:r>
            <a:r>
              <a:rPr lang="zh-CN" altLang="en-US" dirty="0" smtClean="0"/>
              <a:t>字典序列化为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只</a:t>
            </a:r>
            <a:r>
              <a:rPr lang="zh-CN" altLang="en-US" dirty="0" smtClean="0"/>
              <a:t>完成了序列化为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，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Dump</a:t>
            </a:r>
          </a:p>
          <a:p>
            <a:pPr lvl="3"/>
            <a:r>
              <a:rPr lang="zh-CN" altLang="en-US" dirty="0" smtClean="0"/>
              <a:t>将字典序列化到一个文件，是文本文件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就是</a:t>
            </a:r>
            <a:r>
              <a:rPr lang="zh-CN" altLang="en-US" dirty="0" smtClean="0"/>
              <a:t>相当于将序列化后的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字符串写入到一个文件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必须</a:t>
            </a:r>
            <a:r>
              <a:rPr lang="zh-CN" altLang="en-US" dirty="0" smtClean="0"/>
              <a:t>传文件描述符，将序列化的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保存到文件中</a:t>
            </a:r>
            <a:endParaRPr lang="en-US" dirty="0" smtClean="0"/>
          </a:p>
          <a:p>
            <a:pPr lvl="1"/>
            <a:r>
              <a:rPr lang="en-US" dirty="0" err="1" smtClean="0"/>
              <a:t>loads、load</a:t>
            </a:r>
            <a:endParaRPr lang="en-US" dirty="0" smtClean="0"/>
          </a:p>
          <a:p>
            <a:pPr lvl="2"/>
            <a:r>
              <a:rPr lang="zh-CN" altLang="en-US" dirty="0" smtClean="0"/>
              <a:t>反序列化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/>
            <a:r>
              <a:rPr lang="en-US" dirty="0" smtClean="0"/>
              <a:t>loads </a:t>
            </a:r>
            <a:r>
              <a:rPr lang="zh-CN" altLang="en-US" dirty="0" smtClean="0"/>
              <a:t>只完成了反序列化，</a:t>
            </a:r>
            <a:endParaRPr lang="en-US" altLang="zh-CN" dirty="0" smtClean="0"/>
          </a:p>
          <a:p>
            <a:pPr lvl="2"/>
            <a:r>
              <a:rPr lang="en-US" dirty="0" smtClean="0"/>
              <a:t>load </a:t>
            </a:r>
            <a:r>
              <a:rPr lang="zh-CN" altLang="en-US" dirty="0" smtClean="0"/>
              <a:t>只接收文件描述符，完成了读取文件和反序列化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err="1" smtClean="0"/>
              <a:t>Scrapy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抓取返回数据格式为</a:t>
            </a:r>
            <a:r>
              <a:rPr lang="en-US" altLang="zh-CN" b="1" dirty="0" smtClean="0"/>
              <a:t>JSON</a:t>
            </a:r>
            <a:r>
              <a:rPr lang="zh-CN" altLang="en-US" b="1" dirty="0" smtClean="0"/>
              <a:t>的网站内容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有些网站的数据是通过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请求获取的，或者提供了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格式的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里，只要简单改写下</a:t>
            </a:r>
            <a:r>
              <a:rPr lang="en-US" altLang="zh-CN" dirty="0" smtClean="0"/>
              <a:t>parse</a:t>
            </a:r>
            <a:r>
              <a:rPr lang="zh-CN" altLang="en-US" dirty="0" smtClean="0"/>
              <a:t>函数就行：    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/>
              <a:t>def </a:t>
            </a:r>
            <a:r>
              <a:rPr lang="en-US" altLang="zh-CN" sz="2400" dirty="0" smtClean="0"/>
              <a:t>parse(self, response):       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	sites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json.loads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response.body_as_unicode</a:t>
            </a:r>
            <a:r>
              <a:rPr lang="en-US" altLang="zh-CN" sz="2400" dirty="0" smtClean="0"/>
              <a:t>())    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body_as_unicode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  =&gt; 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以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unicode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形式返回响应的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主体</a:t>
            </a: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   for </a:t>
            </a:r>
            <a:r>
              <a:rPr lang="en-US" altLang="zh-CN" sz="2400" dirty="0" smtClean="0"/>
              <a:t>site in sites:        	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      print </a:t>
            </a:r>
            <a:r>
              <a:rPr lang="en-US" altLang="zh-CN" sz="2400" dirty="0" smtClean="0"/>
              <a:t>site</a:t>
            </a:r>
            <a:r>
              <a:rPr lang="en-US" altLang="zh-CN" sz="2400" dirty="0" smtClean="0"/>
              <a:t>[‘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’]     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</a:t>
            </a:r>
            <a:r>
              <a:rPr lang="en-US" altLang="zh-CN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url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是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key,  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输出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value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def </a:t>
            </a:r>
            <a:r>
              <a:rPr lang="en-US" altLang="zh-CN" sz="2400" dirty="0" smtClean="0"/>
              <a:t>parse(self, response):        </a:t>
            </a:r>
            <a:endParaRPr lang="en-US" alt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parsed_data</a:t>
            </a:r>
            <a:r>
              <a:rPr lang="en-US" sz="24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err="1" smtClean="0"/>
              <a:t>json.loads</a:t>
            </a:r>
            <a:r>
              <a:rPr lang="en-US" sz="2400" dirty="0" smtClean="0"/>
              <a:t>(</a:t>
            </a:r>
            <a:r>
              <a:rPr lang="en-US" sz="2400" dirty="0" err="1" smtClean="0"/>
              <a:t>response.text</a:t>
            </a:r>
            <a:r>
              <a:rPr lang="en-US" sz="2400" dirty="0" smtClean="0"/>
              <a:t>)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ttl</a:t>
            </a:r>
            <a:r>
              <a:rPr lang="en-US" sz="2400" dirty="0" smtClean="0"/>
              <a:t>=parsed_data.get</a:t>
            </a:r>
            <a:r>
              <a:rPr lang="en-US" sz="2400" dirty="0" smtClean="0"/>
              <a:t>('</a:t>
            </a:r>
            <a:r>
              <a:rPr lang="en-US" sz="2400" dirty="0" err="1" smtClean="0"/>
              <a:t>ttl</a:t>
            </a:r>
            <a:r>
              <a:rPr lang="en-US" sz="2400" dirty="0" smtClean="0"/>
              <a:t>')</a:t>
            </a:r>
            <a:endParaRPr lang="en-US" altLang="zh-CN" sz="2400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en-US" altLang="zh-CN" sz="3600" b="1" dirty="0" err="1" smtClean="0"/>
              <a:t>Scrapy</a:t>
            </a:r>
            <a:r>
              <a:rPr lang="en-US" altLang="zh-CN" sz="3600" b="1" dirty="0" smtClean="0"/>
              <a:t>:</a:t>
            </a:r>
            <a:r>
              <a:rPr lang="zh-CN" altLang="en-US" sz="3600" b="1" dirty="0" smtClean="0"/>
              <a:t>抓取</a:t>
            </a:r>
            <a:r>
              <a:rPr lang="zh-CN" altLang="en-US" sz="3600" dirty="0" smtClean="0"/>
              <a:t>网页源代码中</a:t>
            </a:r>
            <a:r>
              <a:rPr lang="zh-CN" altLang="en-US" sz="3600" dirty="0"/>
              <a:t>的</a:t>
            </a:r>
            <a:r>
              <a:rPr lang="en-US" altLang="zh-CN" sz="3600" dirty="0" smtClean="0"/>
              <a:t>JSON</a:t>
            </a:r>
            <a:r>
              <a:rPr lang="zh-CN" altLang="en-US" sz="3600" dirty="0"/>
              <a:t>数据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def parse(self, response):      </a:t>
            </a:r>
            <a:r>
              <a:rPr lang="zh-CN" altLang="en-US" dirty="0" smtClean="0"/>
              <a:t>回调函数</a:t>
            </a:r>
            <a:endParaRPr lang="en-US" dirty="0" smtClean="0"/>
          </a:p>
          <a:p>
            <a:r>
              <a:rPr lang="en-US" dirty="0" smtClean="0"/>
              <a:t>    selector = </a:t>
            </a:r>
            <a:r>
              <a:rPr lang="en-US" dirty="0" err="1" smtClean="0">
                <a:solidFill>
                  <a:srgbClr val="FF0000"/>
                </a:solidFill>
              </a:rPr>
              <a:t>response.xpath</a:t>
            </a:r>
            <a:r>
              <a:rPr lang="en-US" dirty="0" smtClean="0"/>
              <a:t>('/html/body/</a:t>
            </a:r>
            <a:r>
              <a:rPr lang="en-US" altLang="zh-CN" dirty="0" smtClean="0">
                <a:solidFill>
                  <a:srgbClr val="0070C0"/>
                </a:solidFill>
              </a:rPr>
              <a:t>script</a:t>
            </a:r>
            <a:r>
              <a:rPr lang="en-US" dirty="0" smtClean="0"/>
              <a:t>[3]/text')[0].extract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moviesStr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re</a:t>
            </a:r>
            <a:r>
              <a:rPr lang="en-US" dirty="0" err="1" smtClean="0"/>
              <a:t>.search</a:t>
            </a:r>
            <a:r>
              <a:rPr lang="en-US" dirty="0" smtClean="0"/>
              <a:t>('"movies":[.*?]', selector).group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moviesList</a:t>
            </a:r>
            <a:r>
              <a:rPr lang="en-US" dirty="0" smtClean="0"/>
              <a:t> = </a:t>
            </a:r>
            <a:r>
              <a:rPr lang="en-US" dirty="0" err="1" smtClean="0"/>
              <a:t>re.findall</a:t>
            </a:r>
            <a:r>
              <a:rPr lang="en-US" dirty="0" smtClean="0"/>
              <a:t>('{.*?}', </a:t>
            </a:r>
            <a:r>
              <a:rPr lang="en-US" dirty="0" err="1" smtClean="0"/>
              <a:t>moviesStr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items = []</a:t>
            </a:r>
          </a:p>
          <a:p>
            <a:r>
              <a:rPr lang="en-US" dirty="0" smtClean="0"/>
              <a:t>    for movie in </a:t>
            </a:r>
            <a:r>
              <a:rPr lang="en-US" dirty="0" err="1" smtClean="0"/>
              <a:t>moviesList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            </a:t>
            </a:r>
            <a:r>
              <a:rPr lang="en-US" altLang="zh-CN" dirty="0" smtClean="0"/>
              <a:t>#</a:t>
            </a:r>
            <a:r>
              <a:rPr lang="zh-CN" altLang="en-US" dirty="0" smtClean="0"/>
              <a:t>网页源代码中是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   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mDic</a:t>
            </a:r>
            <a:r>
              <a:rPr lang="en-US" dirty="0" smtClean="0"/>
              <a:t> = </a:t>
            </a:r>
            <a:r>
              <a:rPr lang="en-US" dirty="0" err="1" smtClean="0"/>
              <a:t>eval</a:t>
            </a:r>
            <a:r>
              <a:rPr lang="en-US" dirty="0" smtClean="0"/>
              <a:t>(movie)</a:t>
            </a:r>
          </a:p>
          <a:p>
            <a:r>
              <a:rPr lang="en-US" dirty="0" smtClean="0"/>
              <a:t>        item = </a:t>
            </a:r>
            <a:r>
              <a:rPr lang="en-US" dirty="0" err="1" smtClean="0"/>
              <a:t>TodaymovieItem</a:t>
            </a:r>
            <a:endParaRPr lang="en-US" dirty="0" smtClean="0"/>
          </a:p>
          <a:p>
            <a:r>
              <a:rPr lang="en-US" dirty="0" smtClean="0"/>
              <a:t>        item['</a:t>
            </a:r>
            <a:r>
              <a:rPr lang="en-US" dirty="0" err="1" smtClean="0"/>
              <a:t>movieTitleCn</a:t>
            </a:r>
            <a:r>
              <a:rPr lang="en-US" dirty="0" smtClean="0"/>
              <a:t>'] = </a:t>
            </a:r>
            <a:r>
              <a:rPr lang="en-US" dirty="0" err="1" smtClean="0"/>
              <a:t>mDic.get</a:t>
            </a:r>
            <a:r>
              <a:rPr lang="en-US" dirty="0" smtClean="0"/>
              <a:t>('</a:t>
            </a:r>
            <a:r>
              <a:rPr lang="en-US" dirty="0" err="1" smtClean="0"/>
              <a:t>movieTitleCn</a:t>
            </a:r>
            <a:r>
              <a:rPr lang="en-US" dirty="0" smtClean="0"/>
              <a:t>')</a:t>
            </a:r>
          </a:p>
          <a:p>
            <a:r>
              <a:rPr lang="en-US" dirty="0" smtClean="0"/>
              <a:t>        item['</a:t>
            </a:r>
            <a:r>
              <a:rPr lang="en-US" dirty="0" err="1" smtClean="0"/>
              <a:t>movieTitleEn</a:t>
            </a:r>
            <a:r>
              <a:rPr lang="en-US" dirty="0" smtClean="0"/>
              <a:t>'] = </a:t>
            </a:r>
            <a:r>
              <a:rPr lang="en-US" dirty="0" err="1" smtClean="0"/>
              <a:t>mDic.get</a:t>
            </a:r>
            <a:r>
              <a:rPr lang="en-US" dirty="0" smtClean="0"/>
              <a:t>('</a:t>
            </a:r>
            <a:r>
              <a:rPr lang="en-US" dirty="0" err="1" smtClean="0"/>
              <a:t>movieTitleEn</a:t>
            </a:r>
            <a:r>
              <a:rPr lang="en-US" dirty="0" smtClean="0"/>
              <a:t>')</a:t>
            </a:r>
          </a:p>
          <a:p>
            <a:r>
              <a:rPr lang="en-US" dirty="0" smtClean="0"/>
              <a:t>        item['director'] = </a:t>
            </a:r>
            <a:r>
              <a:rPr lang="en-US" dirty="0" err="1" smtClean="0"/>
              <a:t>mDic.get</a:t>
            </a:r>
            <a:r>
              <a:rPr lang="en-US" dirty="0" smtClean="0"/>
              <a:t>('director')</a:t>
            </a:r>
          </a:p>
          <a:p>
            <a:r>
              <a:rPr lang="en-US" dirty="0" smtClean="0"/>
              <a:t>        item['runtime'] = </a:t>
            </a:r>
            <a:r>
              <a:rPr lang="en-US" dirty="0" err="1" smtClean="0"/>
              <a:t>mDic.get</a:t>
            </a:r>
            <a:r>
              <a:rPr lang="en-US" dirty="0" smtClean="0"/>
              <a:t>('runtime')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items.append</a:t>
            </a:r>
            <a:r>
              <a:rPr lang="en-US" dirty="0" smtClean="0"/>
              <a:t>(item)</a:t>
            </a:r>
          </a:p>
          <a:p>
            <a:r>
              <a:rPr lang="en-US" dirty="0" smtClean="0"/>
              <a:t>   return items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Deadline    </a:t>
            </a:r>
            <a:r>
              <a:rPr lang="en-US" altLang="zh-CN" dirty="0" smtClean="0">
                <a:solidFill>
                  <a:srgbClr val="FF0000"/>
                </a:solidFill>
              </a:rPr>
              <a:t>8.5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课程结束提交压缩文件报告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文件名格式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学号</a:t>
            </a:r>
            <a:r>
              <a:rPr lang="en-US" altLang="zh-CN" dirty="0" smtClean="0"/>
              <a:t>-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班级</a:t>
            </a:r>
            <a:r>
              <a:rPr lang="en-US" altLang="zh-CN" dirty="0" smtClean="0"/>
              <a:t>.zip</a:t>
            </a:r>
          </a:p>
          <a:p>
            <a:pPr lvl="2"/>
            <a:r>
              <a:rPr lang="en-US" altLang="zh-CN" dirty="0" smtClean="0"/>
              <a:t>201900020024-</a:t>
            </a:r>
            <a:r>
              <a:rPr lang="zh-CN" altLang="en-US" dirty="0" smtClean="0"/>
              <a:t>张博雅 </a:t>
            </a:r>
            <a:r>
              <a:rPr lang="en-US" altLang="zh-CN" dirty="0" smtClean="0"/>
              <a:t>-</a:t>
            </a:r>
            <a:r>
              <a:rPr lang="zh-CN" altLang="en-US" dirty="0" smtClean="0"/>
              <a:t>经济</a:t>
            </a:r>
            <a:r>
              <a:rPr lang="en-US" altLang="zh-CN" dirty="0" smtClean="0"/>
              <a:t>19.2</a:t>
            </a:r>
            <a:r>
              <a:rPr lang="zh-CN" altLang="en-US" dirty="0" smtClean="0"/>
              <a:t>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rar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内部包含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说明</a:t>
            </a:r>
            <a:r>
              <a:rPr lang="en-US" altLang="zh-CN" dirty="0" smtClean="0"/>
              <a:t>.</a:t>
            </a:r>
            <a:r>
              <a:rPr lang="en-US" altLang="zh-CN" dirty="0" smtClean="0"/>
              <a:t>txt</a:t>
            </a:r>
          </a:p>
          <a:p>
            <a:pPr lvl="3"/>
            <a:r>
              <a:rPr lang="en-US" altLang="zh-CN" dirty="0" smtClean="0"/>
              <a:t>Python 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三选一   选的哪个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爬</a:t>
            </a:r>
            <a:r>
              <a:rPr lang="zh-CN" altLang="en-US" dirty="0" smtClean="0"/>
              <a:t>取目标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反爬是不是单独的。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网页分析截图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使用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的， 改了哪几个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程序运行是否异常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保存的数据文件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程序运行异常不用提交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源代码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Py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Scrapy</a:t>
            </a:r>
            <a:r>
              <a:rPr lang="zh-CN" altLang="en-US" dirty="0" smtClean="0"/>
              <a:t>是项目文件夹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9</a:t>
            </a:r>
            <a:r>
              <a:rPr lang="zh-CN" altLang="en-US" b="1" dirty="0" smtClean="0"/>
              <a:t>讲</a:t>
            </a:r>
            <a:r>
              <a:rPr lang="en-US" b="1" dirty="0" smtClean="0"/>
              <a:t>  </a:t>
            </a:r>
            <a:r>
              <a:rPr lang="en-US" b="1" dirty="0" err="1" smtClean="0"/>
              <a:t>Json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en-US" altLang="zh-CN" dirty="0" smtClean="0"/>
              <a:t>.1   </a:t>
            </a:r>
            <a:r>
              <a:rPr lang="en-US" altLang="zh-CN" dirty="0" smtClean="0"/>
              <a:t>JSON</a:t>
            </a:r>
          </a:p>
          <a:p>
            <a:r>
              <a:rPr lang="en-US" altLang="zh-CN" dirty="0" smtClean="0"/>
              <a:t>9</a:t>
            </a:r>
            <a:r>
              <a:rPr lang="en-US" altLang="zh-CN" dirty="0" smtClean="0"/>
              <a:t>.2   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en-US" b="1" dirty="0" err="1" smtClean="0"/>
              <a:t>scrapy</a:t>
            </a:r>
            <a:r>
              <a:rPr lang="en-US" b="1" dirty="0" smtClean="0"/>
              <a:t> </a:t>
            </a:r>
            <a:r>
              <a:rPr lang="zh-CN" altLang="en-US" b="1" dirty="0" smtClean="0"/>
              <a:t>爬取</a:t>
            </a:r>
            <a:r>
              <a:rPr lang="en-US" b="1" dirty="0" err="1" smtClean="0"/>
              <a:t>json</a:t>
            </a:r>
            <a:r>
              <a:rPr lang="en-US" b="1" dirty="0" smtClean="0"/>
              <a:t> </a:t>
            </a:r>
            <a:r>
              <a:rPr lang="zh-CN" altLang="en-US" b="1" dirty="0" smtClean="0"/>
              <a:t>数据</a:t>
            </a:r>
            <a:endParaRPr lang="en-US" altLang="zh-CN" b="1" dirty="0" smtClean="0"/>
          </a:p>
          <a:p>
            <a:r>
              <a:rPr lang="zh-CN" altLang="en-US" dirty="0" smtClean="0"/>
              <a:t>生成</a:t>
            </a:r>
            <a:r>
              <a:rPr lang="en-US" dirty="0" err="1" smtClean="0"/>
              <a:t>json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</a:t>
            </a:r>
            <a:r>
              <a:rPr lang="en-US" altLang="zh-CN" dirty="0" smtClean="0"/>
              <a:t>.1   </a:t>
            </a:r>
            <a:r>
              <a:rPr lang="en-US" altLang="zh-CN" dirty="0" smtClean="0"/>
              <a:t>JSON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JavaScript Object Notation</a:t>
            </a:r>
          </a:p>
          <a:p>
            <a:pPr lvl="1"/>
            <a:r>
              <a:rPr lang="en-US" dirty="0" smtClean="0"/>
              <a:t>JS </a:t>
            </a:r>
            <a:r>
              <a:rPr lang="zh-CN" altLang="en-US" dirty="0" smtClean="0"/>
              <a:t>对象简谱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JavaScript </a:t>
            </a:r>
            <a:r>
              <a:rPr lang="zh-CN" altLang="en-US" b="1" dirty="0" smtClean="0"/>
              <a:t>对象表示法</a:t>
            </a:r>
            <a:endParaRPr lang="en-US" altLang="zh-CN" b="1" dirty="0" smtClean="0"/>
          </a:p>
          <a:p>
            <a:r>
              <a:rPr lang="en-US" altLang="zh-CN" dirty="0" smtClean="0"/>
              <a:t>JSON </a:t>
            </a:r>
            <a:r>
              <a:rPr lang="zh-CN" altLang="en-US" dirty="0" smtClean="0"/>
              <a:t>是轻量级的文本数据交换格式</a:t>
            </a:r>
            <a:endParaRPr lang="en-US" altLang="zh-CN" dirty="0" smtClean="0"/>
          </a:p>
          <a:p>
            <a:r>
              <a:rPr lang="zh-CN" altLang="en-US" dirty="0" smtClean="0"/>
              <a:t>完全独立于编程语言的文本格式来存储和表示数据。</a:t>
            </a:r>
            <a:endParaRPr lang="en-US" altLang="zh-CN" dirty="0" smtClean="0"/>
          </a:p>
          <a:p>
            <a:r>
              <a:rPr lang="zh-CN" altLang="en-US" dirty="0" smtClean="0"/>
              <a:t>简洁和清晰的层次结构使得 </a:t>
            </a:r>
            <a:r>
              <a:rPr lang="en-US" altLang="zh-CN" dirty="0" smtClean="0"/>
              <a:t>JSON </a:t>
            </a:r>
            <a:r>
              <a:rPr lang="zh-CN" altLang="en-US" dirty="0" smtClean="0"/>
              <a:t>成为理想的数据交换语言</a:t>
            </a:r>
            <a:endParaRPr lang="en-US" altLang="zh-CN" dirty="0" smtClean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JSON </a:t>
            </a:r>
            <a:r>
              <a:rPr lang="zh-CN" altLang="en-US" b="1" dirty="0" smtClean="0"/>
              <a:t>是存储和交换文本信息的语法。</a:t>
            </a:r>
            <a:endParaRPr lang="en-US" altLang="zh-CN" b="1" dirty="0" smtClean="0"/>
          </a:p>
          <a:p>
            <a:r>
              <a:rPr lang="en-US" altLang="zh-CN" dirty="0" smtClean="0"/>
              <a:t>JSON</a:t>
            </a:r>
            <a:r>
              <a:rPr lang="zh-CN" altLang="en-US" dirty="0" smtClean="0"/>
              <a:t>是一个序列化的</a:t>
            </a:r>
            <a:r>
              <a:rPr lang="zh-CN" altLang="en-US" b="1" dirty="0" smtClean="0"/>
              <a:t>对象</a:t>
            </a:r>
            <a:r>
              <a:rPr lang="zh-CN" altLang="en-US" dirty="0" smtClean="0"/>
              <a:t>或</a:t>
            </a:r>
            <a:r>
              <a:rPr lang="zh-CN" altLang="en-US" b="1" dirty="0" smtClean="0"/>
              <a:t>数组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b="1" dirty="0" smtClean="0"/>
              <a:t>JSON</a:t>
            </a:r>
            <a:r>
              <a:rPr lang="zh-CN" altLang="en-US" dirty="0" smtClean="0"/>
              <a:t>中，有两种结构：对象和数组</a:t>
            </a:r>
            <a:endParaRPr lang="en-US" altLang="zh-CN" dirty="0" smtClean="0"/>
          </a:p>
          <a:p>
            <a:r>
              <a:rPr lang="en-US" altLang="zh-CN" dirty="0" smtClean="0"/>
              <a:t>JSON</a:t>
            </a:r>
            <a:r>
              <a:rPr lang="zh-CN" altLang="en-US" dirty="0" smtClean="0"/>
              <a:t>最常用的格式是对象的键值对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{"</a:t>
            </a:r>
            <a:r>
              <a:rPr lang="en-US" altLang="zh-CN" dirty="0" err="1" smtClean="0"/>
              <a:t>firstName</a:t>
            </a:r>
            <a:r>
              <a:rPr lang="en-US" altLang="zh-CN" dirty="0" smtClean="0"/>
              <a:t>": "Brett", "</a:t>
            </a:r>
            <a:r>
              <a:rPr lang="en-US" altLang="zh-CN" dirty="0" err="1" smtClean="0"/>
              <a:t>lastName</a:t>
            </a:r>
            <a:r>
              <a:rPr lang="en-US" altLang="zh-CN" dirty="0" smtClean="0"/>
              <a:t>": "McLaughlin"}</a:t>
            </a:r>
          </a:p>
          <a:p>
            <a:r>
              <a:rPr lang="zh-CN" altLang="en-US" dirty="0" smtClean="0"/>
              <a:t>学习网站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https://www.w3school.com.cn/json/index.asp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https://www.runoob.com/json/json-tutorial.html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JSON </a:t>
            </a:r>
            <a:r>
              <a:rPr lang="zh-CN" altLang="en-US" dirty="0"/>
              <a:t>是轻量级的文本数据交换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JSON </a:t>
            </a:r>
            <a:r>
              <a:rPr lang="zh-CN" altLang="en-US" dirty="0" smtClean="0"/>
              <a:t>可以将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对象中表示的一组数据转换为字符串，  序列化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然后就可以在网络或者程序之间轻松地传递这个字符串，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并在需要的时候将它还原为各编程语言所支持的数据格式       反序列化</a:t>
            </a:r>
            <a:endParaRPr lang="en-US" altLang="zh-CN" dirty="0" smtClean="0"/>
          </a:p>
          <a:p>
            <a:r>
              <a:rPr lang="en-US" altLang="zh-CN" b="1" dirty="0" smtClean="0"/>
              <a:t>JSON </a:t>
            </a:r>
            <a:r>
              <a:rPr lang="zh-CN" altLang="en-US" b="1" dirty="0"/>
              <a:t>是存储和交换文本信息的语法。</a:t>
            </a:r>
            <a:endParaRPr lang="en-US" altLang="zh-CN" b="1" dirty="0"/>
          </a:p>
          <a:p>
            <a:pPr lvl="1"/>
            <a:r>
              <a:rPr lang="zh-CN" altLang="en-US" b="1" dirty="0"/>
              <a:t>类似 </a:t>
            </a:r>
            <a:r>
              <a:rPr lang="en-US" altLang="zh-CN" b="1" dirty="0"/>
              <a:t>XML</a:t>
            </a:r>
            <a:r>
              <a:rPr lang="zh-CN" altLang="en-US" b="1" dirty="0"/>
              <a:t>。</a:t>
            </a:r>
            <a:r>
              <a:rPr lang="en-US" altLang="zh-CN" b="1" dirty="0"/>
              <a:t> </a:t>
            </a:r>
            <a:r>
              <a:rPr lang="zh-CN" altLang="en-US" b="1" dirty="0"/>
              <a:t>比 </a:t>
            </a:r>
            <a:r>
              <a:rPr lang="en-US" altLang="zh-CN" b="1" dirty="0"/>
              <a:t>XML </a:t>
            </a:r>
            <a:r>
              <a:rPr lang="zh-CN" altLang="en-US" b="1" dirty="0"/>
              <a:t>更小、更快，更易解析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主流的数据格式</a:t>
            </a:r>
            <a:endParaRPr lang="en-US" altLang="zh-CN" b="1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XML</a:t>
            </a:r>
            <a:r>
              <a:rPr lang="zh-CN" altLang="zh-CN" b="1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Extensible Markup Language </a:t>
            </a:r>
            <a:endParaRPr lang="en-US" altLang="zh-CN" dirty="0" smtClean="0"/>
          </a:p>
          <a:p>
            <a:r>
              <a:rPr lang="zh-CN" altLang="en-US" b="1" dirty="0"/>
              <a:t>可扩展标记</a:t>
            </a:r>
            <a:r>
              <a:rPr lang="zh-CN" altLang="en-US" b="1" dirty="0" smtClean="0"/>
              <a:t>语言</a:t>
            </a:r>
            <a:endParaRPr lang="en-US" altLang="zh-CN" b="1" dirty="0" smtClean="0"/>
          </a:p>
          <a:p>
            <a:r>
              <a:rPr lang="zh-CN" altLang="en-US" dirty="0"/>
              <a:t>数据重用</a:t>
            </a:r>
            <a:endParaRPr lang="en-US" altLang="zh-CN" dirty="0"/>
          </a:p>
          <a:p>
            <a:pPr lvl="1"/>
            <a:r>
              <a:rPr lang="zh-CN" altLang="en-US" dirty="0"/>
              <a:t>用来存储，携带，交换数据的</a:t>
            </a:r>
            <a:endParaRPr lang="en-US" altLang="zh-CN" dirty="0"/>
          </a:p>
          <a:p>
            <a:pPr lvl="1"/>
            <a:r>
              <a:rPr lang="zh-CN" altLang="en-US" dirty="0"/>
              <a:t>不是用来显示数据的</a:t>
            </a:r>
            <a:endParaRPr lang="en-US" altLang="zh-CN" dirty="0"/>
          </a:p>
          <a:p>
            <a:r>
              <a:rPr lang="zh-CN" altLang="en-US" dirty="0"/>
              <a:t>半结构化集成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/>
              <a:t> </a:t>
            </a:r>
            <a:r>
              <a:rPr lang="en-US" altLang="zh-CN" i="1" dirty="0"/>
              <a:t>XPath</a:t>
            </a:r>
            <a:r>
              <a:rPr lang="zh-CN" altLang="en-US" dirty="0"/>
              <a:t> 使用路径表达式来选取 </a:t>
            </a:r>
            <a:r>
              <a:rPr lang="en-US" altLang="zh-CN" dirty="0"/>
              <a:t>XML </a:t>
            </a:r>
            <a:r>
              <a:rPr lang="zh-CN" altLang="en-US" dirty="0"/>
              <a:t>文档中的节点或节点集</a:t>
            </a:r>
            <a:endParaRPr lang="en-US" altLang="zh-CN" b="1" dirty="0" smtClean="0"/>
          </a:p>
          <a:p>
            <a:r>
              <a:rPr lang="en-US" altLang="zh-CN" b="1" dirty="0" smtClean="0"/>
              <a:t>XQuery </a:t>
            </a:r>
            <a:r>
              <a:rPr lang="zh-CN" altLang="en-US" b="1" dirty="0"/>
              <a:t>被设计用来查询 </a:t>
            </a:r>
            <a:r>
              <a:rPr lang="en-US" altLang="zh-CN" b="1" dirty="0"/>
              <a:t>XML </a:t>
            </a:r>
            <a:r>
              <a:rPr lang="zh-CN" altLang="en-US" b="1" dirty="0"/>
              <a:t>数据</a:t>
            </a:r>
            <a:endParaRPr lang="en-US" altLang="zh-CN" dirty="0"/>
          </a:p>
          <a:p>
            <a:pPr lvl="1"/>
            <a:r>
              <a:rPr lang="en-US" altLang="zh-CN" b="1" dirty="0" smtClean="0"/>
              <a:t>XQuery </a:t>
            </a:r>
            <a:r>
              <a:rPr lang="zh-CN" altLang="en-US" b="1" dirty="0"/>
              <a:t>相对于 </a:t>
            </a:r>
            <a:r>
              <a:rPr lang="en-US" altLang="zh-CN" b="1" dirty="0"/>
              <a:t>XML</a:t>
            </a:r>
            <a:r>
              <a:rPr lang="zh-CN" altLang="en-US" b="1" dirty="0"/>
              <a:t>，等同于 </a:t>
            </a:r>
            <a:r>
              <a:rPr lang="en-US" altLang="zh-CN" b="1" dirty="0"/>
              <a:t>SQL </a:t>
            </a:r>
            <a:r>
              <a:rPr lang="zh-CN" altLang="en-US" b="1" dirty="0"/>
              <a:t>相对于数据库。</a:t>
            </a:r>
            <a:endParaRPr lang="zh-CN" altLang="en-US" dirty="0"/>
          </a:p>
          <a:p>
            <a:endParaRPr lang="zh-CN" altLang="en-US" b="1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dtd_sample1.dtd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&lt;!ELEMENT </a:t>
            </a:r>
            <a:r>
              <a:rPr lang="zh-CN" altLang="en-US" sz="2800" smtClean="0"/>
              <a:t>汽车销售信息  </a:t>
            </a:r>
            <a:r>
              <a:rPr lang="en-US" altLang="zh-CN" sz="2800" smtClean="0"/>
              <a:t>(</a:t>
            </a:r>
            <a:r>
              <a:rPr lang="zh-CN" altLang="en-US" sz="2800" smtClean="0"/>
              <a:t>汽车种类*</a:t>
            </a:r>
            <a:r>
              <a:rPr lang="en-US" altLang="zh-CN" sz="2800" smtClean="0"/>
              <a:t>)&gt;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&lt;!ELEMENT </a:t>
            </a:r>
            <a:r>
              <a:rPr lang="zh-CN" altLang="en-US" sz="2800" smtClean="0"/>
              <a:t>汽车种类  </a:t>
            </a:r>
            <a:r>
              <a:rPr lang="en-US" altLang="zh-CN" sz="2800" smtClean="0"/>
              <a:t>(</a:t>
            </a:r>
            <a:r>
              <a:rPr lang="zh-CN" altLang="en-US" sz="2800" smtClean="0"/>
              <a:t>名称，型号，</a:t>
            </a:r>
            <a:r>
              <a:rPr lang="en-US" altLang="zh-CN" sz="2800" smtClean="0"/>
              <a:t>(</a:t>
            </a:r>
            <a:r>
              <a:rPr lang="zh-CN" altLang="en-US" sz="2800" smtClean="0"/>
              <a:t>微型车</a:t>
            </a:r>
            <a:r>
              <a:rPr lang="en-US" altLang="zh-CN" sz="2800" smtClean="0"/>
              <a:t>|</a:t>
            </a:r>
            <a:r>
              <a:rPr lang="zh-CN" altLang="en-US" sz="2800" smtClean="0"/>
              <a:t>中级车</a:t>
            </a:r>
            <a:r>
              <a:rPr lang="en-US" altLang="zh-CN" sz="2800" smtClean="0"/>
              <a:t>|</a:t>
            </a:r>
            <a:r>
              <a:rPr lang="zh-CN" altLang="en-US" sz="2800" smtClean="0"/>
              <a:t>商务车</a:t>
            </a:r>
            <a:r>
              <a:rPr lang="en-US" altLang="zh-CN" sz="2800" smtClean="0"/>
              <a:t>)</a:t>
            </a:r>
            <a:r>
              <a:rPr lang="zh-CN" altLang="en-US" sz="2800" smtClean="0"/>
              <a:t>，价格，</a:t>
            </a:r>
            <a:r>
              <a:rPr lang="en-US" altLang="zh-CN" sz="2800" smtClean="0"/>
              <a:t>(</a:t>
            </a:r>
            <a:r>
              <a:rPr lang="zh-CN" altLang="en-US" sz="2800" smtClean="0"/>
              <a:t>优惠折扣</a:t>
            </a:r>
            <a:r>
              <a:rPr lang="en-US" altLang="zh-CN" sz="2800" smtClean="0"/>
              <a:t>))&gt;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&lt;!ELEMENT </a:t>
            </a:r>
            <a:r>
              <a:rPr lang="zh-CN" altLang="en-US" sz="2800" smtClean="0"/>
              <a:t>微型车  </a:t>
            </a:r>
            <a:r>
              <a:rPr lang="en-US" altLang="zh-CN" sz="2800" smtClean="0"/>
              <a:t>(#PCDATA)&gt;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&lt;!ELEMENT </a:t>
            </a:r>
            <a:r>
              <a:rPr lang="zh-CN" altLang="en-US" sz="2800" smtClean="0"/>
              <a:t>中级车  </a:t>
            </a:r>
            <a:r>
              <a:rPr lang="en-US" altLang="zh-CN" sz="2800" smtClean="0"/>
              <a:t>(#PCDATA)&gt;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&lt;!ELEMENT </a:t>
            </a:r>
            <a:r>
              <a:rPr lang="zh-CN" altLang="en-US" sz="2800" smtClean="0"/>
              <a:t>商务车  </a:t>
            </a:r>
            <a:r>
              <a:rPr lang="en-US" altLang="zh-CN" sz="2800" smtClean="0"/>
              <a:t>(#PCDATA)&gt;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&lt;!ELEMENT </a:t>
            </a:r>
            <a:r>
              <a:rPr lang="zh-CN" altLang="en-US" sz="2800" smtClean="0"/>
              <a:t>优惠折扣  </a:t>
            </a:r>
            <a:r>
              <a:rPr lang="en-US" altLang="zh-CN" sz="2800" smtClean="0"/>
              <a:t>(#PCDATA)&gt;</a:t>
            </a:r>
          </a:p>
        </p:txBody>
      </p:sp>
    </p:spTree>
    <p:extLst>
      <p:ext uri="{BB962C8B-B14F-4D97-AF65-F5344CB8AC3E}">
        <p14:creationId xmlns:p14="http://schemas.microsoft.com/office/powerpoint/2010/main" xmlns="" val="20922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812</Words>
  <PresentationFormat>全屏显示(4:3)</PresentationFormat>
  <Paragraphs>163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提交作业</vt:lpstr>
      <vt:lpstr>作业要求</vt:lpstr>
      <vt:lpstr>第9讲  Json</vt:lpstr>
      <vt:lpstr>目录</vt:lpstr>
      <vt:lpstr>9.1   JSON </vt:lpstr>
      <vt:lpstr>幻灯片 6</vt:lpstr>
      <vt:lpstr>幻灯片 7</vt:lpstr>
      <vt:lpstr>XML文件</vt:lpstr>
      <vt:lpstr>幻灯片 9</vt:lpstr>
      <vt:lpstr>幻灯片 10</vt:lpstr>
      <vt:lpstr>幻灯片 11</vt:lpstr>
      <vt:lpstr>幻灯片 12</vt:lpstr>
      <vt:lpstr>9.2   JSON模块</vt:lpstr>
      <vt:lpstr>幻灯片 14</vt:lpstr>
      <vt:lpstr>Scrapy:抓取返回数据格式为JSON的网站内容</vt:lpstr>
      <vt:lpstr>Scrapy:抓取网页源代码中的JSON数据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微软用户</cp:lastModifiedBy>
  <cp:revision>31</cp:revision>
  <dcterms:created xsi:type="dcterms:W3CDTF">2020-07-09T21:55:58Z</dcterms:created>
  <dcterms:modified xsi:type="dcterms:W3CDTF">2020-07-15T21:34:40Z</dcterms:modified>
</cp:coreProperties>
</file>