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C4ECD-D2E3-4548-8AEA-C1887C505FA7}">
  <a:tblStyle styleId="{5C6C4ECD-D2E3-4548-8AEA-C1887C505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c8c9e79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c8c9e79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8c9e79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c8c9e79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8c9e79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c8c9e79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c8c9e79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c8c9e79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8c9e79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c8c9e79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283e40694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283e4069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c8c9e797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c8c9e797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8c9e797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c8c9e79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b19e6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b19e6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b19e63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b19e63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b19e6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b19e6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perform here a stratified train-test split. This ensures that all 16 classes are repres</a:t>
            </a:r>
            <a:r>
              <a:rPr lang="en"/>
              <a:t>ented in both training and test sets.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b19e63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b19e63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 so that similar words with different affixes (memory and memories) are turned both to “memory”.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perform stemming as opposed to lemmatization to ensure that the resulting output (or lemma) is a language word.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8c9e79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8c9e79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3550" y="1010125"/>
            <a:ext cx="8016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Using SMOTE in predicting MBTI personality type based on online posts</a:t>
            </a:r>
            <a:endParaRPr sz="4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05/25/2021 Final Project Presentation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2275"/>
            <a:ext cx="85206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CORONIA | LEYESA | LOPEZ</a:t>
            </a:r>
            <a:endParaRPr sz="19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Table of </a:t>
            </a:r>
            <a:r>
              <a:rPr lang="en">
                <a:highlight>
                  <a:schemeClr val="accent6"/>
                </a:highlight>
              </a:rPr>
              <a:t>Accuracies</a:t>
            </a:r>
            <a:endParaRPr b="1">
              <a:highlight>
                <a:schemeClr val="accent6"/>
              </a:highlight>
            </a:endParaRPr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311700" y="13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{5C6C4ECD-D2E3-4548-8AEA-C1887C505FA7}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Classifier Model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Non-SMOTE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SMOTE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XGB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25.64%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23.98%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highlight>
                            <a:schemeClr val="accent6"/>
                          </a:highlight>
                        </a:rPr>
                        <a:t>27.51%</a:t>
                      </a:r>
                      <a:endParaRPr b="1" sz="1800" u="sng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19.80%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26.92%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highlight>
                            <a:schemeClr val="accent6"/>
                          </a:highlight>
                        </a:rPr>
                        <a:t>27.57%</a:t>
                      </a:r>
                      <a:endParaRPr b="1" sz="1800" u="sng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MNB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25.11%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21.11%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Table of </a:t>
            </a:r>
            <a:r>
              <a:rPr lang="en">
                <a:highlight>
                  <a:schemeClr val="accent6"/>
                </a:highlight>
              </a:rPr>
              <a:t>F-Scores</a:t>
            </a:r>
            <a:endParaRPr b="1">
              <a:highlight>
                <a:schemeClr val="accent6"/>
              </a:highlight>
            </a:endParaRPr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311700" y="13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{5C6C4ECD-D2E3-4548-8AEA-C1887C505FA7}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Classifier Model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Non-SMOTE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SMOTE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XGB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highlight>
                            <a:schemeClr val="accent6"/>
                          </a:highlight>
                        </a:rPr>
                        <a:t>0.23</a:t>
                      </a:r>
                      <a:endParaRPr b="1" sz="1800" u="sng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highlight>
                            <a:schemeClr val="accent6"/>
                          </a:highlight>
                        </a:rPr>
                        <a:t>0.23</a:t>
                      </a:r>
                      <a:endParaRPr b="1" sz="1800" u="sng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MNB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highlight>
                            <a:schemeClr val="accent6"/>
                          </a:highlight>
                        </a:rPr>
                        <a:t>0.23</a:t>
                      </a:r>
                      <a:endParaRPr b="1" sz="1800" u="sng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Results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Applying SMOTE does not guarantee an improvement in accuracy. At most there is a 0.67% increase in accuracy with SVM. There is at most a 7% loss in accuracy otherwise.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There is a minimal improvement in F-score; however, the highest value for both is </a:t>
            </a:r>
            <a:r>
              <a:rPr b="1" lang="en" u="sng">
                <a:solidFill>
                  <a:schemeClr val="dk1"/>
                </a:solidFill>
              </a:rPr>
              <a:t>0.23</a:t>
            </a:r>
            <a:r>
              <a:rPr lang="en">
                <a:solidFill>
                  <a:schemeClr val="dk1"/>
                </a:solidFill>
              </a:rPr>
              <a:t>. SVM and MNB performed best with SMOTE.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890875" y="234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{5C6C4ECD-D2E3-4548-8AEA-C1887C505FA7}</a:tableStyleId>
              </a:tblPr>
              <a:tblGrid>
                <a:gridCol w="2620575"/>
                <a:gridCol w="2620575"/>
                <a:gridCol w="26205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26.92%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highlight>
                            <a:schemeClr val="accent6"/>
                          </a:highlight>
                        </a:rPr>
                        <a:t>27.57%</a:t>
                      </a:r>
                      <a:endParaRPr b="1" sz="1800" u="sng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1" name="Google Shape;131;p24"/>
          <p:cNvGraphicFramePr/>
          <p:nvPr/>
        </p:nvGraphicFramePr>
        <p:xfrm>
          <a:off x="890875" y="385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{5C6C4ECD-D2E3-4548-8AEA-C1887C505FA7}</a:tableStyleId>
              </a:tblPr>
              <a:tblGrid>
                <a:gridCol w="2620575"/>
                <a:gridCol w="2620575"/>
                <a:gridCol w="26205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SVM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highlight>
                            <a:schemeClr val="accent6"/>
                          </a:highlight>
                        </a:rPr>
                        <a:t>0.23</a:t>
                      </a:r>
                      <a:endParaRPr b="1" sz="1800" u="sng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MNB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highlight>
                            <a:schemeClr val="accent6"/>
                          </a:highlight>
                        </a:rPr>
                        <a:t>0.23</a:t>
                      </a:r>
                      <a:endParaRPr b="1" sz="1800" u="sng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</a:t>
            </a:r>
            <a:r>
              <a:rPr lang="en"/>
              <a:t>of Results and Conclusion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TF-IDF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may not be a good enough feature extraction technique to gain useful information from the text. </a:t>
            </a:r>
            <a:r>
              <a:rPr lang="en">
                <a:solidFill>
                  <a:schemeClr val="dk1"/>
                </a:solidFill>
              </a:rPr>
              <a:t>Experimenting </a:t>
            </a:r>
            <a:r>
              <a:rPr lang="en">
                <a:solidFill>
                  <a:schemeClr val="dk1"/>
                </a:solidFill>
              </a:rPr>
              <a:t>with including stop words and changing the maximum and minimum threshold yielded no significant results (and was not further reported).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Defining MBTI prediction as a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multi-class problem</a:t>
            </a:r>
            <a:r>
              <a:rPr lang="en">
                <a:solidFill>
                  <a:schemeClr val="dk1"/>
                </a:solidFill>
              </a:rPr>
              <a:t> generally yields poor results -- may be attributed because there are 16 classes a model needs to consider.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Applying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SMOTE</a:t>
            </a:r>
            <a:r>
              <a:rPr lang="en">
                <a:solidFill>
                  <a:schemeClr val="dk1"/>
                </a:solidFill>
              </a:rPr>
              <a:t> in this instance does not necessarily result in better performance. At worst, there is a 7% accuracy loss.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Poor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</a:rPr>
              <a:t>F-score</a:t>
            </a:r>
            <a:r>
              <a:rPr lang="en">
                <a:solidFill>
                  <a:schemeClr val="dk1"/>
                </a:solidFill>
              </a:rPr>
              <a:t> also indicates that there is poor precision and recall across the 16 classes.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Using type indicators (or letters) and re-defining MBTI prediction as a </a:t>
            </a:r>
            <a:r>
              <a:rPr lang="en" sz="2000" u="sng">
                <a:solidFill>
                  <a:schemeClr val="dk1"/>
                </a:solidFill>
              </a:rPr>
              <a:t>multi-label</a:t>
            </a:r>
            <a:r>
              <a:rPr lang="en" sz="2000">
                <a:solidFill>
                  <a:schemeClr val="dk1"/>
                </a:solidFill>
              </a:rPr>
              <a:t> problem.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Further testing with </a:t>
            </a:r>
            <a:r>
              <a:rPr lang="en" sz="2000" u="sng">
                <a:solidFill>
                  <a:schemeClr val="dk1"/>
                </a:solidFill>
              </a:rPr>
              <a:t>other data augmentation techniques</a:t>
            </a:r>
            <a:r>
              <a:rPr lang="en" sz="2000">
                <a:solidFill>
                  <a:schemeClr val="dk1"/>
                </a:solidFill>
              </a:rPr>
              <a:t> (e.g., random insertion and deletion, random shuffling, back-translation).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Using other </a:t>
            </a:r>
            <a:r>
              <a:rPr lang="en" sz="2000" u="sng">
                <a:solidFill>
                  <a:schemeClr val="dk1"/>
                </a:solidFill>
              </a:rPr>
              <a:t>feature extraction</a:t>
            </a:r>
            <a:r>
              <a:rPr lang="en" sz="2000">
                <a:solidFill>
                  <a:schemeClr val="dk1"/>
                </a:solidFill>
              </a:rPr>
              <a:t> techniques (e.g. GloVe).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Using </a:t>
            </a:r>
            <a:r>
              <a:rPr lang="en" sz="2000" u="sng">
                <a:solidFill>
                  <a:schemeClr val="dk1"/>
                </a:solidFill>
              </a:rPr>
              <a:t>deep learning</a:t>
            </a:r>
            <a:r>
              <a:rPr lang="en" sz="2000">
                <a:solidFill>
                  <a:schemeClr val="dk1"/>
                </a:solidFill>
              </a:rPr>
              <a:t> models. 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144" name="Google Shape;144;p26"/>
          <p:cNvGraphicFramePr/>
          <p:nvPr/>
        </p:nvGraphicFramePr>
        <p:xfrm>
          <a:off x="835550" y="209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{5C6C4ECD-D2E3-4548-8AEA-C1887C505FA7}</a:tableStyleId>
              </a:tblPr>
              <a:tblGrid>
                <a:gridCol w="1599350"/>
                <a:gridCol w="1599350"/>
                <a:gridCol w="1599350"/>
                <a:gridCol w="1599350"/>
                <a:gridCol w="1599350"/>
              </a:tblGrid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INFP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900">
                          <a:solidFill>
                            <a:schemeClr val="dk1"/>
                          </a:solidFill>
                        </a:rPr>
                        <a:t> or E 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S or 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N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1900">
                          <a:solidFill>
                            <a:schemeClr val="dk1"/>
                          </a:solidFill>
                        </a:rPr>
                        <a:t> or T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" sz="1900">
                          <a:solidFill>
                            <a:schemeClr val="dk1"/>
                          </a:solidFill>
                        </a:rPr>
                        <a:t> or J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26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MBTIs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Assigns personality type to the participant based on four “</a:t>
            </a:r>
            <a:r>
              <a:rPr lang="en" sz="2100">
                <a:solidFill>
                  <a:schemeClr val="dk1"/>
                </a:solidFill>
                <a:highlight>
                  <a:schemeClr val="accent6"/>
                </a:highlight>
              </a:rPr>
              <a:t>dichotomies</a:t>
            </a:r>
            <a:r>
              <a:rPr lang="en" sz="2100">
                <a:solidFill>
                  <a:schemeClr val="dk1"/>
                </a:solidFill>
              </a:rPr>
              <a:t>”: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en" sz="2100">
                <a:solidFill>
                  <a:schemeClr val="dk1"/>
                </a:solidFill>
              </a:rPr>
              <a:t>E</a:t>
            </a:r>
            <a:r>
              <a:rPr lang="en" sz="2100">
                <a:solidFill>
                  <a:schemeClr val="dk1"/>
                </a:solidFill>
              </a:rPr>
              <a:t>xtraversion</a:t>
            </a:r>
            <a:r>
              <a:rPr b="1" lang="en" sz="2100">
                <a:solidFill>
                  <a:schemeClr val="dk1"/>
                </a:solidFill>
              </a:rPr>
              <a:t> / I</a:t>
            </a:r>
            <a:r>
              <a:rPr lang="en" sz="2100">
                <a:solidFill>
                  <a:schemeClr val="dk1"/>
                </a:solidFill>
              </a:rPr>
              <a:t>ntroversion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en" sz="2100">
                <a:solidFill>
                  <a:schemeClr val="dk1"/>
                </a:solidFill>
              </a:rPr>
              <a:t>S</a:t>
            </a:r>
            <a:r>
              <a:rPr lang="en" sz="2100">
                <a:solidFill>
                  <a:schemeClr val="dk1"/>
                </a:solidFill>
              </a:rPr>
              <a:t>ensing</a:t>
            </a:r>
            <a:r>
              <a:rPr b="1" lang="en" sz="2100">
                <a:solidFill>
                  <a:schemeClr val="dk1"/>
                </a:solidFill>
              </a:rPr>
              <a:t> / </a:t>
            </a:r>
            <a:r>
              <a:rPr lang="en" sz="2100">
                <a:solidFill>
                  <a:schemeClr val="dk1"/>
                </a:solidFill>
              </a:rPr>
              <a:t>I</a:t>
            </a:r>
            <a:r>
              <a:rPr b="1" lang="en" sz="2100">
                <a:solidFill>
                  <a:schemeClr val="dk1"/>
                </a:solidFill>
              </a:rPr>
              <a:t>n</a:t>
            </a:r>
            <a:r>
              <a:rPr lang="en" sz="2100">
                <a:solidFill>
                  <a:schemeClr val="dk1"/>
                </a:solidFill>
              </a:rPr>
              <a:t>tuition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en" sz="2100">
                <a:solidFill>
                  <a:schemeClr val="dk1"/>
                </a:solidFill>
              </a:rPr>
              <a:t>T</a:t>
            </a:r>
            <a:r>
              <a:rPr lang="en" sz="2100">
                <a:solidFill>
                  <a:schemeClr val="dk1"/>
                </a:solidFill>
              </a:rPr>
              <a:t>hinking</a:t>
            </a:r>
            <a:r>
              <a:rPr b="1" lang="en" sz="2100">
                <a:solidFill>
                  <a:schemeClr val="dk1"/>
                </a:solidFill>
              </a:rPr>
              <a:t> / F</a:t>
            </a:r>
            <a:r>
              <a:rPr lang="en" sz="2100">
                <a:solidFill>
                  <a:schemeClr val="dk1"/>
                </a:solidFill>
              </a:rPr>
              <a:t>eeling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1" lang="en" sz="2100">
                <a:solidFill>
                  <a:schemeClr val="dk1"/>
                </a:solidFill>
              </a:rPr>
              <a:t>J</a:t>
            </a:r>
            <a:r>
              <a:rPr lang="en" sz="2100">
                <a:solidFill>
                  <a:schemeClr val="dk1"/>
                </a:solidFill>
              </a:rPr>
              <a:t>udging</a:t>
            </a:r>
            <a:r>
              <a:rPr b="1" lang="en" sz="2100">
                <a:solidFill>
                  <a:schemeClr val="dk1"/>
                </a:solidFill>
              </a:rPr>
              <a:t> / P</a:t>
            </a:r>
            <a:r>
              <a:rPr lang="en" sz="2100">
                <a:solidFill>
                  <a:schemeClr val="dk1"/>
                </a:solidFill>
              </a:rPr>
              <a:t>erceiving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Type indicators (or the letters) typically put together to form one’s MBTI type (e.g. ESTJ, INFP)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26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We explore MBTI type prediction as a </a:t>
            </a:r>
            <a:r>
              <a:rPr b="1" lang="en" sz="2100" u="sng">
                <a:solidFill>
                  <a:schemeClr val="dk1"/>
                </a:solidFill>
                <a:highlight>
                  <a:schemeClr val="accent6"/>
                </a:highlight>
              </a:rPr>
              <a:t>multi-class</a:t>
            </a:r>
            <a:r>
              <a:rPr lang="en" sz="2100">
                <a:solidFill>
                  <a:schemeClr val="dk1"/>
                </a:solidFill>
              </a:rPr>
              <a:t> text classification problem (i.e., the 16 MBTIs).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We attempt to address </a:t>
            </a:r>
            <a:r>
              <a:rPr b="1" lang="en" sz="2100" u="sng">
                <a:solidFill>
                  <a:srgbClr val="000000"/>
                </a:solidFill>
                <a:highlight>
                  <a:schemeClr val="accent6"/>
                </a:highlight>
              </a:rPr>
              <a:t>class imbalance</a:t>
            </a:r>
            <a:r>
              <a:rPr lang="en" sz="2100">
                <a:solidFill>
                  <a:srgbClr val="000000"/>
                </a:solidFill>
              </a:rPr>
              <a:t> in the dataset via </a:t>
            </a:r>
            <a:r>
              <a:rPr b="1" lang="en" sz="2100" u="sng">
                <a:solidFill>
                  <a:srgbClr val="000000"/>
                </a:solidFill>
                <a:highlight>
                  <a:schemeClr val="accent4"/>
                </a:highlight>
              </a:rPr>
              <a:t>SMOTE</a:t>
            </a:r>
            <a:r>
              <a:rPr lang="en" sz="2100">
                <a:solidFill>
                  <a:srgbClr val="000000"/>
                </a:solidFill>
              </a:rPr>
              <a:t>, a data augmentation technique where we generate synthetic data for minority classes.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26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Contains two (2) columns and </a:t>
            </a:r>
            <a:r>
              <a:rPr i="1" lang="en" sz="2200">
                <a:solidFill>
                  <a:schemeClr val="dk1"/>
                </a:solidFill>
              </a:rPr>
              <a:t>8.6k</a:t>
            </a:r>
            <a:r>
              <a:rPr lang="en" sz="2200">
                <a:solidFill>
                  <a:schemeClr val="dk1"/>
                </a:solidFill>
              </a:rPr>
              <a:t> rows of data.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i="1" lang="en" sz="1800">
                <a:solidFill>
                  <a:schemeClr val="dk1"/>
                </a:solidFill>
              </a:rPr>
              <a:t>type</a:t>
            </a:r>
            <a:r>
              <a:rPr lang="en" sz="1800">
                <a:solidFill>
                  <a:schemeClr val="dk1"/>
                </a:solidFill>
              </a:rPr>
              <a:t>: A person’s 4-letter MBTI personality type.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i="1" lang="en" sz="1800">
                <a:solidFill>
                  <a:schemeClr val="dk1"/>
                </a:solidFill>
              </a:rPr>
              <a:t>posts</a:t>
            </a:r>
            <a:r>
              <a:rPr lang="en" sz="1800">
                <a:solidFill>
                  <a:schemeClr val="dk1"/>
                </a:solidFill>
              </a:rPr>
              <a:t>: Contains 50 of the person’s most recent posts, separated by “|||”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Posts are raw text -- unprocessed.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Posts truncated at around 200 characters each.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No null/empty rows.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Unbalanced dataset.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Contains </a:t>
            </a:r>
            <a:r>
              <a:rPr b="1" lang="en" sz="2200">
                <a:solidFill>
                  <a:schemeClr val="dk1"/>
                </a:solidFill>
              </a:rPr>
              <a:t>emoji </a:t>
            </a:r>
            <a:r>
              <a:rPr lang="en" sz="2200">
                <a:solidFill>
                  <a:schemeClr val="dk1"/>
                </a:solidFill>
              </a:rPr>
              <a:t>in the form </a:t>
            </a:r>
            <a:r>
              <a:rPr b="1" lang="en" sz="2200">
                <a:solidFill>
                  <a:schemeClr val="dk1"/>
                </a:solidFill>
              </a:rPr>
              <a:t>:keyword:</a:t>
            </a:r>
            <a:r>
              <a:rPr lang="en" sz="2200">
                <a:solidFill>
                  <a:schemeClr val="dk1"/>
                </a:solidFill>
              </a:rPr>
              <a:t> (Markdown style)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Users quote other users in the form </a:t>
            </a:r>
            <a:r>
              <a:rPr b="1" lang="en" sz="2200">
                <a:solidFill>
                  <a:schemeClr val="dk1"/>
                </a:solidFill>
              </a:rPr>
              <a:t>[QUOTE=username;id]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Class Imbalance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50" y="1060250"/>
            <a:ext cx="56197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Class Imbalance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6385850" y="3665000"/>
            <a:ext cx="244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I/E</a:t>
            </a:r>
            <a:r>
              <a:rPr i="1" lang="en" sz="1600"/>
              <a:t> - Introvert-Extrovert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N/S</a:t>
            </a:r>
            <a:r>
              <a:rPr i="1" lang="en" sz="1600"/>
              <a:t> - Intuition-Sensing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T/F</a:t>
            </a:r>
            <a:r>
              <a:rPr i="1" lang="en" sz="1600"/>
              <a:t> - Thinking-Feeling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J/P</a:t>
            </a:r>
            <a:r>
              <a:rPr i="1" lang="en" sz="1600"/>
              <a:t> - Judging-Perception</a:t>
            </a:r>
            <a:endParaRPr i="1" sz="16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5907543" cy="38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Build and compare models between for all </a:t>
            </a:r>
            <a:r>
              <a:rPr b="1" lang="en" sz="2100">
                <a:solidFill>
                  <a:schemeClr val="dk1"/>
                </a:solidFill>
                <a:highlight>
                  <a:schemeClr val="accent4"/>
                </a:highlight>
              </a:rPr>
              <a:t>16 classes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Explore the effect of Synthetic Minority Over-Sampling Technique, or </a:t>
            </a:r>
            <a:r>
              <a:rPr b="1" lang="en" sz="2100" u="sng">
                <a:solidFill>
                  <a:srgbClr val="000000"/>
                </a:solidFill>
                <a:highlight>
                  <a:schemeClr val="accent4"/>
                </a:highlight>
              </a:rPr>
              <a:t>SMOTE</a:t>
            </a:r>
            <a:r>
              <a:rPr lang="en" sz="2100">
                <a:solidFill>
                  <a:srgbClr val="000000"/>
                </a:solidFill>
              </a:rPr>
              <a:t>, as a data augmentation technique for classification. 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583288" y="3338025"/>
            <a:ext cx="4661700" cy="57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245063" y="3338025"/>
            <a:ext cx="3306300" cy="572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5400000">
            <a:off x="2829088" y="1813150"/>
            <a:ext cx="170100" cy="4601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1061613" y="4316975"/>
            <a:ext cx="3875100" cy="492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60% training set with SMOTE.</a:t>
            </a:r>
            <a:endParaRPr sz="1300"/>
          </a:p>
        </p:txBody>
      </p:sp>
      <p:sp>
        <p:nvSpPr>
          <p:cNvPr id="98" name="Google Shape;98;p19"/>
          <p:cNvSpPr/>
          <p:nvPr/>
        </p:nvSpPr>
        <p:spPr>
          <a:xfrm rot="5400000">
            <a:off x="6840813" y="2479000"/>
            <a:ext cx="170100" cy="326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5295313" y="4316975"/>
            <a:ext cx="320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40% test set.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</a:t>
            </a:r>
            <a:r>
              <a:rPr b="1" lang="en"/>
              <a:t>Data Preprocessing</a:t>
            </a:r>
            <a:endParaRPr b="1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17725"/>
            <a:ext cx="85206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" sz="2600">
                <a:solidFill>
                  <a:srgbClr val="000000"/>
                </a:solidFill>
              </a:rPr>
              <a:t>Remove </a:t>
            </a:r>
            <a:r>
              <a:rPr lang="en" sz="2600" u="sng">
                <a:solidFill>
                  <a:srgbClr val="000000"/>
                </a:solidFill>
              </a:rPr>
              <a:t>web links or URLs</a:t>
            </a:r>
            <a:r>
              <a:rPr lang="en" sz="2600">
                <a:solidFill>
                  <a:srgbClr val="000000"/>
                </a:solidFill>
              </a:rPr>
              <a:t>.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" sz="2600" u="sng">
                <a:solidFill>
                  <a:srgbClr val="000000"/>
                </a:solidFill>
              </a:rPr>
              <a:t>Non-words</a:t>
            </a:r>
            <a:r>
              <a:rPr lang="en" sz="2600">
                <a:solidFill>
                  <a:srgbClr val="000000"/>
                </a:solidFill>
              </a:rPr>
              <a:t> (or other special characters) are removed.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" sz="2600">
                <a:solidFill>
                  <a:srgbClr val="000000"/>
                </a:solidFill>
              </a:rPr>
              <a:t>Text is casted into </a:t>
            </a:r>
            <a:r>
              <a:rPr lang="en" sz="2600" u="sng">
                <a:solidFill>
                  <a:srgbClr val="000000"/>
                </a:solidFill>
              </a:rPr>
              <a:t>lowercase</a:t>
            </a:r>
            <a:r>
              <a:rPr lang="en" sz="2600">
                <a:solidFill>
                  <a:srgbClr val="000000"/>
                </a:solidFill>
              </a:rPr>
              <a:t>.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" sz="2600">
                <a:solidFill>
                  <a:srgbClr val="000000"/>
                </a:solidFill>
              </a:rPr>
              <a:t>Mentions of </a:t>
            </a:r>
            <a:r>
              <a:rPr lang="en" sz="2600" u="sng">
                <a:solidFill>
                  <a:srgbClr val="000000"/>
                </a:solidFill>
              </a:rPr>
              <a:t>MBTI classes</a:t>
            </a:r>
            <a:r>
              <a:rPr lang="en" sz="2600">
                <a:solidFill>
                  <a:srgbClr val="000000"/>
                </a:solidFill>
              </a:rPr>
              <a:t> are removed in the text.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" sz="2600" u="sng">
                <a:solidFill>
                  <a:srgbClr val="000000"/>
                </a:solidFill>
              </a:rPr>
              <a:t>Stop words</a:t>
            </a:r>
            <a:r>
              <a:rPr lang="en" sz="2600">
                <a:solidFill>
                  <a:srgbClr val="000000"/>
                </a:solidFill>
              </a:rPr>
              <a:t> are removed.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" sz="2600" u="sng">
                <a:solidFill>
                  <a:srgbClr val="000000"/>
                </a:solidFill>
              </a:rPr>
              <a:t>Tokenization</a:t>
            </a:r>
            <a:r>
              <a:rPr lang="en" sz="2600">
                <a:solidFill>
                  <a:srgbClr val="000000"/>
                </a:solidFill>
              </a:rPr>
              <a:t> and </a:t>
            </a:r>
            <a:r>
              <a:rPr lang="en" sz="2600" u="sng">
                <a:solidFill>
                  <a:srgbClr val="000000"/>
                </a:solidFill>
              </a:rPr>
              <a:t>Lemmatization</a:t>
            </a:r>
            <a:r>
              <a:rPr lang="en" sz="2600">
                <a:solidFill>
                  <a:srgbClr val="000000"/>
                </a:solidFill>
              </a:rPr>
              <a:t>.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 b="1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17725"/>
            <a:ext cx="85206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-"/>
            </a:pPr>
            <a:r>
              <a:rPr lang="en" sz="2300">
                <a:solidFill>
                  <a:srgbClr val="000000"/>
                </a:solidFill>
              </a:rPr>
              <a:t>We use Term Frequency (</a:t>
            </a:r>
            <a:r>
              <a:rPr lang="en" sz="2300">
                <a:solidFill>
                  <a:srgbClr val="000000"/>
                </a:solidFill>
                <a:highlight>
                  <a:schemeClr val="accent6"/>
                </a:highlight>
              </a:rPr>
              <a:t>TF</a:t>
            </a:r>
            <a:r>
              <a:rPr lang="en" sz="2300">
                <a:solidFill>
                  <a:srgbClr val="000000"/>
                </a:solidFill>
              </a:rPr>
              <a:t>) and Inverse Document Frequency (</a:t>
            </a:r>
            <a:r>
              <a:rPr lang="en" sz="2300">
                <a:solidFill>
                  <a:srgbClr val="000000"/>
                </a:solidFill>
                <a:highlight>
                  <a:schemeClr val="accent6"/>
                </a:highlight>
              </a:rPr>
              <a:t>IDF</a:t>
            </a:r>
            <a:r>
              <a:rPr lang="en" sz="2300">
                <a:solidFill>
                  <a:srgbClr val="000000"/>
                </a:solidFill>
              </a:rPr>
              <a:t>) for feature extraction.</a:t>
            </a:r>
            <a:endParaRPr sz="2300">
              <a:solidFill>
                <a:srgbClr val="000000"/>
              </a:solidFill>
            </a:endParaRPr>
          </a:p>
          <a:p>
            <a:pPr indent="-3746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-"/>
            </a:pPr>
            <a:r>
              <a:rPr lang="en" sz="2300">
                <a:solidFill>
                  <a:srgbClr val="000000"/>
                </a:solidFill>
              </a:rPr>
              <a:t>10% - 70% of occurrences are considered.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-"/>
            </a:pPr>
            <a:r>
              <a:rPr lang="en" sz="2300">
                <a:solidFill>
                  <a:srgbClr val="000000"/>
                </a:solidFill>
              </a:rPr>
              <a:t>We use the following </a:t>
            </a:r>
            <a:r>
              <a:rPr lang="en" sz="2300">
                <a:solidFill>
                  <a:srgbClr val="000000"/>
                </a:solidFill>
                <a:highlight>
                  <a:schemeClr val="accent6"/>
                </a:highlight>
              </a:rPr>
              <a:t>models</a:t>
            </a:r>
            <a:r>
              <a:rPr lang="en" sz="2300">
                <a:solidFill>
                  <a:srgbClr val="000000"/>
                </a:solidFill>
              </a:rPr>
              <a:t>:</a:t>
            </a:r>
            <a:endParaRPr sz="2300">
              <a:solidFill>
                <a:srgbClr val="000000"/>
              </a:solidFill>
            </a:endParaRPr>
          </a:p>
          <a:p>
            <a:pPr indent="-3746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Logistic Regression (LOG)</a:t>
            </a:r>
            <a:endParaRPr sz="2300">
              <a:solidFill>
                <a:srgbClr val="000000"/>
              </a:solidFill>
            </a:endParaRPr>
          </a:p>
          <a:p>
            <a:pPr indent="-3746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XG Boost (XGB)</a:t>
            </a:r>
            <a:endParaRPr sz="2300">
              <a:solidFill>
                <a:srgbClr val="000000"/>
              </a:solidFill>
            </a:endParaRPr>
          </a:p>
          <a:p>
            <a:pPr indent="-3746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Support Vector Machine (SVM)</a:t>
            </a:r>
            <a:endParaRPr sz="2300">
              <a:solidFill>
                <a:srgbClr val="000000"/>
              </a:solidFill>
            </a:endParaRPr>
          </a:p>
          <a:p>
            <a:pPr indent="-3746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Multinomial Naive Bayes (MNB)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