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mandava807/cross-validation-and-hyperparameter-tuning-in-python-65cfb80ee485" TargetMode="External"/><Relationship Id="rId3" Type="http://schemas.openxmlformats.org/officeDocument/2006/relationships/hyperlink" Target="https://jakevdp.github.io/PythonDataScienceHandbook/05.03-hyperparameters-and-model-validatio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It’s not clear yung “multi-class” and “multi-label” -- explained.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This class imbalance -- ito yung i-babalance niyo; peperform data augmentation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Synonym replacement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 methodology, for example -- yung top 4, i-truncate siya to 1000. The rest would be data augmentation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Overfitting magiging risk if masyadong synthetic data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maraming candidate for removal, then pwede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Y-axis should be </a:t>
            </a:r>
            <a:r>
              <a:rPr lang="en"/>
              <a:t>class</a:t>
            </a:r>
            <a:r>
              <a:rPr lang="en"/>
              <a:t>, not type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Pwede i-apply both under- and over-sampling as long as within reason.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criteria for removal are those with missing values.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If you’re focused with data augmentation, ano yung 2 types of data augmentation.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Clarify the data augmentation technique: “build and compare models using training steps with augmentation and without data augmentation”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Hindi valid (?) na meron or walang data augmentation na exam -- ML model mo aaralin mo. Di siya mag-o-optimize. Yung plot mo for cost function -- minimum value shallow.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Recommendation: build and compare models 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Mas okay na yong 4 models EACH technique USING DATA AUGMENTATION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Mas okay na kahit yon na.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RRL: kahit 1 paragraph lang yung mga semi-related. 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Pinakadulo, ito lang yung alam namin: there are limited works that use text to identify MBTI type ganon ganon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Best if data processing stage. Input sa model.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Isama na sa report -- pero wag na lagay sa objective. For discussion purposes nalang na pag walang data augmentation, ito results.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2 techniques → change that shit to 2 tasks.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Figure 2 nalang yung teaser -- yung teaser ayusin. Basta highlight ng paper ganon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Format mali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Line 108 -- avoid parenthesis.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Any number &lt; 10 dapat letters lang.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“On the other hand” is for comparison vs “On the one hand”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Line 204 - 208: included siya sa sentence -- basta yung listahan alam ko ano tinutukoy niya.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Work double-time sa data.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283e40694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283e4069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 recommendation - top4 - truncate into 1000, rest data augmentation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balance the removal of data and augmentation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graphs - for consistency: y axis should be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 indicator/letter - use one for consistency (we agreed on type indicator)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remove from objective - without data augmentation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change 2 techniques to 2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change template to sig conf .tech (2 columns) - https://www.overleaf.com/latex/templates/association-for-computing-machinery-acm-sig-conference-proceedings-with-small-format-template/kxbkrwxkdgdh [???]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 99 - 106 - avoid to conserve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 108 - avoid parenthesis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 204 - 208 - include in sentence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figures and labels - include observations/patterns in caption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b19e6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b19e6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b19e63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b19e63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b19e6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b19e6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b19e63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9b19e63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b19e63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b19e63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9b19e63a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9b19e63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https://medium.com/@mandava807/cross-validation-and-hyperparameter-tuning-in-python-65cfb80ee485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https://jakevdp.github.io/PythonDataScienceHandbook/05.03-hyperparameters-and-model-validation.html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Using data augmentation to address class imbalance in predicting MBTI personality type based on online text</a:t>
            </a:r>
            <a:endParaRPr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05/14/21 Project Checkpoint 2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2275"/>
            <a:ext cx="85206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CORONIA | LEYESA | LOPEZ</a:t>
            </a:r>
            <a:endParaRPr sz="1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We want to address </a:t>
            </a:r>
            <a:r>
              <a:rPr b="1" lang="en" sz="2100" u="sng">
                <a:solidFill>
                  <a:srgbClr val="000000"/>
                </a:solidFill>
                <a:highlight>
                  <a:schemeClr val="accent6"/>
                </a:highlight>
              </a:rPr>
              <a:t>class imbalance</a:t>
            </a:r>
            <a:r>
              <a:rPr lang="en" sz="2100">
                <a:solidFill>
                  <a:srgbClr val="000000"/>
                </a:solidFill>
              </a:rPr>
              <a:t> in the dataset via data augmentation techniques (which were </a:t>
            </a:r>
            <a:r>
              <a:rPr lang="en" sz="2100">
                <a:solidFill>
                  <a:srgbClr val="000000"/>
                </a:solidFill>
              </a:rPr>
              <a:t>adopted</a:t>
            </a:r>
            <a:r>
              <a:rPr lang="en" sz="2100">
                <a:solidFill>
                  <a:srgbClr val="000000"/>
                </a:solidFill>
              </a:rPr>
              <a:t> from </a:t>
            </a:r>
            <a:r>
              <a:rPr lang="en" sz="2100">
                <a:solidFill>
                  <a:srgbClr val="000000"/>
                </a:solidFill>
              </a:rPr>
              <a:t>computer</a:t>
            </a:r>
            <a:r>
              <a:rPr lang="en" sz="2100">
                <a:solidFill>
                  <a:srgbClr val="000000"/>
                </a:solidFill>
              </a:rPr>
              <a:t> vision).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We also want to explore </a:t>
            </a:r>
            <a:r>
              <a:rPr lang="en" sz="2100">
                <a:solidFill>
                  <a:srgbClr val="000000"/>
                </a:solidFill>
              </a:rPr>
              <a:t>between</a:t>
            </a:r>
            <a:r>
              <a:rPr lang="en" sz="2100">
                <a:solidFill>
                  <a:srgbClr val="000000"/>
                </a:solidFill>
              </a:rPr>
              <a:t> </a:t>
            </a:r>
            <a:r>
              <a:rPr b="1" lang="en" sz="2100" u="sng">
                <a:solidFill>
                  <a:srgbClr val="000000"/>
                </a:solidFill>
                <a:highlight>
                  <a:schemeClr val="accent6"/>
                </a:highlight>
              </a:rPr>
              <a:t>multi-class</a:t>
            </a:r>
            <a:r>
              <a:rPr lang="en" sz="2100">
                <a:solidFill>
                  <a:srgbClr val="000000"/>
                </a:solidFill>
              </a:rPr>
              <a:t> and </a:t>
            </a:r>
            <a:r>
              <a:rPr b="1" lang="en" sz="2100" u="sng">
                <a:solidFill>
                  <a:srgbClr val="000000"/>
                </a:solidFill>
                <a:highlight>
                  <a:schemeClr val="accent6"/>
                </a:highlight>
              </a:rPr>
              <a:t>multi-label</a:t>
            </a:r>
            <a:r>
              <a:rPr lang="en" sz="2100">
                <a:solidFill>
                  <a:srgbClr val="000000"/>
                </a:solidFill>
              </a:rPr>
              <a:t> text classification.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Class Imbalance (</a:t>
            </a:r>
            <a:r>
              <a:rPr lang="en">
                <a:highlight>
                  <a:schemeClr val="accent4"/>
                </a:highlight>
              </a:rPr>
              <a:t>MBTI Distribution</a:t>
            </a:r>
            <a:r>
              <a:rPr lang="en"/>
              <a:t>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50" y="1017725"/>
            <a:ext cx="56197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Class Imbalance (</a:t>
            </a:r>
            <a:r>
              <a:rPr lang="en">
                <a:highlight>
                  <a:schemeClr val="accent4"/>
                </a:highlight>
              </a:rPr>
              <a:t>Type Indicators</a:t>
            </a:r>
            <a:r>
              <a:rPr lang="en"/>
              <a:t>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074151" cy="39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385850" y="3665000"/>
            <a:ext cx="244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I/E</a:t>
            </a:r>
            <a:r>
              <a:rPr i="1" lang="en" sz="1600"/>
              <a:t> - Introvert-Extrovert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N/S</a:t>
            </a:r>
            <a:r>
              <a:rPr i="1" lang="en" sz="1600"/>
              <a:t> - Intuition-Sensing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T/F</a:t>
            </a:r>
            <a:r>
              <a:rPr i="1" lang="en" sz="1600"/>
              <a:t> - Thinking-Feeling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J/P</a:t>
            </a:r>
            <a:r>
              <a:rPr i="1" lang="en" sz="1600"/>
              <a:t> - Judging-Perception</a:t>
            </a:r>
            <a:endParaRPr i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Build and compare models between </a:t>
            </a:r>
            <a:r>
              <a:rPr b="1" lang="en" sz="2100" u="sng">
                <a:solidFill>
                  <a:srgbClr val="000000"/>
                </a:solidFill>
              </a:rPr>
              <a:t>2 techniques</a:t>
            </a:r>
            <a:r>
              <a:rPr lang="en" sz="2100">
                <a:solidFill>
                  <a:srgbClr val="000000"/>
                </a:solidFill>
              </a:rPr>
              <a:t>: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Performing</a:t>
            </a:r>
            <a:r>
              <a:rPr lang="en" sz="2100">
                <a:solidFill>
                  <a:srgbClr val="000000"/>
                </a:solidFill>
              </a:rPr>
              <a:t> text classification for all </a:t>
            </a:r>
            <a:r>
              <a:rPr lang="en" sz="2100">
                <a:solidFill>
                  <a:srgbClr val="000000"/>
                </a:solidFill>
                <a:highlight>
                  <a:schemeClr val="accent4"/>
                </a:highlight>
              </a:rPr>
              <a:t>16 classes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Performing</a:t>
            </a:r>
            <a:r>
              <a:rPr lang="en" sz="2100">
                <a:solidFill>
                  <a:srgbClr val="000000"/>
                </a:solidFill>
              </a:rPr>
              <a:t> text classification per </a:t>
            </a:r>
            <a:r>
              <a:rPr lang="en" sz="2100">
                <a:solidFill>
                  <a:srgbClr val="000000"/>
                </a:solidFill>
                <a:highlight>
                  <a:schemeClr val="accent4"/>
                </a:highlight>
              </a:rPr>
              <a:t>MBTI indicator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Explore the effect of </a:t>
            </a:r>
            <a:r>
              <a:rPr b="1" lang="en" sz="2100" u="sng">
                <a:solidFill>
                  <a:srgbClr val="000000"/>
                </a:solidFill>
                <a:highlight>
                  <a:schemeClr val="accent4"/>
                </a:highlight>
              </a:rPr>
              <a:t>synonym replacement</a:t>
            </a:r>
            <a:r>
              <a:rPr lang="en" sz="2100">
                <a:solidFill>
                  <a:srgbClr val="000000"/>
                </a:solidFill>
              </a:rPr>
              <a:t> as a data augmentation technique for classification. 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i="1" lang="en" sz="2100">
                <a:solidFill>
                  <a:srgbClr val="FF0000"/>
                </a:solidFill>
              </a:rPr>
              <a:t>Data Preprocessing</a:t>
            </a:r>
            <a:r>
              <a:rPr lang="en" sz="2100">
                <a:solidFill>
                  <a:srgbClr val="000000"/>
                </a:solidFill>
              </a:rPr>
              <a:t>: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  <a:highlight>
                  <a:schemeClr val="accent4"/>
                </a:highlight>
              </a:rPr>
              <a:t>TF-IDF</a:t>
            </a:r>
            <a:r>
              <a:rPr lang="en" sz="2100">
                <a:solidFill>
                  <a:srgbClr val="000000"/>
                </a:solidFill>
              </a:rPr>
              <a:t> for input representation.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  <a:highlight>
                  <a:schemeClr val="accent4"/>
                </a:highlight>
              </a:rPr>
              <a:t>GloVe</a:t>
            </a:r>
            <a:r>
              <a:rPr lang="en" sz="2100">
                <a:solidFill>
                  <a:srgbClr val="000000"/>
                </a:solidFill>
              </a:rPr>
              <a:t> as basis for word similarity in synonym replacement (or substitution).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  <a:highlight>
                  <a:schemeClr val="accent4"/>
                </a:highlight>
              </a:rPr>
              <a:t>Substitution</a:t>
            </a:r>
            <a:r>
              <a:rPr lang="en" sz="2100">
                <a:solidFill>
                  <a:srgbClr val="000000"/>
                </a:solidFill>
              </a:rPr>
              <a:t> (synonym replacement) as data augmentation.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  <a:highlight>
                  <a:schemeClr val="accent4"/>
                </a:highlight>
              </a:rPr>
              <a:t>Models</a:t>
            </a:r>
            <a:r>
              <a:rPr lang="en" sz="2100">
                <a:solidFill>
                  <a:srgbClr val="000000"/>
                </a:solidFill>
              </a:rPr>
              <a:t>: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XG Boost.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Logistic Regression.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Multinomial Naive Bayes.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Support Vector Machines.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Progress: Preliminary Results (w/o Data Augmentation)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000000"/>
                </a:solidFill>
              </a:rPr>
              <a:t>*LOG - Logistic Regression</a:t>
            </a:r>
            <a:endParaRPr i="1" sz="6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000000"/>
                </a:solidFill>
              </a:rPr>
              <a:t> XGB - XG Boost</a:t>
            </a:r>
            <a:endParaRPr i="1" sz="6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000000"/>
                </a:solidFill>
              </a:rPr>
              <a:t> SVM - Support Vector Machine</a:t>
            </a:r>
            <a:endParaRPr i="1" sz="6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000000"/>
                </a:solidFill>
              </a:rPr>
              <a:t> MNB - Multinomial Naive Bayes</a:t>
            </a:r>
            <a:endParaRPr i="1" sz="6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8" y="2100550"/>
            <a:ext cx="4010025" cy="1276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5" name="Google Shape;95;p19"/>
          <p:cNvCxnSpPr>
            <a:stCxn id="93" idx="0"/>
            <a:endCxn id="93" idx="2"/>
          </p:cNvCxnSpPr>
          <p:nvPr/>
        </p:nvCxnSpPr>
        <p:spPr>
          <a:xfrm>
            <a:off x="4572000" y="1017725"/>
            <a:ext cx="0" cy="3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063" y="1017725"/>
            <a:ext cx="3446512" cy="36478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Progress: Pending experiments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Data augmentation for the 2 techniques.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Would also include how many samples to add for under-represented classes, as well as </a:t>
            </a:r>
            <a:r>
              <a:rPr i="1" lang="en" sz="1600" u="sng">
                <a:solidFill>
                  <a:schemeClr val="dk1"/>
                </a:solidFill>
              </a:rPr>
              <a:t>which</a:t>
            </a:r>
            <a:r>
              <a:rPr lang="en" sz="1600">
                <a:solidFill>
                  <a:schemeClr val="dk1"/>
                </a:solidFill>
              </a:rPr>
              <a:t> classes to augment with synthetic data.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Hyperparameter tuning and checking for bias &amp; variance via stratified cross-validation.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We use stratified to ensure representation of all pertinent classes.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