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283e40694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283e40694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283e40694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283e40694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83e40694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83e40694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d3a1f86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d3a1f86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already did it.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283e40694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283e40694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matplotlib and seaborn, 2 python libraries.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283e40694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283e40694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83e40694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83e40694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d3a1f86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d3a1f86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</a:t>
            </a:r>
            <a:r>
              <a:rPr lang="en" u="sng"/>
              <a:t>16</a:t>
            </a:r>
            <a:r>
              <a:rPr lang="en"/>
              <a:t> unique MBTI types.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283e40694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283e40694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</a:t>
            </a:r>
            <a:r>
              <a:rPr lang="en" u="sng"/>
              <a:t>16</a:t>
            </a:r>
            <a:r>
              <a:rPr lang="en"/>
              <a:t> unique MBTI types.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d3a1f861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d3a1f861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matplotlib and seaborn, 2 </a:t>
            </a:r>
            <a:r>
              <a:rPr lang="en"/>
              <a:t>python</a:t>
            </a:r>
            <a:r>
              <a:rPr lang="en"/>
              <a:t> libraries, for data visualization.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can be seen that the dataset is skewed towards I-type personality types.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Regarding how to normalize it, one of our members naisipin Data augmentation -- there’s a github implementation of it we can follow and build on top of.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d3a1f861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d3a1f86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83e406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283e406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83e40694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83e4069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naek/mbti-typ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MBTI Type Prediction based on </a:t>
            </a:r>
            <a:r>
              <a:rPr lang="en"/>
              <a:t>User’s Post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04/16/21 Project Checkpoint 1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92275"/>
            <a:ext cx="85206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40"/>
              <a:t>CORONIA | LEYESA | LOPEZ</a:t>
            </a:r>
            <a:endParaRPr sz="19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/>
              <a:t>Average emoji frequency per post per author</a:t>
            </a:r>
            <a:endParaRPr sz="186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At a glance...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Thinking authors may use less emoji than Feeling authors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Emoji frequencies </a:t>
            </a:r>
            <a:r>
              <a:rPr b="1" lang="en" sz="1500">
                <a:solidFill>
                  <a:srgbClr val="000000"/>
                </a:solidFill>
              </a:rPr>
              <a:t>per unique emoji type</a:t>
            </a:r>
            <a:r>
              <a:rPr lang="en" sz="1500">
                <a:solidFill>
                  <a:srgbClr val="000000"/>
                </a:solidFill>
              </a:rPr>
              <a:t> may yield more information for model than aggregate across all emoji types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807" y="982050"/>
            <a:ext cx="4796867" cy="31794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 behavior</a:t>
            </a:r>
            <a:r>
              <a:rPr lang="en"/>
              <a:t>: Self-reporting in posts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Authors will occasionally self-report their MBTI type in their own messages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a basic regex capturing the pattern “I am/I’m a/an &lt;type&gt;”, we find that: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0.75% of </a:t>
            </a:r>
            <a:r>
              <a:rPr b="1" lang="en">
                <a:solidFill>
                  <a:srgbClr val="000000"/>
                </a:solidFill>
              </a:rPr>
              <a:t>posts</a:t>
            </a:r>
            <a:r>
              <a:rPr lang="en">
                <a:solidFill>
                  <a:srgbClr val="000000"/>
                </a:solidFill>
              </a:rPr>
              <a:t> contain self-reporting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24.27% of </a:t>
            </a:r>
            <a:r>
              <a:rPr b="1" lang="en">
                <a:solidFill>
                  <a:srgbClr val="000000"/>
                </a:solidFill>
              </a:rPr>
              <a:t>authors</a:t>
            </a:r>
            <a:r>
              <a:rPr lang="en">
                <a:solidFill>
                  <a:srgbClr val="000000"/>
                </a:solidFill>
              </a:rPr>
              <a:t> have self-reported at least once</a:t>
            </a:r>
            <a:endParaRPr>
              <a:solidFill>
                <a:srgbClr val="00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>
                <a:solidFill>
                  <a:srgbClr val="000000"/>
                </a:solidFill>
              </a:rPr>
              <a:t>However, 17.25% of self-reports are </a:t>
            </a:r>
            <a:r>
              <a:rPr b="1" lang="en">
                <a:solidFill>
                  <a:srgbClr val="000000"/>
                </a:solidFill>
              </a:rPr>
              <a:t>incorrect</a:t>
            </a:r>
            <a:r>
              <a:rPr lang="en">
                <a:solidFill>
                  <a:srgbClr val="000000"/>
                </a:solidFill>
              </a:rPr>
              <a:t> (don’t match with ground truth MBTI) — </a:t>
            </a:r>
            <a:r>
              <a:rPr b="1" lang="en">
                <a:solidFill>
                  <a:srgbClr val="000000"/>
                </a:solidFill>
              </a:rPr>
              <a:t>not entirely reliable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1880300" cy="805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601" y="2254525"/>
            <a:ext cx="2357699" cy="10576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4844" y="1152475"/>
            <a:ext cx="2107456" cy="99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200" y="3406225"/>
            <a:ext cx="2732100" cy="1211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 behavior: Self-reporting in posts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Hypothesis: Self-reporting behavior is amplified here due to the nature of the data source (personality-focused forum)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Self-reporting within the text will likely not occur much in a real world setting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During model training, will experiment with/without self-reported type as feature to measure impact on performance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1880300" cy="805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4601" y="2254525"/>
            <a:ext cx="2357699" cy="10576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4844" y="1152475"/>
            <a:ext cx="2107456" cy="99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0200" y="3406225"/>
            <a:ext cx="2732100" cy="1211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1.   Links are removed.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2.   End of Sentence characters (EOS) are retained (but changed).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3.   Strip punctuation.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4.   Remove multiple fullstops.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5.   Non-words (incl. emojis) removed.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6.   All text is turned into lowercase.</a:t>
            </a:r>
            <a:endParaRPr sz="2000"/>
          </a:p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7.   Words containing repetitive multiple letters are removed.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8.   Remove ANY mention of MBTI Types (see `mbti_type` for full list) in the text.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9.  Split by tokenization.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10. Delete stopwords from the list.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11. Lemmatize words.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Comparing performance from word embedding-based features vs. traditional text feature extraction techniques (e.g. TF-IDF, additional features from EDA), with classifier model as constant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To use GloVe (Pennington et al., 2014) pretrained word embeddings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Evaluation: Standard classification metrics for </a:t>
            </a:r>
            <a:r>
              <a:rPr b="1" lang="en">
                <a:solidFill>
                  <a:srgbClr val="000000"/>
                </a:solidFill>
              </a:rPr>
              <a:t>i</a:t>
            </a:r>
            <a:r>
              <a:rPr b="1" lang="en">
                <a:solidFill>
                  <a:srgbClr val="000000"/>
                </a:solidFill>
              </a:rPr>
              <a:t>mbalanced</a:t>
            </a:r>
            <a:r>
              <a:rPr b="1" lang="en">
                <a:solidFill>
                  <a:srgbClr val="000000"/>
                </a:solidFill>
              </a:rPr>
              <a:t> data</a:t>
            </a:r>
            <a:r>
              <a:rPr lang="en">
                <a:solidFill>
                  <a:srgbClr val="000000"/>
                </a:solidFill>
              </a:rPr>
              <a:t> (F1, precision/recall) - </a:t>
            </a:r>
            <a:r>
              <a:rPr i="1" lang="en" u="sng">
                <a:solidFill>
                  <a:srgbClr val="000000"/>
                </a:solidFill>
              </a:rPr>
              <a:t>accuracy</a:t>
            </a:r>
            <a:r>
              <a:rPr lang="en">
                <a:solidFill>
                  <a:srgbClr val="000000"/>
                </a:solidFill>
              </a:rPr>
              <a:t>**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7302025" y="1495713"/>
            <a:ext cx="838500" cy="8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Classifier</a:t>
            </a:r>
            <a:endParaRPr b="1" sz="1100"/>
          </a:p>
        </p:txBody>
      </p:sp>
      <p:sp>
        <p:nvSpPr>
          <p:cNvPr id="160" name="Google Shape;160;p26"/>
          <p:cNvSpPr/>
          <p:nvPr/>
        </p:nvSpPr>
        <p:spPr>
          <a:xfrm>
            <a:off x="7302025" y="3116263"/>
            <a:ext cx="838500" cy="8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Classifier</a:t>
            </a:r>
            <a:endParaRPr b="1" sz="1100"/>
          </a:p>
        </p:txBody>
      </p:sp>
      <p:sp>
        <p:nvSpPr>
          <p:cNvPr id="161" name="Google Shape;161;p26"/>
          <p:cNvSpPr/>
          <p:nvPr/>
        </p:nvSpPr>
        <p:spPr>
          <a:xfrm>
            <a:off x="5282725" y="2334213"/>
            <a:ext cx="838500" cy="838500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MBTI Dataset</a:t>
            </a:r>
            <a:endParaRPr b="1"/>
          </a:p>
        </p:txBody>
      </p:sp>
      <p:sp>
        <p:nvSpPr>
          <p:cNvPr id="162" name="Google Shape;162;p26"/>
          <p:cNvSpPr/>
          <p:nvPr/>
        </p:nvSpPr>
        <p:spPr>
          <a:xfrm rot="-1379932">
            <a:off x="6191797" y="1841124"/>
            <a:ext cx="1039638" cy="57264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TF-IDF, ...</a:t>
            </a:r>
            <a:endParaRPr sz="1200"/>
          </a:p>
        </p:txBody>
      </p:sp>
      <p:sp>
        <p:nvSpPr>
          <p:cNvPr id="163" name="Google Shape;163;p26"/>
          <p:cNvSpPr/>
          <p:nvPr/>
        </p:nvSpPr>
        <p:spPr>
          <a:xfrm rot="1596121">
            <a:off x="6213860" y="3047919"/>
            <a:ext cx="1039772" cy="5726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Word embds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About: </a:t>
            </a:r>
            <a:r>
              <a:rPr b="1" lang="en" u="sng"/>
              <a:t>Myers-Briggs Type Indicator</a:t>
            </a:r>
            <a:r>
              <a:rPr lang="en"/>
              <a:t> (Myers, 1962)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self-reported personality measure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Assigns personality type to the participant based on four “dichotomies”: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">
                <a:solidFill>
                  <a:srgbClr val="000000"/>
                </a:solidFill>
              </a:rPr>
              <a:t>E</a:t>
            </a:r>
            <a:r>
              <a:rPr lang="en">
                <a:solidFill>
                  <a:srgbClr val="000000"/>
                </a:solidFill>
              </a:rPr>
              <a:t>xtraversion</a:t>
            </a:r>
            <a:r>
              <a:rPr b="1" lang="en">
                <a:solidFill>
                  <a:srgbClr val="000000"/>
                </a:solidFill>
              </a:rPr>
              <a:t> / I</a:t>
            </a:r>
            <a:r>
              <a:rPr lang="en">
                <a:solidFill>
                  <a:srgbClr val="000000"/>
                </a:solidFill>
              </a:rPr>
              <a:t>ntroversion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">
                <a:solidFill>
                  <a:srgbClr val="000000"/>
                </a:solidFill>
              </a:rPr>
              <a:t>S</a:t>
            </a:r>
            <a:r>
              <a:rPr lang="en">
                <a:solidFill>
                  <a:srgbClr val="000000"/>
                </a:solidFill>
              </a:rPr>
              <a:t>ensing</a:t>
            </a:r>
            <a:r>
              <a:rPr b="1" lang="en">
                <a:solidFill>
                  <a:srgbClr val="000000"/>
                </a:solidFill>
              </a:rPr>
              <a:t> / </a:t>
            </a:r>
            <a:r>
              <a:rPr lang="en">
                <a:solidFill>
                  <a:srgbClr val="000000"/>
                </a:solidFill>
              </a:rPr>
              <a:t>I</a:t>
            </a:r>
            <a:r>
              <a:rPr b="1"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tuition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">
                <a:solidFill>
                  <a:srgbClr val="000000"/>
                </a:solidFill>
              </a:rPr>
              <a:t>T</a:t>
            </a:r>
            <a:r>
              <a:rPr lang="en">
                <a:solidFill>
                  <a:srgbClr val="000000"/>
                </a:solidFill>
              </a:rPr>
              <a:t>hinking</a:t>
            </a:r>
            <a:r>
              <a:rPr b="1" lang="en">
                <a:solidFill>
                  <a:srgbClr val="000000"/>
                </a:solidFill>
              </a:rPr>
              <a:t> / F</a:t>
            </a:r>
            <a:r>
              <a:rPr lang="en">
                <a:solidFill>
                  <a:srgbClr val="000000"/>
                </a:solidFill>
              </a:rPr>
              <a:t>eeling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">
                <a:solidFill>
                  <a:srgbClr val="000000"/>
                </a:solidFill>
              </a:rPr>
              <a:t>J</a:t>
            </a:r>
            <a:r>
              <a:rPr lang="en">
                <a:solidFill>
                  <a:srgbClr val="000000"/>
                </a:solidFill>
              </a:rPr>
              <a:t>udging</a:t>
            </a:r>
            <a:r>
              <a:rPr b="1" lang="en">
                <a:solidFill>
                  <a:srgbClr val="000000"/>
                </a:solidFill>
              </a:rPr>
              <a:t> / P</a:t>
            </a:r>
            <a:r>
              <a:rPr lang="en">
                <a:solidFill>
                  <a:srgbClr val="000000"/>
                </a:solidFill>
              </a:rPr>
              <a:t>erceiving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Letters typically put together to form one’s MBTI type (e.g. ESTJ, INFP)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know your type?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Need to take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b="1" lang="en">
                <a:solidFill>
                  <a:srgbClr val="000000"/>
                </a:solidFill>
              </a:rPr>
              <a:t>questionnaire</a:t>
            </a:r>
            <a:r>
              <a:rPr lang="en">
                <a:solidFill>
                  <a:srgbClr val="000000"/>
                </a:solidFill>
              </a:rPr>
              <a:t> that assigns points for each category/dichotomy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Ouestion: How might we predict someone’s MBTI type without the need for explicit self-reporting, </a:t>
            </a:r>
            <a:r>
              <a:rPr b="1" lang="en">
                <a:solidFill>
                  <a:srgbClr val="000000"/>
                </a:solidFill>
              </a:rPr>
              <a:t>through the way they already write online?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Problem: This is </a:t>
            </a:r>
            <a:r>
              <a:rPr b="1" lang="en">
                <a:solidFill>
                  <a:srgbClr val="000000"/>
                </a:solidFill>
              </a:rPr>
              <a:t>non-trivial</a:t>
            </a:r>
            <a:r>
              <a:rPr lang="en">
                <a:solidFill>
                  <a:srgbClr val="000000"/>
                </a:solidFill>
              </a:rPr>
              <a:t> through classical ML techniques!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e.g. Baseline Naive Bayes model + count vectorized text performs at about 60% F1 on a </a:t>
            </a:r>
            <a:r>
              <a:rPr b="1" lang="en">
                <a:solidFill>
                  <a:srgbClr val="000000"/>
                </a:solidFill>
              </a:rPr>
              <a:t>single category</a:t>
            </a:r>
            <a:r>
              <a:rPr lang="en">
                <a:solidFill>
                  <a:srgbClr val="000000"/>
                </a:solidFill>
              </a:rPr>
              <a:t> (E/I)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May need better </a:t>
            </a:r>
            <a:r>
              <a:rPr b="1" lang="en">
                <a:solidFill>
                  <a:srgbClr val="000000"/>
                </a:solidFill>
              </a:rPr>
              <a:t>representations </a:t>
            </a:r>
            <a:r>
              <a:rPr lang="en">
                <a:solidFill>
                  <a:srgbClr val="000000"/>
                </a:solidFill>
              </a:rPr>
              <a:t>of the text to yield better performance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About: </a:t>
            </a:r>
            <a:r>
              <a:rPr b="1" lang="en" u="sng"/>
              <a:t>Myers-Briggs Personality Type Dataset</a:t>
            </a:r>
            <a:endParaRPr b="1" u="sng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73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https://www.kaggle.com/datasnaek/mbti-type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Obtained from </a:t>
            </a:r>
            <a:r>
              <a:rPr b="1" lang="en" sz="2200">
                <a:solidFill>
                  <a:srgbClr val="000000"/>
                </a:solidFill>
              </a:rPr>
              <a:t>PersonalityCafe</a:t>
            </a:r>
            <a:r>
              <a:rPr lang="en" sz="2200">
                <a:solidFill>
                  <a:srgbClr val="000000"/>
                </a:solidFill>
              </a:rPr>
              <a:t>, a personality-based online forum</a:t>
            </a:r>
            <a:endParaRPr sz="2200">
              <a:solidFill>
                <a:srgbClr val="00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0500" y="1080675"/>
            <a:ext cx="2451800" cy="24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About: </a:t>
            </a:r>
            <a:r>
              <a:rPr b="1" lang="en" u="sng"/>
              <a:t>Myers-Briggs Personality Type Dataset</a:t>
            </a:r>
            <a:endParaRPr b="1" u="sng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Contains two (2) columns and </a:t>
            </a:r>
            <a:r>
              <a:rPr i="1" lang="en" sz="2200">
                <a:solidFill>
                  <a:srgbClr val="000000"/>
                </a:solidFill>
              </a:rPr>
              <a:t>8.6k</a:t>
            </a:r>
            <a:r>
              <a:rPr lang="en" sz="2200">
                <a:solidFill>
                  <a:srgbClr val="000000"/>
                </a:solidFill>
              </a:rPr>
              <a:t> rows of data.</a:t>
            </a:r>
            <a:endParaRPr sz="22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i="1" lang="en" sz="1800">
                <a:solidFill>
                  <a:srgbClr val="000000"/>
                </a:solidFill>
              </a:rPr>
              <a:t>type</a:t>
            </a:r>
            <a:r>
              <a:rPr lang="en" sz="1800">
                <a:solidFill>
                  <a:srgbClr val="000000"/>
                </a:solidFill>
              </a:rPr>
              <a:t>: A person’s 4-letter MBTI personality type.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i="1" lang="en" sz="1800">
                <a:solidFill>
                  <a:srgbClr val="000000"/>
                </a:solidFill>
              </a:rPr>
              <a:t>posts</a:t>
            </a:r>
            <a:r>
              <a:rPr lang="en" sz="1800">
                <a:solidFill>
                  <a:srgbClr val="000000"/>
                </a:solidFill>
              </a:rPr>
              <a:t>: Contains 50 of the person’s most recent posts, separated by “|||”</a:t>
            </a:r>
            <a:endParaRPr sz="18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Posts are raw text -- unprocessed.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Posts truncated at around 200 characters each.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No null/empty rows.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Unbalanced dataset.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Contains </a:t>
            </a:r>
            <a:r>
              <a:rPr b="1" lang="en" sz="2200">
                <a:solidFill>
                  <a:srgbClr val="000000"/>
                </a:solidFill>
              </a:rPr>
              <a:t>emoji </a:t>
            </a:r>
            <a:r>
              <a:rPr lang="en" sz="2200">
                <a:solidFill>
                  <a:srgbClr val="000000"/>
                </a:solidFill>
              </a:rPr>
              <a:t>in the form </a:t>
            </a:r>
            <a:r>
              <a:rPr b="1" lang="en" sz="2200">
                <a:solidFill>
                  <a:srgbClr val="000000"/>
                </a:solidFill>
              </a:rPr>
              <a:t>:keyword:</a:t>
            </a:r>
            <a:r>
              <a:rPr lang="en" sz="2200">
                <a:solidFill>
                  <a:srgbClr val="000000"/>
                </a:solidFill>
              </a:rPr>
              <a:t> (Markdown style)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-"/>
            </a:pPr>
            <a:r>
              <a:rPr lang="en" sz="2200">
                <a:solidFill>
                  <a:srgbClr val="000000"/>
                </a:solidFill>
              </a:rPr>
              <a:t>Users quote other users in the form </a:t>
            </a:r>
            <a:r>
              <a:rPr b="1" lang="en" sz="2200">
                <a:solidFill>
                  <a:srgbClr val="000000"/>
                </a:solidFill>
              </a:rPr>
              <a:t>[QUOTE=username;id]</a:t>
            </a:r>
            <a:endParaRPr b="1"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505" y="901613"/>
            <a:ext cx="7222450" cy="41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4463" y="1471613"/>
            <a:ext cx="199072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4475" y="4357700"/>
            <a:ext cx="16859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152400" y="15240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50" y="898298"/>
            <a:ext cx="8694374" cy="302678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229050" y="191400"/>
            <a:ext cx="876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50 Most Frequently Used Words across the entire Dataset (no preprocessing).</a:t>
            </a:r>
            <a:endParaRPr sz="1700"/>
          </a:p>
        </p:txBody>
      </p:sp>
      <p:sp>
        <p:nvSpPr>
          <p:cNvPr id="96" name="Google Shape;96;p19"/>
          <p:cNvSpPr/>
          <p:nvPr/>
        </p:nvSpPr>
        <p:spPr>
          <a:xfrm>
            <a:off x="2926247" y="2791939"/>
            <a:ext cx="891000" cy="484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2492398" y="2902991"/>
            <a:ext cx="433800" cy="1022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6882225" y="1827253"/>
            <a:ext cx="580800" cy="423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7370098" y="2088088"/>
            <a:ext cx="789300" cy="4233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8410984" y="2088088"/>
            <a:ext cx="580800" cy="1022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229050" y="805050"/>
            <a:ext cx="352200" cy="350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553850" y="2027334"/>
            <a:ext cx="638700" cy="350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29050" y="3440403"/>
            <a:ext cx="352200" cy="484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346014" y="1456308"/>
            <a:ext cx="212400" cy="631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622" y="907935"/>
            <a:ext cx="5150175" cy="3327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 frequency per dichotomy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Severe </a:t>
            </a:r>
            <a:r>
              <a:rPr b="1" lang="en">
                <a:solidFill>
                  <a:srgbClr val="000000"/>
                </a:solidFill>
              </a:rPr>
              <a:t>class imbalance </a:t>
            </a:r>
            <a:r>
              <a:rPr lang="en">
                <a:solidFill>
                  <a:srgbClr val="000000"/>
                </a:solidFill>
              </a:rPr>
              <a:t>between</a:t>
            </a:r>
            <a:endParaRPr>
              <a:solidFill>
                <a:srgbClr val="000000"/>
              </a:solidFill>
            </a:endParaRPr>
          </a:p>
          <a:p>
            <a:pPr indent="-304800" lvl="1" marL="800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Extraversion/Introversion</a:t>
            </a:r>
            <a:endParaRPr>
              <a:solidFill>
                <a:srgbClr val="000000"/>
              </a:solidFill>
            </a:endParaRPr>
          </a:p>
          <a:p>
            <a:pPr indent="-304800" lvl="1" marL="800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Sensing/Intuition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May require </a:t>
            </a:r>
            <a:r>
              <a:rPr b="1" lang="en">
                <a:solidFill>
                  <a:srgbClr val="000000"/>
                </a:solidFill>
              </a:rPr>
              <a:t>resampling</a:t>
            </a:r>
            <a:r>
              <a:rPr lang="en">
                <a:solidFill>
                  <a:srgbClr val="000000"/>
                </a:solidFill>
              </a:rPr>
              <a:t> techniques (e.g. random oversampling, SMOTE) to avoid overfitting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Data augmentation also possible (e.g. add/remove tokens)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/>
              <a:t>Average post length (characters) per author</a:t>
            </a:r>
            <a:endParaRPr sz="196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At a glance...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Generally left-skewed; authors will tend to write in the 150 character range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Thinking users post shorter than Feeling users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Sensing users post shorter than Intuitive users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78" y="982050"/>
            <a:ext cx="4781897" cy="317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