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18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53A6F-B579-480B-9740-4140B5677A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0A1927-6704-430C-B6BB-C0104C594E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648547-C219-49B3-83D1-2F95E46BE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76A79-D278-4169-A8D1-C6407152E47A}" type="datetimeFigureOut">
              <a:rPr lang="en-CA" smtClean="0"/>
              <a:t>2021-11-25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E76C53-B7A6-4453-A320-8EB46A506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69AC1F-34B8-4DF9-8947-101CA010C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A32D5-EDE0-46B7-BFEA-6D89C3709DE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06812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FD255-66FA-450A-86A7-5E9CAB2DB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FC46FB-9E83-4C03-84EB-9F596DB9D5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9052D6-C29A-417E-B53C-C1B8F1542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76A79-D278-4169-A8D1-C6407152E47A}" type="datetimeFigureOut">
              <a:rPr lang="en-CA" smtClean="0"/>
              <a:t>2021-11-25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436D1C-5E4C-4695-84A5-7303A66EB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A33C58-BCA8-44B0-8FB9-CC0D892AA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A32D5-EDE0-46B7-BFEA-6D89C3709DE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7924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479160-2DD0-4E27-959B-656135B0C6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7B47E9-E8DE-45ED-8527-9E099BBA39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6F601E-8114-4AF3-90B5-9F7B7DE5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76A79-D278-4169-A8D1-C6407152E47A}" type="datetimeFigureOut">
              <a:rPr lang="en-CA" smtClean="0"/>
              <a:t>2021-11-25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5AA840-4323-43EE-8CA1-9BCD735E3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178B47-A509-41BF-BC95-60E446DE2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A32D5-EDE0-46B7-BFEA-6D89C3709DE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04294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C96AC-7964-4EE0-8328-4CEA4978E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7A4E2-6F48-4E00-ACCB-58017F6E76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3659CE-9072-4017-AF41-214809CEA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76A79-D278-4169-A8D1-C6407152E47A}" type="datetimeFigureOut">
              <a:rPr lang="en-CA" smtClean="0"/>
              <a:t>2021-11-25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75B968-8360-42A9-B75A-9C3A3543A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D78527-1162-4227-ADEC-FCCF6B3BA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A32D5-EDE0-46B7-BFEA-6D89C3709DE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33160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F0364-CBED-4B91-993C-4F130EFA0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75326C-4E6D-4031-8C7C-53883E9E72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0306C-C512-43FC-8F2F-30A158F28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76A79-D278-4169-A8D1-C6407152E47A}" type="datetimeFigureOut">
              <a:rPr lang="en-CA" smtClean="0"/>
              <a:t>2021-11-25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30EB74-78F1-4C11-A42B-405EE9E40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AEFE6D-86C1-4FD6-A5A6-CF5DF9364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A32D5-EDE0-46B7-BFEA-6D89C3709DE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67226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47F3D-54AC-4A78-981E-5191AB0A8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0E258-C684-4FBE-BFB5-10C22B1A52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AE3263-7C82-4B29-B418-D661DFA455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50234A-F244-459F-BAB7-157CBEEAA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76A79-D278-4169-A8D1-C6407152E47A}" type="datetimeFigureOut">
              <a:rPr lang="en-CA" smtClean="0"/>
              <a:t>2021-11-25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FBE39A-77B6-4CE9-8B80-51A314DAC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B69208-E376-4C87-B659-6D242097A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A32D5-EDE0-46B7-BFEA-6D89C3709DE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20768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821F3-1BAD-4C8A-95E8-A0910574C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4F7551-5EAA-4A26-A626-68B9B0AE90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5F40C3-1956-4941-91E5-4DD239B41E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B4FC66-64EA-44B6-AF89-1266439C86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8E6E92-1CDD-4FD2-9986-7DB92DF19D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43748A-B41C-486D-B673-C5E1D98EE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76A79-D278-4169-A8D1-C6407152E47A}" type="datetimeFigureOut">
              <a:rPr lang="en-CA" smtClean="0"/>
              <a:t>2021-11-25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A138A8-3C03-4B70-9650-7EB364BC6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5B010E-51EA-4B44-8117-92C8865EE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A32D5-EDE0-46B7-BFEA-6D89C3709DE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54808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F5BBB-FE7D-4459-808E-BE4EAE56A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1624E5-0F2D-4E29-A0DD-829F072C8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76A79-D278-4169-A8D1-C6407152E47A}" type="datetimeFigureOut">
              <a:rPr lang="en-CA" smtClean="0"/>
              <a:t>2021-11-25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0752AA-ECE9-4526-B1E2-B60A11186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4473F4-B3A1-4188-BCFE-04785B1FA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A32D5-EDE0-46B7-BFEA-6D89C3709DE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81563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25ADB4-ED76-49AC-835E-C9AC90E08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76A79-D278-4169-A8D1-C6407152E47A}" type="datetimeFigureOut">
              <a:rPr lang="en-CA" smtClean="0"/>
              <a:t>2021-11-25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F1FC20-4509-4C85-8970-F4DC9BA8E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F0861D-B26D-4CBF-9379-4CE0BD538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A32D5-EDE0-46B7-BFEA-6D89C3709DE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77015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4A489-F6E5-4728-9E21-FECF8B849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F332E6-9F90-4BFD-9131-9F5CD578F0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C7DF01-37AB-499B-B2C2-A42DC7816D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B61680-FA6E-4DED-A228-15D04FAFB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76A79-D278-4169-A8D1-C6407152E47A}" type="datetimeFigureOut">
              <a:rPr lang="en-CA" smtClean="0"/>
              <a:t>2021-11-25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B65E7C-FD6F-4147-9071-AE0358818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FF9A54-F7A1-46C5-8C4D-18A2F45FD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A32D5-EDE0-46B7-BFEA-6D89C3709DE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0427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D49B7-D3F3-47A8-BE6C-13FDD52F1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AD6E94-6EC0-49D0-86CE-38D50527C8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54DABB-6372-4696-B8D7-A2AD678D11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728F32-3698-4EED-BD98-A937E357C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76A79-D278-4169-A8D1-C6407152E47A}" type="datetimeFigureOut">
              <a:rPr lang="en-CA" smtClean="0"/>
              <a:t>2021-11-25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2CDAFB-26FB-4AC4-B2EF-B10488311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3F99B1-2D4F-40A8-89C0-7EABA40D6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A32D5-EDE0-46B7-BFEA-6D89C3709DE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60800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7D4BC2-8113-4C5E-95ED-46D15C661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6EBD1F-8AF7-48A6-8EC7-34ECF80182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802902-4A55-4EF5-88BD-67688BF48B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176A79-D278-4169-A8D1-C6407152E47A}" type="datetimeFigureOut">
              <a:rPr lang="en-CA" smtClean="0"/>
              <a:t>2021-11-25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163BC6-4A7A-4918-9472-BB80DCC74F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E59AB3-3FB9-435C-89CC-552033D197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A32D5-EDE0-46B7-BFEA-6D89C3709DE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80828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11">
            <a:extLst>
              <a:ext uri="{FF2B5EF4-FFF2-40B4-BE49-F238E27FC236}">
                <a16:creationId xmlns:a16="http://schemas.microsoft.com/office/drawing/2014/main" id="{68A4132F-DEC6-4332-A00C-A11AD4519B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13">
            <a:extLst>
              <a:ext uri="{FF2B5EF4-FFF2-40B4-BE49-F238E27FC236}">
                <a16:creationId xmlns:a16="http://schemas.microsoft.com/office/drawing/2014/main" id="{64965EAE-E41A-435F-B993-07E824B6C9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0"/>
            <a:ext cx="7539895" cy="6858000"/>
          </a:xfrm>
          <a:custGeom>
            <a:avLst/>
            <a:gdLst>
              <a:gd name="connsiteX0" fmla="*/ 7539895 w 7539895"/>
              <a:gd name="connsiteY0" fmla="*/ 6858000 h 6858000"/>
              <a:gd name="connsiteX1" fmla="*/ 0 w 7539895"/>
              <a:gd name="connsiteY1" fmla="*/ 6858000 h 6858000"/>
              <a:gd name="connsiteX2" fmla="*/ 0 w 7539895"/>
              <a:gd name="connsiteY2" fmla="*/ 0 h 6858000"/>
              <a:gd name="connsiteX3" fmla="*/ 4363741 w 753989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895" h="6858000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Freeform: Shape 15">
            <a:extLst>
              <a:ext uri="{FF2B5EF4-FFF2-40B4-BE49-F238E27FC236}">
                <a16:creationId xmlns:a16="http://schemas.microsoft.com/office/drawing/2014/main" id="{152F8994-E6D4-4311-9548-C3607BC436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7092985" cy="6858000"/>
          </a:xfrm>
          <a:custGeom>
            <a:avLst/>
            <a:gdLst>
              <a:gd name="connsiteX0" fmla="*/ 7092985 w 7092985"/>
              <a:gd name="connsiteY0" fmla="*/ 6858000 h 6858000"/>
              <a:gd name="connsiteX1" fmla="*/ 0 w 7092985"/>
              <a:gd name="connsiteY1" fmla="*/ 6858000 h 6858000"/>
              <a:gd name="connsiteX2" fmla="*/ 0 w 7092985"/>
              <a:gd name="connsiteY2" fmla="*/ 0 h 6858000"/>
              <a:gd name="connsiteX3" fmla="*/ 3916831 w 709298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2985" h="6858000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90E0F1-1C79-445E-8951-0054573BB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456" y="365125"/>
            <a:ext cx="5529943" cy="1325563"/>
          </a:xfrm>
        </p:spPr>
        <p:txBody>
          <a:bodyPr>
            <a:normAutofit/>
          </a:bodyPr>
          <a:lstStyle/>
          <a:p>
            <a:r>
              <a:rPr lang="en-CA" b="1" dirty="0"/>
              <a:t>Exploratory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22DCE-2B85-4647-B67E-859C3EDA42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455" y="1690688"/>
            <a:ext cx="4142091" cy="4796676"/>
          </a:xfrm>
        </p:spPr>
        <p:txBody>
          <a:bodyPr>
            <a:normAutofit/>
          </a:bodyPr>
          <a:lstStyle/>
          <a:p>
            <a:r>
              <a:rPr lang="en-CA" sz="2000" dirty="0"/>
              <a:t>There are about 67.5% positive and 32.5% negative tweets in all 550391 tweets in sentiment analysis data.</a:t>
            </a:r>
          </a:p>
          <a:p>
            <a:pPr marL="0" indent="0">
              <a:buNone/>
            </a:pPr>
            <a:endParaRPr lang="en-CA" sz="2000" dirty="0"/>
          </a:p>
          <a:p>
            <a:r>
              <a:rPr lang="en-CA" sz="2000" dirty="0"/>
              <a:t>In Canadian election data, in all 1002 tweets, 28% are Conservative related and 15.6% are about Liberal Party. Besides, New Democratic Party and People’s Party take place of 5.5% and 7.5% correspondingly.</a:t>
            </a:r>
          </a:p>
          <a:p>
            <a:pPr marL="0" indent="0">
              <a:buNone/>
            </a:pPr>
            <a:endParaRPr lang="en-CA" sz="2000" dirty="0"/>
          </a:p>
        </p:txBody>
      </p:sp>
      <p:pic>
        <p:nvPicPr>
          <p:cNvPr id="7" name="Picture 6" descr="Chart, pie chart&#10;&#10;Description automatically generated">
            <a:extLst>
              <a:ext uri="{FF2B5EF4-FFF2-40B4-BE49-F238E27FC236}">
                <a16:creationId xmlns:a16="http://schemas.microsoft.com/office/drawing/2014/main" id="{E8042C6B-9C09-4614-BDC2-493A7BB627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029" y="618048"/>
            <a:ext cx="4145468" cy="2145280"/>
          </a:xfrm>
          <a:prstGeom prst="rect">
            <a:avLst/>
          </a:prstGeom>
        </p:spPr>
      </p:pic>
      <p:pic>
        <p:nvPicPr>
          <p:cNvPr id="5" name="Picture 4" descr="Chart, pie chart&#10;&#10;Description automatically generated">
            <a:extLst>
              <a:ext uri="{FF2B5EF4-FFF2-40B4-BE49-F238E27FC236}">
                <a16:creationId xmlns:a16="http://schemas.microsoft.com/office/drawing/2014/main" id="{E97ECA09-896C-4FC4-BCC5-0C93F4C816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9929" y="3190455"/>
            <a:ext cx="5209700" cy="3490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1375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B2069EE-A08E-44F0-B3F9-3CF8CC2DC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26740" cy="6857542"/>
          </a:xfrm>
          <a:custGeom>
            <a:avLst/>
            <a:gdLst>
              <a:gd name="connsiteX0" fmla="*/ 0 w 6126740"/>
              <a:gd name="connsiteY0" fmla="*/ 0 h 6857542"/>
              <a:gd name="connsiteX1" fmla="*/ 4980067 w 6126740"/>
              <a:gd name="connsiteY1" fmla="*/ 0 h 6857542"/>
              <a:gd name="connsiteX2" fmla="*/ 4992714 w 6126740"/>
              <a:gd name="connsiteY2" fmla="*/ 31774 h 6857542"/>
              <a:gd name="connsiteX3" fmla="*/ 6047722 w 6126740"/>
              <a:gd name="connsiteY3" fmla="*/ 2682457 h 6857542"/>
              <a:gd name="connsiteX4" fmla="*/ 6047722 w 6126740"/>
              <a:gd name="connsiteY4" fmla="*/ 3752208 h 6857542"/>
              <a:gd name="connsiteX5" fmla="*/ 4890218 w 6126740"/>
              <a:gd name="connsiteY5" fmla="*/ 6660411 h 6857542"/>
              <a:gd name="connsiteX6" fmla="*/ 4811756 w 6126740"/>
              <a:gd name="connsiteY6" fmla="*/ 6857542 h 6857542"/>
              <a:gd name="connsiteX7" fmla="*/ 0 w 6126740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26740" h="6857542">
                <a:moveTo>
                  <a:pt x="0" y="0"/>
                </a:moveTo>
                <a:lnTo>
                  <a:pt x="4980067" y="0"/>
                </a:lnTo>
                <a:lnTo>
                  <a:pt x="4992714" y="31774"/>
                </a:lnTo>
                <a:cubicBezTo>
                  <a:pt x="6047722" y="2682457"/>
                  <a:pt x="6047722" y="2682457"/>
                  <a:pt x="6047722" y="2682457"/>
                </a:cubicBezTo>
                <a:cubicBezTo>
                  <a:pt x="6153080" y="2988100"/>
                  <a:pt x="6153080" y="3446565"/>
                  <a:pt x="6047722" y="3752208"/>
                </a:cubicBezTo>
                <a:cubicBezTo>
                  <a:pt x="5563735" y="4968215"/>
                  <a:pt x="5185620" y="5918220"/>
                  <a:pt x="4890218" y="6660411"/>
                </a:cubicBezTo>
                <a:lnTo>
                  <a:pt x="4811756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D10F64-9034-4D0D-AFC0-96BFC41FE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89" y="1296537"/>
            <a:ext cx="4220967" cy="1907840"/>
          </a:xfrm>
        </p:spPr>
        <p:txBody>
          <a:bodyPr anchor="b">
            <a:normAutofit/>
          </a:bodyPr>
          <a:lstStyle/>
          <a:p>
            <a:r>
              <a:rPr lang="en-US" sz="4100" b="1">
                <a:solidFill>
                  <a:schemeClr val="bg1"/>
                </a:solidFill>
              </a:rPr>
              <a:t>Model feature importance/results</a:t>
            </a:r>
            <a:endParaRPr lang="en-CA" sz="4100" b="1">
              <a:solidFill>
                <a:schemeClr val="bg1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C6E8597-0CCE-4A8A-9326-AA52691A1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0080" y="640080"/>
            <a:ext cx="1128382" cy="847206"/>
            <a:chOff x="5307830" y="325570"/>
            <a:chExt cx="1128382" cy="847206"/>
          </a:xfrm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E78FE76E-DF1D-420B-957F-8ECE93C02B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CF2F61F0-9758-4DEF-AC08-7B00F04A46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9" name="Picture 8" descr="Chart, pie chart&#10;&#10;Description automatically generated">
            <a:extLst>
              <a:ext uri="{FF2B5EF4-FFF2-40B4-BE49-F238E27FC236}">
                <a16:creationId xmlns:a16="http://schemas.microsoft.com/office/drawing/2014/main" id="{542EAA75-F5BF-4CA6-A46C-549CC191E2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2039" y="640080"/>
            <a:ext cx="5110916" cy="242768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DA357-C38C-4501-9788-C5107E5FB9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290" y="3428999"/>
            <a:ext cx="4075054" cy="2741213"/>
          </a:xfrm>
        </p:spPr>
        <p:txBody>
          <a:bodyPr anchor="t"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Two different types of features: bag of words &amp; TF-IDF</a:t>
            </a:r>
          </a:p>
          <a:p>
            <a:r>
              <a:rPr lang="en-US" sz="2000" dirty="0">
                <a:solidFill>
                  <a:schemeClr val="bg1"/>
                </a:solidFill>
              </a:rPr>
              <a:t>Classification algorithm: Highest accuracy: Logistic regression</a:t>
            </a:r>
          </a:p>
          <a:p>
            <a:r>
              <a:rPr lang="en-US" sz="2000" dirty="0">
                <a:solidFill>
                  <a:schemeClr val="bg1"/>
                </a:solidFill>
              </a:rPr>
              <a:t>Test accuracy on generic tweets is  about 93%</a:t>
            </a:r>
          </a:p>
          <a:p>
            <a:r>
              <a:rPr lang="en-US" sz="2000" dirty="0">
                <a:solidFill>
                  <a:schemeClr val="bg1"/>
                </a:solidFill>
              </a:rPr>
              <a:t>Test accuracy on negative Canadian elections tweets is about 44%</a:t>
            </a:r>
            <a:endParaRPr lang="en-CA" sz="2000" dirty="0">
              <a:solidFill>
                <a:schemeClr val="bg1"/>
              </a:solidFill>
            </a:endParaRPr>
          </a:p>
        </p:txBody>
      </p:sp>
      <p:pic>
        <p:nvPicPr>
          <p:cNvPr id="7" name="Picture 6" descr="Chart, pie chart&#10;&#10;Description automatically generated">
            <a:extLst>
              <a:ext uri="{FF2B5EF4-FFF2-40B4-BE49-F238E27FC236}">
                <a16:creationId xmlns:a16="http://schemas.microsoft.com/office/drawing/2014/main" id="{E2A2DEA2-7533-4673-A9C6-4BBFE47806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7186" y="4054476"/>
            <a:ext cx="6107386" cy="2427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9798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107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Exploratory analysis</vt:lpstr>
      <vt:lpstr>Model feature importance/results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Exploratory analysis</dc:title>
  <dc:creator>Yinxuan Dai</dc:creator>
  <cp:lastModifiedBy>Yinxuan Dai</cp:lastModifiedBy>
  <cp:revision>25</cp:revision>
  <dcterms:created xsi:type="dcterms:W3CDTF">2021-11-26T02:28:18Z</dcterms:created>
  <dcterms:modified xsi:type="dcterms:W3CDTF">2021-11-26T03:37:43Z</dcterms:modified>
</cp:coreProperties>
</file>