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13" r:id="rId2"/>
    <p:sldId id="282" r:id="rId3"/>
    <p:sldId id="285" r:id="rId4"/>
    <p:sldId id="414" r:id="rId5"/>
    <p:sldId id="328" r:id="rId6"/>
    <p:sldId id="396" r:id="rId7"/>
    <p:sldId id="399" r:id="rId8"/>
    <p:sldId id="400" r:id="rId9"/>
    <p:sldId id="413" r:id="rId10"/>
    <p:sldId id="402" r:id="rId11"/>
    <p:sldId id="401" r:id="rId12"/>
    <p:sldId id="406" r:id="rId13"/>
    <p:sldId id="404" r:id="rId14"/>
    <p:sldId id="415" r:id="rId15"/>
    <p:sldId id="394" r:id="rId16"/>
    <p:sldId id="440" r:id="rId17"/>
    <p:sldId id="409" r:id="rId18"/>
    <p:sldId id="408" r:id="rId19"/>
    <p:sldId id="410" r:id="rId20"/>
    <p:sldId id="416" r:id="rId21"/>
    <p:sldId id="421" r:id="rId22"/>
    <p:sldId id="412" r:id="rId23"/>
    <p:sldId id="417" r:id="rId24"/>
    <p:sldId id="418" r:id="rId25"/>
    <p:sldId id="419" r:id="rId26"/>
    <p:sldId id="422" r:id="rId27"/>
    <p:sldId id="423" r:id="rId28"/>
    <p:sldId id="425" r:id="rId29"/>
    <p:sldId id="439" r:id="rId30"/>
    <p:sldId id="420" r:id="rId31"/>
    <p:sldId id="426" r:id="rId32"/>
    <p:sldId id="427" r:id="rId33"/>
    <p:sldId id="424" r:id="rId34"/>
    <p:sldId id="428" r:id="rId35"/>
    <p:sldId id="430" r:id="rId36"/>
    <p:sldId id="431" r:id="rId37"/>
    <p:sldId id="432" r:id="rId38"/>
    <p:sldId id="433" r:id="rId39"/>
    <p:sldId id="429" r:id="rId40"/>
    <p:sldId id="435" r:id="rId41"/>
    <p:sldId id="438" r:id="rId42"/>
    <p:sldId id="434" r:id="rId43"/>
    <p:sldId id="437" r:id="rId44"/>
    <p:sldId id="441" r:id="rId45"/>
    <p:sldId id="280" r:id="rId46"/>
    <p:sldId id="442" r:id="rId47"/>
    <p:sldId id="297" r:id="rId48"/>
    <p:sldId id="296" r:id="rId49"/>
    <p:sldId id="288" r:id="rId50"/>
    <p:sldId id="289" r:id="rId51"/>
    <p:sldId id="290" r:id="rId52"/>
    <p:sldId id="298" r:id="rId53"/>
    <p:sldId id="303" r:id="rId54"/>
    <p:sldId id="302" r:id="rId55"/>
    <p:sldId id="261" r:id="rId56"/>
    <p:sldId id="270" r:id="rId57"/>
    <p:sldId id="300" r:id="rId58"/>
    <p:sldId id="304" r:id="rId59"/>
    <p:sldId id="443" r:id="rId60"/>
    <p:sldId id="256" r:id="rId61"/>
    <p:sldId id="305" r:id="rId62"/>
    <p:sldId id="306" r:id="rId63"/>
    <p:sldId id="307" r:id="rId64"/>
    <p:sldId id="310" r:id="rId65"/>
    <p:sldId id="311" r:id="rId66"/>
    <p:sldId id="31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28631-F42A-4146-9F8E-F6DABA90A021}" v="138" dt="2022-08-22T02:37:56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da Akihisa" userId="488b2d08292d3942" providerId="LiveId" clId="{9D128631-F42A-4146-9F8E-F6DABA90A021}"/>
    <pc:docChg chg="undo custSel addSld delSld modSld">
      <pc:chgData name="Yamada Akihisa" userId="488b2d08292d3942" providerId="LiveId" clId="{9D128631-F42A-4146-9F8E-F6DABA90A021}" dt="2022-08-23T00:41:34.083" v="935" actId="20577"/>
      <pc:docMkLst>
        <pc:docMk/>
      </pc:docMkLst>
      <pc:sldChg chg="modSp mod">
        <pc:chgData name="Yamada Akihisa" userId="488b2d08292d3942" providerId="LiveId" clId="{9D128631-F42A-4146-9F8E-F6DABA90A021}" dt="2022-08-23T00:37:42.987" v="884" actId="404"/>
        <pc:sldMkLst>
          <pc:docMk/>
          <pc:sldMk cId="3161701831" sldId="256"/>
        </pc:sldMkLst>
        <pc:spChg chg="mod">
          <ac:chgData name="Yamada Akihisa" userId="488b2d08292d3942" providerId="LiveId" clId="{9D128631-F42A-4146-9F8E-F6DABA90A021}" dt="2022-08-23T00:37:42.987" v="884" actId="404"/>
          <ac:spMkLst>
            <pc:docMk/>
            <pc:sldMk cId="3161701831" sldId="256"/>
            <ac:spMk id="2" creationId="{EB17AAB4-4F0A-4F76-BE0B-9B691C52B692}"/>
          </ac:spMkLst>
        </pc:spChg>
        <pc:spChg chg="mod">
          <ac:chgData name="Yamada Akihisa" userId="488b2d08292d3942" providerId="LiveId" clId="{9D128631-F42A-4146-9F8E-F6DABA90A021}" dt="2022-08-22T02:22:53.374" v="13"/>
          <ac:spMkLst>
            <pc:docMk/>
            <pc:sldMk cId="3161701831" sldId="256"/>
            <ac:spMk id="3" creationId="{0162C533-2B2B-4CE6-B1E1-4503223F054B}"/>
          </ac:spMkLst>
        </pc:spChg>
      </pc:sldChg>
      <pc:sldChg chg="del">
        <pc:chgData name="Yamada Akihisa" userId="488b2d08292d3942" providerId="LiveId" clId="{9D128631-F42A-4146-9F8E-F6DABA90A021}" dt="2022-08-22T02:19:57.400" v="1" actId="47"/>
        <pc:sldMkLst>
          <pc:docMk/>
          <pc:sldMk cId="3290622198" sldId="257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1475815588" sldId="261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57863414" sldId="270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3223317992" sldId="280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92073362" sldId="282"/>
        </pc:sldMkLst>
      </pc:sldChg>
      <pc:sldChg chg="modSp add">
        <pc:chgData name="Yamada Akihisa" userId="488b2d08292d3942" providerId="LiveId" clId="{9D128631-F42A-4146-9F8E-F6DABA90A021}" dt="2022-08-23T00:34:16.005" v="766" actId="207"/>
        <pc:sldMkLst>
          <pc:docMk/>
          <pc:sldMk cId="370665571" sldId="285"/>
        </pc:sldMkLst>
        <pc:spChg chg="mod">
          <ac:chgData name="Yamada Akihisa" userId="488b2d08292d3942" providerId="LiveId" clId="{9D128631-F42A-4146-9F8E-F6DABA90A021}" dt="2022-08-23T00:34:16.005" v="766" actId="207"/>
          <ac:spMkLst>
            <pc:docMk/>
            <pc:sldMk cId="370665571" sldId="285"/>
            <ac:spMk id="3" creationId="{00000000-0000-0000-0000-000000000000}"/>
          </ac:spMkLst>
        </pc:spChg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3576898929" sldId="288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60247432" sldId="289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562711677" sldId="290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2403266720" sldId="296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4232463365" sldId="297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1568394567" sldId="298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3780438561" sldId="300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4275759394" sldId="302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99270418" sldId="303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1957514452" sldId="304"/>
        </pc:sldMkLst>
      </pc:sldChg>
      <pc:sldChg chg="modSp add mod">
        <pc:chgData name="Yamada Akihisa" userId="488b2d08292d3942" providerId="LiveId" clId="{9D128631-F42A-4146-9F8E-F6DABA90A021}" dt="2022-08-22T02:23:33.292" v="16" actId="207"/>
        <pc:sldMkLst>
          <pc:docMk/>
          <pc:sldMk cId="1315327620" sldId="305"/>
        </pc:sldMkLst>
        <pc:spChg chg="mod">
          <ac:chgData name="Yamada Akihisa" userId="488b2d08292d3942" providerId="LiveId" clId="{9D128631-F42A-4146-9F8E-F6DABA90A021}" dt="2022-08-22T02:23:03.118" v="14" actId="16037"/>
          <ac:spMkLst>
            <pc:docMk/>
            <pc:sldMk cId="1315327620" sldId="305"/>
            <ac:spMk id="2" creationId="{00000000-0000-0000-0000-000000000000}"/>
          </ac:spMkLst>
        </pc:spChg>
        <pc:spChg chg="mod">
          <ac:chgData name="Yamada Akihisa" userId="488b2d08292d3942" providerId="LiveId" clId="{9D128631-F42A-4146-9F8E-F6DABA90A021}" dt="2022-08-22T02:22:53.374" v="13"/>
          <ac:spMkLst>
            <pc:docMk/>
            <pc:sldMk cId="1315327620" sldId="305"/>
            <ac:spMk id="3" creationId="{00000000-0000-0000-0000-000000000000}"/>
          </ac:spMkLst>
        </pc:spChg>
        <pc:spChg chg="mod">
          <ac:chgData name="Yamada Akihisa" userId="488b2d08292d3942" providerId="LiveId" clId="{9D128631-F42A-4146-9F8E-F6DABA90A021}" dt="2022-08-22T02:23:33.292" v="16" actId="207"/>
          <ac:spMkLst>
            <pc:docMk/>
            <pc:sldMk cId="1315327620" sldId="305"/>
            <ac:spMk id="7" creationId="{00000000-0000-0000-0000-000000000000}"/>
          </ac:spMkLst>
        </pc:spChg>
      </pc:sldChg>
      <pc:sldChg chg="modSp add mod">
        <pc:chgData name="Yamada Akihisa" userId="488b2d08292d3942" providerId="LiveId" clId="{9D128631-F42A-4146-9F8E-F6DABA90A021}" dt="2022-08-22T02:24:30.917" v="23" actId="208"/>
        <pc:sldMkLst>
          <pc:docMk/>
          <pc:sldMk cId="205546717" sldId="306"/>
        </pc:sldMkLst>
        <pc:spChg chg="mod">
          <ac:chgData name="Yamada Akihisa" userId="488b2d08292d3942" providerId="LiveId" clId="{9D128631-F42A-4146-9F8E-F6DABA90A021}" dt="2022-08-22T02:22:53.374" v="13"/>
          <ac:spMkLst>
            <pc:docMk/>
            <pc:sldMk cId="205546717" sldId="306"/>
            <ac:spMk id="2" creationId="{00000000-0000-0000-0000-000000000000}"/>
          </ac:spMkLst>
        </pc:spChg>
        <pc:spChg chg="mod">
          <ac:chgData name="Yamada Akihisa" userId="488b2d08292d3942" providerId="LiveId" clId="{9D128631-F42A-4146-9F8E-F6DABA90A021}" dt="2022-08-22T02:24:30.917" v="23" actId="208"/>
          <ac:spMkLst>
            <pc:docMk/>
            <pc:sldMk cId="205546717" sldId="306"/>
            <ac:spMk id="5" creationId="{00000000-0000-0000-0000-000000000000}"/>
          </ac:spMkLst>
        </pc:spChg>
        <pc:spChg chg="mod">
          <ac:chgData name="Yamada Akihisa" userId="488b2d08292d3942" providerId="LiveId" clId="{9D128631-F42A-4146-9F8E-F6DABA90A021}" dt="2022-08-22T02:22:53.374" v="13"/>
          <ac:spMkLst>
            <pc:docMk/>
            <pc:sldMk cId="205546717" sldId="306"/>
            <ac:spMk id="12" creationId="{00000000-0000-0000-0000-000000000000}"/>
          </ac:spMkLst>
        </pc:spChg>
      </pc:sldChg>
      <pc:sldChg chg="modSp add mod">
        <pc:chgData name="Yamada Akihisa" userId="488b2d08292d3942" providerId="LiveId" clId="{9D128631-F42A-4146-9F8E-F6DABA90A021}" dt="2022-08-22T02:23:45.010" v="18" actId="208"/>
        <pc:sldMkLst>
          <pc:docMk/>
          <pc:sldMk cId="1120222918" sldId="307"/>
        </pc:sldMkLst>
        <pc:spChg chg="mod">
          <ac:chgData name="Yamada Akihisa" userId="488b2d08292d3942" providerId="LiveId" clId="{9D128631-F42A-4146-9F8E-F6DABA90A021}" dt="2022-08-22T02:22:53.374" v="13"/>
          <ac:spMkLst>
            <pc:docMk/>
            <pc:sldMk cId="1120222918" sldId="307"/>
            <ac:spMk id="2" creationId="{00000000-0000-0000-0000-000000000000}"/>
          </ac:spMkLst>
        </pc:spChg>
        <pc:spChg chg="mod">
          <ac:chgData name="Yamada Akihisa" userId="488b2d08292d3942" providerId="LiveId" clId="{9D128631-F42A-4146-9F8E-F6DABA90A021}" dt="2022-08-22T02:22:53.374" v="13"/>
          <ac:spMkLst>
            <pc:docMk/>
            <pc:sldMk cId="1120222918" sldId="307"/>
            <ac:spMk id="12" creationId="{00000000-0000-0000-0000-000000000000}"/>
          </ac:spMkLst>
        </pc:spChg>
        <pc:spChg chg="mod">
          <ac:chgData name="Yamada Akihisa" userId="488b2d08292d3942" providerId="LiveId" clId="{9D128631-F42A-4146-9F8E-F6DABA90A021}" dt="2022-08-22T02:23:45.010" v="18" actId="208"/>
          <ac:spMkLst>
            <pc:docMk/>
            <pc:sldMk cId="1120222918" sldId="307"/>
            <ac:spMk id="16" creationId="{00000000-0000-0000-0000-000000000000}"/>
          </ac:spMkLst>
        </pc:spChg>
      </pc:sldChg>
      <pc:sldChg chg="delSp modSp add del mod delAnim">
        <pc:chgData name="Yamada Akihisa" userId="488b2d08292d3942" providerId="LiveId" clId="{9D128631-F42A-4146-9F8E-F6DABA90A021}" dt="2022-08-22T02:24:11.412" v="22" actId="208"/>
        <pc:sldMkLst>
          <pc:docMk/>
          <pc:sldMk cId="1415420038" sldId="310"/>
        </pc:sldMkLst>
        <pc:spChg chg="mod">
          <ac:chgData name="Yamada Akihisa" userId="488b2d08292d3942" providerId="LiveId" clId="{9D128631-F42A-4146-9F8E-F6DABA90A021}" dt="2022-08-22T02:22:53.374" v="13"/>
          <ac:spMkLst>
            <pc:docMk/>
            <pc:sldMk cId="1415420038" sldId="310"/>
            <ac:spMk id="2" creationId="{00000000-0000-0000-0000-000000000000}"/>
          </ac:spMkLst>
        </pc:spChg>
        <pc:spChg chg="mod">
          <ac:chgData name="Yamada Akihisa" userId="488b2d08292d3942" providerId="LiveId" clId="{9D128631-F42A-4146-9F8E-F6DABA90A021}" dt="2022-08-22T02:24:00.978" v="21" actId="207"/>
          <ac:spMkLst>
            <pc:docMk/>
            <pc:sldMk cId="1415420038" sldId="310"/>
            <ac:spMk id="4" creationId="{00000000-0000-0000-0000-000000000000}"/>
          </ac:spMkLst>
        </pc:spChg>
        <pc:spChg chg="del">
          <ac:chgData name="Yamada Akihisa" userId="488b2d08292d3942" providerId="LiveId" clId="{9D128631-F42A-4146-9F8E-F6DABA90A021}" dt="2022-08-22T02:20:51.214" v="8" actId="478"/>
          <ac:spMkLst>
            <pc:docMk/>
            <pc:sldMk cId="1415420038" sldId="310"/>
            <ac:spMk id="5" creationId="{00000000-0000-0000-0000-000000000000}"/>
          </ac:spMkLst>
        </pc:spChg>
        <pc:spChg chg="mod">
          <ac:chgData name="Yamada Akihisa" userId="488b2d08292d3942" providerId="LiveId" clId="{9D128631-F42A-4146-9F8E-F6DABA90A021}" dt="2022-08-22T02:22:53.374" v="13"/>
          <ac:spMkLst>
            <pc:docMk/>
            <pc:sldMk cId="1415420038" sldId="310"/>
            <ac:spMk id="12" creationId="{00000000-0000-0000-0000-000000000000}"/>
          </ac:spMkLst>
        </pc:spChg>
        <pc:spChg chg="mod">
          <ac:chgData name="Yamada Akihisa" userId="488b2d08292d3942" providerId="LiveId" clId="{9D128631-F42A-4146-9F8E-F6DABA90A021}" dt="2022-08-22T02:24:11.412" v="22" actId="208"/>
          <ac:spMkLst>
            <pc:docMk/>
            <pc:sldMk cId="1415420038" sldId="310"/>
            <ac:spMk id="26" creationId="{00000000-0000-0000-0000-000000000000}"/>
          </ac:spMkLst>
        </pc:spChg>
      </pc:sldChg>
      <pc:sldChg chg="addSp delSp modSp new mod modClrScheme modAnim chgLayout">
        <pc:chgData name="Yamada Akihisa" userId="488b2d08292d3942" providerId="LiveId" clId="{9D128631-F42A-4146-9F8E-F6DABA90A021}" dt="2022-08-22T03:02:26.136" v="538" actId="1076"/>
        <pc:sldMkLst>
          <pc:docMk/>
          <pc:sldMk cId="3177190519" sldId="311"/>
        </pc:sldMkLst>
        <pc:spChg chg="mod ord">
          <ac:chgData name="Yamada Akihisa" userId="488b2d08292d3942" providerId="LiveId" clId="{9D128631-F42A-4146-9F8E-F6DABA90A021}" dt="2022-08-22T02:27:45.366" v="72" actId="700"/>
          <ac:spMkLst>
            <pc:docMk/>
            <pc:sldMk cId="3177190519" sldId="311"/>
            <ac:spMk id="2" creationId="{66F66D67-81DE-4629-B4E6-7FBEFC9B5B14}"/>
          </ac:spMkLst>
        </pc:spChg>
        <pc:spChg chg="add del mod ord">
          <ac:chgData name="Yamada Akihisa" userId="488b2d08292d3942" providerId="LiveId" clId="{9D128631-F42A-4146-9F8E-F6DABA90A021}" dt="2022-08-22T02:27:45.366" v="72" actId="700"/>
          <ac:spMkLst>
            <pc:docMk/>
            <pc:sldMk cId="3177190519" sldId="311"/>
            <ac:spMk id="3" creationId="{61FC4C88-AF4B-4D74-A140-D553DEC5991C}"/>
          </ac:spMkLst>
        </pc:spChg>
        <pc:spChg chg="add mod">
          <ac:chgData name="Yamada Akihisa" userId="488b2d08292d3942" providerId="LiveId" clId="{9D128631-F42A-4146-9F8E-F6DABA90A021}" dt="2022-08-22T03:00:55.478" v="528" actId="20577"/>
          <ac:spMkLst>
            <pc:docMk/>
            <pc:sldMk cId="3177190519" sldId="311"/>
            <ac:spMk id="4" creationId="{D8A7562E-DD0B-4098-8059-80A2CC71C6E5}"/>
          </ac:spMkLst>
        </pc:spChg>
        <pc:spChg chg="add mod">
          <ac:chgData name="Yamada Akihisa" userId="488b2d08292d3942" providerId="LiveId" clId="{9D128631-F42A-4146-9F8E-F6DABA90A021}" dt="2022-08-22T02:37:23.858" v="243" actId="1076"/>
          <ac:spMkLst>
            <pc:docMk/>
            <pc:sldMk cId="3177190519" sldId="311"/>
            <ac:spMk id="5" creationId="{FFF5F809-C75F-48C0-94FB-CD80129BD7C5}"/>
          </ac:spMkLst>
        </pc:spChg>
        <pc:spChg chg="add mod">
          <ac:chgData name="Yamada Akihisa" userId="488b2d08292d3942" providerId="LiveId" clId="{9D128631-F42A-4146-9F8E-F6DABA90A021}" dt="2022-08-22T02:37:29.046" v="245" actId="1076"/>
          <ac:spMkLst>
            <pc:docMk/>
            <pc:sldMk cId="3177190519" sldId="311"/>
            <ac:spMk id="6" creationId="{04953848-F6C7-4352-B91D-982A0D643397}"/>
          </ac:spMkLst>
        </pc:spChg>
        <pc:spChg chg="add mod ord">
          <ac:chgData name="Yamada Akihisa" userId="488b2d08292d3942" providerId="LiveId" clId="{9D128631-F42A-4146-9F8E-F6DABA90A021}" dt="2022-08-22T02:59:23.352" v="516" actId="1076"/>
          <ac:spMkLst>
            <pc:docMk/>
            <pc:sldMk cId="3177190519" sldId="311"/>
            <ac:spMk id="14" creationId="{4953DCBE-BB12-4C75-9F6C-038D2534BA98}"/>
          </ac:spMkLst>
        </pc:spChg>
        <pc:spChg chg="add mod">
          <ac:chgData name="Yamada Akihisa" userId="488b2d08292d3942" providerId="LiveId" clId="{9D128631-F42A-4146-9F8E-F6DABA90A021}" dt="2022-08-22T02:43:06.677" v="296" actId="14100"/>
          <ac:spMkLst>
            <pc:docMk/>
            <pc:sldMk cId="3177190519" sldId="311"/>
            <ac:spMk id="24" creationId="{ABCE104D-A10E-4B03-A1F4-7FFC5AEC7A4D}"/>
          </ac:spMkLst>
        </pc:spChg>
        <pc:spChg chg="add mod">
          <ac:chgData name="Yamada Akihisa" userId="488b2d08292d3942" providerId="LiveId" clId="{9D128631-F42A-4146-9F8E-F6DABA90A021}" dt="2022-08-22T02:42:59.928" v="294" actId="14100"/>
          <ac:spMkLst>
            <pc:docMk/>
            <pc:sldMk cId="3177190519" sldId="311"/>
            <ac:spMk id="25" creationId="{1B158729-DAB9-463E-97E7-844641EA141B}"/>
          </ac:spMkLst>
        </pc:spChg>
        <pc:spChg chg="add mod">
          <ac:chgData name="Yamada Akihisa" userId="488b2d08292d3942" providerId="LiveId" clId="{9D128631-F42A-4146-9F8E-F6DABA90A021}" dt="2022-08-22T02:47:30.413" v="347" actId="207"/>
          <ac:spMkLst>
            <pc:docMk/>
            <pc:sldMk cId="3177190519" sldId="311"/>
            <ac:spMk id="26" creationId="{5E8F8302-1AC9-4A37-AF88-37EE7128F79D}"/>
          </ac:spMkLst>
        </pc:spChg>
        <pc:spChg chg="add mod">
          <ac:chgData name="Yamada Akihisa" userId="488b2d08292d3942" providerId="LiveId" clId="{9D128631-F42A-4146-9F8E-F6DABA90A021}" dt="2022-08-22T02:50:32.382" v="403" actId="20577"/>
          <ac:spMkLst>
            <pc:docMk/>
            <pc:sldMk cId="3177190519" sldId="311"/>
            <ac:spMk id="27" creationId="{69D14179-1164-41DB-A5B4-EB608127A4DD}"/>
          </ac:spMkLst>
        </pc:spChg>
        <pc:spChg chg="add mod">
          <ac:chgData name="Yamada Akihisa" userId="488b2d08292d3942" providerId="LiveId" clId="{9D128631-F42A-4146-9F8E-F6DABA90A021}" dt="2022-08-22T02:44:54.288" v="321" actId="1076"/>
          <ac:spMkLst>
            <pc:docMk/>
            <pc:sldMk cId="3177190519" sldId="311"/>
            <ac:spMk id="30" creationId="{F7E5BE48-FF05-4C9C-8CA4-09726058EF27}"/>
          </ac:spMkLst>
        </pc:spChg>
        <pc:spChg chg="add mod">
          <ac:chgData name="Yamada Akihisa" userId="488b2d08292d3942" providerId="LiveId" clId="{9D128631-F42A-4146-9F8E-F6DABA90A021}" dt="2022-08-22T03:01:01.403" v="531" actId="20577"/>
          <ac:spMkLst>
            <pc:docMk/>
            <pc:sldMk cId="3177190519" sldId="311"/>
            <ac:spMk id="35" creationId="{65818C02-8832-42E4-814D-F7A2AB7C7009}"/>
          </ac:spMkLst>
        </pc:spChg>
        <pc:spChg chg="add mod">
          <ac:chgData name="Yamada Akihisa" userId="488b2d08292d3942" providerId="LiveId" clId="{9D128631-F42A-4146-9F8E-F6DABA90A021}" dt="2022-08-22T02:51:42.990" v="417"/>
          <ac:spMkLst>
            <pc:docMk/>
            <pc:sldMk cId="3177190519" sldId="311"/>
            <ac:spMk id="36" creationId="{F65BB958-B052-460B-AFF3-C0D8D804A8CA}"/>
          </ac:spMkLst>
        </pc:spChg>
        <pc:spChg chg="add mod">
          <ac:chgData name="Yamada Akihisa" userId="488b2d08292d3942" providerId="LiveId" clId="{9D128631-F42A-4146-9F8E-F6DABA90A021}" dt="2022-08-22T03:01:07.198" v="534" actId="20577"/>
          <ac:spMkLst>
            <pc:docMk/>
            <pc:sldMk cId="3177190519" sldId="311"/>
            <ac:spMk id="37" creationId="{69C74A2C-DC1F-413C-895D-C703B8F3FD8C}"/>
          </ac:spMkLst>
        </pc:spChg>
        <pc:spChg chg="add mod ord">
          <ac:chgData name="Yamada Akihisa" userId="488b2d08292d3942" providerId="LiveId" clId="{9D128631-F42A-4146-9F8E-F6DABA90A021}" dt="2022-08-22T03:02:26.136" v="538" actId="1076"/>
          <ac:spMkLst>
            <pc:docMk/>
            <pc:sldMk cId="3177190519" sldId="311"/>
            <ac:spMk id="38" creationId="{21BD4677-C1D2-4699-8694-5718B79F19B1}"/>
          </ac:spMkLst>
        </pc:spChg>
        <pc:spChg chg="add mod">
          <ac:chgData name="Yamada Akihisa" userId="488b2d08292d3942" providerId="LiveId" clId="{9D128631-F42A-4146-9F8E-F6DABA90A021}" dt="2022-08-22T03:02:20.223" v="537" actId="1076"/>
          <ac:spMkLst>
            <pc:docMk/>
            <pc:sldMk cId="3177190519" sldId="311"/>
            <ac:spMk id="39" creationId="{0A04479C-9CF1-4D3B-A3AE-956C856EE8CC}"/>
          </ac:spMkLst>
        </pc:spChg>
        <pc:cxnChg chg="add mod">
          <ac:chgData name="Yamada Akihisa" userId="488b2d08292d3942" providerId="LiveId" clId="{9D128631-F42A-4146-9F8E-F6DABA90A021}" dt="2022-08-22T02:45:50.320" v="326" actId="1076"/>
          <ac:cxnSpMkLst>
            <pc:docMk/>
            <pc:sldMk cId="3177190519" sldId="311"/>
            <ac:cxnSpMk id="8" creationId="{05296D92-D479-49DC-A6B9-B4333D753DC3}"/>
          </ac:cxnSpMkLst>
        </pc:cxnChg>
        <pc:cxnChg chg="add del mod">
          <ac:chgData name="Yamada Akihisa" userId="488b2d08292d3942" providerId="LiveId" clId="{9D128631-F42A-4146-9F8E-F6DABA90A021}" dt="2022-08-22T02:39:04.191" v="257" actId="478"/>
          <ac:cxnSpMkLst>
            <pc:docMk/>
            <pc:sldMk cId="3177190519" sldId="311"/>
            <ac:cxnSpMk id="10" creationId="{7D02B24C-496B-4483-809D-92A58F6FA9C8}"/>
          </ac:cxnSpMkLst>
        </pc:cxnChg>
        <pc:cxnChg chg="add del">
          <ac:chgData name="Yamada Akihisa" userId="488b2d08292d3942" providerId="LiveId" clId="{9D128631-F42A-4146-9F8E-F6DABA90A021}" dt="2022-08-22T02:44:26.296" v="314" actId="478"/>
          <ac:cxnSpMkLst>
            <pc:docMk/>
            <pc:sldMk cId="3177190519" sldId="311"/>
            <ac:cxnSpMk id="29" creationId="{40C9A538-9AD0-41A7-9965-6E4CF9F47511}"/>
          </ac:cxnSpMkLst>
        </pc:cxnChg>
      </pc:sldChg>
      <pc:sldChg chg="addSp modSp new mod modAnim">
        <pc:chgData name="Yamada Akihisa" userId="488b2d08292d3942" providerId="LiveId" clId="{9D128631-F42A-4146-9F8E-F6DABA90A021}" dt="2022-08-22T04:23:21.293" v="745"/>
        <pc:sldMkLst>
          <pc:docMk/>
          <pc:sldMk cId="3159426388" sldId="312"/>
        </pc:sldMkLst>
        <pc:spChg chg="mod">
          <ac:chgData name="Yamada Akihisa" userId="488b2d08292d3942" providerId="LiveId" clId="{9D128631-F42A-4146-9F8E-F6DABA90A021}" dt="2022-08-22T03:02:54.474" v="575" actId="20577"/>
          <ac:spMkLst>
            <pc:docMk/>
            <pc:sldMk cId="3159426388" sldId="312"/>
            <ac:spMk id="2" creationId="{206247F5-A468-440A-BCD6-878ABFC053BA}"/>
          </ac:spMkLst>
        </pc:spChg>
        <pc:spChg chg="add mod">
          <ac:chgData name="Yamada Akihisa" userId="488b2d08292d3942" providerId="LiveId" clId="{9D128631-F42A-4146-9F8E-F6DABA90A021}" dt="2022-08-22T03:03:47.066" v="577" actId="20577"/>
          <ac:spMkLst>
            <pc:docMk/>
            <pc:sldMk cId="3159426388" sldId="312"/>
            <ac:spMk id="3" creationId="{D8D0F41C-8F60-4DEC-A00F-46E80A56A47B}"/>
          </ac:spMkLst>
        </pc:spChg>
        <pc:spChg chg="add mod">
          <ac:chgData name="Yamada Akihisa" userId="488b2d08292d3942" providerId="LiveId" clId="{9D128631-F42A-4146-9F8E-F6DABA90A021}" dt="2022-08-22T03:03:53.255" v="578"/>
          <ac:spMkLst>
            <pc:docMk/>
            <pc:sldMk cId="3159426388" sldId="312"/>
            <ac:spMk id="4" creationId="{A66B5C83-B967-4F61-BCE9-785EC6D9CB02}"/>
          </ac:spMkLst>
        </pc:spChg>
        <pc:spChg chg="add mod">
          <ac:chgData name="Yamada Akihisa" userId="488b2d08292d3942" providerId="LiveId" clId="{9D128631-F42A-4146-9F8E-F6DABA90A021}" dt="2022-08-22T03:04:09.055" v="579"/>
          <ac:spMkLst>
            <pc:docMk/>
            <pc:sldMk cId="3159426388" sldId="312"/>
            <ac:spMk id="5" creationId="{8FF6C4FA-0AE7-4A6C-9F17-5B87D2144B38}"/>
          </ac:spMkLst>
        </pc:spChg>
        <pc:spChg chg="add mod">
          <ac:chgData name="Yamada Akihisa" userId="488b2d08292d3942" providerId="LiveId" clId="{9D128631-F42A-4146-9F8E-F6DABA90A021}" dt="2022-08-22T03:04:09.055" v="579"/>
          <ac:spMkLst>
            <pc:docMk/>
            <pc:sldMk cId="3159426388" sldId="312"/>
            <ac:spMk id="6" creationId="{39E671E9-7219-4105-A50B-8A49639D5DAF}"/>
          </ac:spMkLst>
        </pc:spChg>
        <pc:spChg chg="add mod">
          <ac:chgData name="Yamada Akihisa" userId="488b2d08292d3942" providerId="LiveId" clId="{9D128631-F42A-4146-9F8E-F6DABA90A021}" dt="2022-08-22T03:04:09.055" v="579"/>
          <ac:spMkLst>
            <pc:docMk/>
            <pc:sldMk cId="3159426388" sldId="312"/>
            <ac:spMk id="7" creationId="{8FE1E036-83F8-42F4-821A-4E5D25E5A19E}"/>
          </ac:spMkLst>
        </pc:spChg>
        <pc:spChg chg="add mod">
          <ac:chgData name="Yamada Akihisa" userId="488b2d08292d3942" providerId="LiveId" clId="{9D128631-F42A-4146-9F8E-F6DABA90A021}" dt="2022-08-22T03:04:09.055" v="579"/>
          <ac:spMkLst>
            <pc:docMk/>
            <pc:sldMk cId="3159426388" sldId="312"/>
            <ac:spMk id="8" creationId="{C6F18A70-4FE1-4AD5-A499-767F5E478A3F}"/>
          </ac:spMkLst>
        </pc:spChg>
        <pc:spChg chg="add mod">
          <ac:chgData name="Yamada Akihisa" userId="488b2d08292d3942" providerId="LiveId" clId="{9D128631-F42A-4146-9F8E-F6DABA90A021}" dt="2022-08-22T03:08:58.021" v="628" actId="14100"/>
          <ac:spMkLst>
            <pc:docMk/>
            <pc:sldMk cId="3159426388" sldId="312"/>
            <ac:spMk id="9" creationId="{C4DFF2EA-688C-490E-BE6E-0C8A4E81868A}"/>
          </ac:spMkLst>
        </pc:spChg>
        <pc:spChg chg="add mod">
          <ac:chgData name="Yamada Akihisa" userId="488b2d08292d3942" providerId="LiveId" clId="{9D128631-F42A-4146-9F8E-F6DABA90A021}" dt="2022-08-22T03:09:27.031" v="641" actId="20577"/>
          <ac:spMkLst>
            <pc:docMk/>
            <pc:sldMk cId="3159426388" sldId="312"/>
            <ac:spMk id="14" creationId="{51379958-F493-463C-8C74-EEA406018A21}"/>
          </ac:spMkLst>
        </pc:spChg>
        <pc:spChg chg="add mod">
          <ac:chgData name="Yamada Akihisa" userId="488b2d08292d3942" providerId="LiveId" clId="{9D128631-F42A-4146-9F8E-F6DABA90A021}" dt="2022-08-22T03:12:01.013" v="674" actId="1076"/>
          <ac:spMkLst>
            <pc:docMk/>
            <pc:sldMk cId="3159426388" sldId="312"/>
            <ac:spMk id="15" creationId="{B3FCFF8B-D4D8-477B-B537-B87FD23E6FC5}"/>
          </ac:spMkLst>
        </pc:spChg>
        <pc:spChg chg="add mod">
          <ac:chgData name="Yamada Akihisa" userId="488b2d08292d3942" providerId="LiveId" clId="{9D128631-F42A-4146-9F8E-F6DABA90A021}" dt="2022-08-22T04:17:21.252" v="682" actId="206"/>
          <ac:spMkLst>
            <pc:docMk/>
            <pc:sldMk cId="3159426388" sldId="312"/>
            <ac:spMk id="16" creationId="{95F5C159-DB20-4C55-92A0-7205D73965F6}"/>
          </ac:spMkLst>
        </pc:spChg>
        <pc:spChg chg="add mod">
          <ac:chgData name="Yamada Akihisa" userId="488b2d08292d3942" providerId="LiveId" clId="{9D128631-F42A-4146-9F8E-F6DABA90A021}" dt="2022-08-22T04:19:53.534" v="701" actId="1076"/>
          <ac:spMkLst>
            <pc:docMk/>
            <pc:sldMk cId="3159426388" sldId="312"/>
            <ac:spMk id="17" creationId="{4450CE91-6E3B-48CD-AC1C-60374930881B}"/>
          </ac:spMkLst>
        </pc:spChg>
        <pc:spChg chg="add mod">
          <ac:chgData name="Yamada Akihisa" userId="488b2d08292d3942" providerId="LiveId" clId="{9D128631-F42A-4146-9F8E-F6DABA90A021}" dt="2022-08-22T04:20:21.851" v="702"/>
          <ac:spMkLst>
            <pc:docMk/>
            <pc:sldMk cId="3159426388" sldId="312"/>
            <ac:spMk id="18" creationId="{25062629-9FB7-4014-85E9-FC0DA4EA48B3}"/>
          </ac:spMkLst>
        </pc:spChg>
        <pc:spChg chg="add mod">
          <ac:chgData name="Yamada Akihisa" userId="488b2d08292d3942" providerId="LiveId" clId="{9D128631-F42A-4146-9F8E-F6DABA90A021}" dt="2022-08-22T04:22:09.591" v="744" actId="14100"/>
          <ac:spMkLst>
            <pc:docMk/>
            <pc:sldMk cId="3159426388" sldId="312"/>
            <ac:spMk id="19" creationId="{E51E3D09-0E06-4DC1-956E-2BC62509404E}"/>
          </ac:spMkLst>
        </pc:spChg>
        <pc:cxnChg chg="add mod">
          <ac:chgData name="Yamada Akihisa" userId="488b2d08292d3942" providerId="LiveId" clId="{9D128631-F42A-4146-9F8E-F6DABA90A021}" dt="2022-08-22T03:09:03.049" v="631" actId="14100"/>
          <ac:cxnSpMkLst>
            <pc:docMk/>
            <pc:sldMk cId="3159426388" sldId="312"/>
            <ac:cxnSpMk id="10" creationId="{424B375E-C8BE-40BD-91EC-F5495BB7F354}"/>
          </ac:cxnSpMkLst>
        </pc:cxnChg>
      </pc:sldChg>
      <pc:sldChg chg="modSp add mod">
        <pc:chgData name="Yamada Akihisa" userId="488b2d08292d3942" providerId="LiveId" clId="{9D128631-F42A-4146-9F8E-F6DABA90A021}" dt="2022-08-23T00:41:34.083" v="935" actId="20577"/>
        <pc:sldMkLst>
          <pc:docMk/>
          <pc:sldMk cId="3473962325" sldId="313"/>
        </pc:sldMkLst>
        <pc:spChg chg="mod">
          <ac:chgData name="Yamada Akihisa" userId="488b2d08292d3942" providerId="LiveId" clId="{9D128631-F42A-4146-9F8E-F6DABA90A021}" dt="2022-08-23T00:41:06.502" v="928" actId="20577"/>
          <ac:spMkLst>
            <pc:docMk/>
            <pc:sldMk cId="3473962325" sldId="313"/>
            <ac:spMk id="2" creationId="{27883EAE-1418-4B48-BE1D-2A0BED1AA083}"/>
          </ac:spMkLst>
        </pc:spChg>
        <pc:spChg chg="mod">
          <ac:chgData name="Yamada Akihisa" userId="488b2d08292d3942" providerId="LiveId" clId="{9D128631-F42A-4146-9F8E-F6DABA90A021}" dt="2022-08-23T00:41:34.083" v="935" actId="20577"/>
          <ac:spMkLst>
            <pc:docMk/>
            <pc:sldMk cId="3473962325" sldId="313"/>
            <ac:spMk id="3" creationId="{A6144E9D-75A1-4986-B543-ABD41FA8DAFA}"/>
          </ac:spMkLst>
        </pc:spChg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259300783" sldId="328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692991887" sldId="394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532639946" sldId="396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978051562" sldId="399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6185363" sldId="400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95506247" sldId="401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127200569" sldId="402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539602503" sldId="404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2424570740" sldId="406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2925737020" sldId="408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2520638171" sldId="409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660595870" sldId="410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4278758641" sldId="412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596001107" sldId="413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493128584" sldId="414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473922697" sldId="415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699904373" sldId="416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076035985" sldId="417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4158620034" sldId="418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921160630" sldId="419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2271996057" sldId="420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543245352" sldId="421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758291972" sldId="422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131354550" sldId="423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785206312" sldId="424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827896013" sldId="425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4096229648" sldId="426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559770814" sldId="427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4098779682" sldId="428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2878140579" sldId="429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941017145" sldId="430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2049058329" sldId="431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009049878" sldId="432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214171168" sldId="433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279610287" sldId="434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135460374" sldId="435"/>
        </pc:sldMkLst>
      </pc:sldChg>
      <pc:sldChg chg="add del">
        <pc:chgData name="Yamada Akihisa" userId="488b2d08292d3942" providerId="LiveId" clId="{9D128631-F42A-4146-9F8E-F6DABA90A021}" dt="2022-08-23T00:35:09.164" v="767" actId="47"/>
        <pc:sldMkLst>
          <pc:docMk/>
          <pc:sldMk cId="14775590" sldId="436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801404301" sldId="437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1892635846" sldId="438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573143775" sldId="439"/>
        </pc:sldMkLst>
      </pc:sldChg>
      <pc:sldChg chg="add">
        <pc:chgData name="Yamada Akihisa" userId="488b2d08292d3942" providerId="LiveId" clId="{9D128631-F42A-4146-9F8E-F6DABA90A021}" dt="2022-08-23T00:32:36.443" v="746"/>
        <pc:sldMkLst>
          <pc:docMk/>
          <pc:sldMk cId="3044648947" sldId="440"/>
        </pc:sldMkLst>
      </pc:sldChg>
      <pc:sldChg chg="add del">
        <pc:chgData name="Yamada Akihisa" userId="488b2d08292d3942" providerId="LiveId" clId="{9D128631-F42A-4146-9F8E-F6DABA90A021}" dt="2022-08-23T00:33:08.159" v="748" actId="47"/>
        <pc:sldMkLst>
          <pc:docMk/>
          <pc:sldMk cId="1930462337" sldId="441"/>
        </pc:sldMkLst>
      </pc:sldChg>
      <pc:sldChg chg="addSp delSp modSp new mod modClrScheme chgLayout">
        <pc:chgData name="Yamada Akihisa" userId="488b2d08292d3942" providerId="LiveId" clId="{9D128631-F42A-4146-9F8E-F6DABA90A021}" dt="2022-08-23T00:36:09.212" v="832" actId="20577"/>
        <pc:sldMkLst>
          <pc:docMk/>
          <pc:sldMk cId="4237696510" sldId="441"/>
        </pc:sldMkLst>
        <pc:spChg chg="del mod ord">
          <ac:chgData name="Yamada Akihisa" userId="488b2d08292d3942" providerId="LiveId" clId="{9D128631-F42A-4146-9F8E-F6DABA90A021}" dt="2022-08-23T00:35:38.002" v="794" actId="700"/>
          <ac:spMkLst>
            <pc:docMk/>
            <pc:sldMk cId="4237696510" sldId="441"/>
            <ac:spMk id="2" creationId="{0BEE6EB4-E3A4-4272-82CE-C8C491E4090D}"/>
          </ac:spMkLst>
        </pc:spChg>
        <pc:spChg chg="add mod ord">
          <ac:chgData name="Yamada Akihisa" userId="488b2d08292d3942" providerId="LiveId" clId="{9D128631-F42A-4146-9F8E-F6DABA90A021}" dt="2022-08-23T00:35:55.885" v="807" actId="20577"/>
          <ac:spMkLst>
            <pc:docMk/>
            <pc:sldMk cId="4237696510" sldId="441"/>
            <ac:spMk id="3" creationId="{4A150AA0-174C-4631-9609-837CF4DE520F}"/>
          </ac:spMkLst>
        </pc:spChg>
        <pc:spChg chg="add mod ord">
          <ac:chgData name="Yamada Akihisa" userId="488b2d08292d3942" providerId="LiveId" clId="{9D128631-F42A-4146-9F8E-F6DABA90A021}" dt="2022-08-23T00:36:09.212" v="832" actId="20577"/>
          <ac:spMkLst>
            <pc:docMk/>
            <pc:sldMk cId="4237696510" sldId="441"/>
            <ac:spMk id="4" creationId="{45513790-A5E4-469F-A3A2-4E212518C381}"/>
          </ac:spMkLst>
        </pc:spChg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1085535884" sldId="442"/>
        </pc:sldMkLst>
      </pc:sldChg>
      <pc:sldChg chg="add">
        <pc:chgData name="Yamada Akihisa" userId="488b2d08292d3942" providerId="LiveId" clId="{9D128631-F42A-4146-9F8E-F6DABA90A021}" dt="2022-08-23T00:35:40.871" v="795"/>
        <pc:sldMkLst>
          <pc:docMk/>
          <pc:sldMk cId="1957394857" sldId="4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40989-E434-4BB0-81C6-51831209DAC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8D84-358D-42C7-AE51-98D7D0C2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E09C8-02D0-4A73-B598-416E0354B268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684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469F-32F1-4FD7-A1EE-EF387531788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13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469F-32F1-4FD7-A1EE-EF387531788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333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469F-32F1-4FD7-A1EE-EF387531788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48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469F-32F1-4FD7-A1EE-EF387531788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228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469F-32F1-4FD7-A1EE-EF387531788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658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E09C8-02D0-4A73-B598-416E0354B268}" type="slidenum">
              <a:rPr lang="en-US" altLang="ja-JP"/>
              <a:pPr/>
              <a:t>40</a:t>
            </a:fld>
            <a:endParaRPr lang="en-US" altLang="ja-JP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33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64CB2-63BD-403B-B38F-6DE8C7CF336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5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E09C8-02D0-4A73-B598-416E0354B268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547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E09C8-02D0-4A73-B598-416E0354B268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250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E09C8-02D0-4A73-B598-416E0354B268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39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E09C8-02D0-4A73-B598-416E0354B268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469F-32F1-4FD7-A1EE-EF387531788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94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469F-32F1-4FD7-A1EE-EF387531788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63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469F-32F1-4FD7-A1EE-EF387531788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7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469F-32F1-4FD7-A1EE-EF387531788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013D-693D-41CE-960E-8F92CFA62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E6148-9251-4D1D-9E67-7FEC4BBE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9DAA-7863-415F-8125-63D7CDF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CCAD-C222-4224-B720-54DDF4A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F922-11DA-491E-ACF8-A325A405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0041-6BB7-4C1A-B61E-87FF0103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2382A-03E7-4E12-9BFE-04ABD74F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0DCE-F3D6-414F-9B64-C853A2B9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93B2-50B6-44FE-846C-D6FB7CD8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213E8-0380-4EE5-8DE2-6CDCD5A3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2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0F07C-837C-4C0B-AE5C-2A28F362A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9DDA6-2B29-438F-B6B2-746E4F92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CAB4-318F-4272-9891-C5382661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BD0D5-D912-432E-96DE-D5DEE81C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34FF-9FE1-45D4-88D5-093D269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C97-7C37-41AF-9D9E-05456E53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9957-52D1-425A-9759-4060EF73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3D9A-CD6A-42DA-9CE7-B35CF4D4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F9FB-1814-4606-8177-6D459C50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9783-D695-40AF-A2A1-4FB7F32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2DBE-C196-4ABD-9FBD-5BA161DC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14D4-A0EC-4F2C-992E-666FD6A0B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CDA3-0EC8-4EA3-ACF4-3188B0F7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794A-F663-41A1-8F57-D3372321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0733-39B6-4E51-A495-E714FAC7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DF9D-CED0-4F87-9864-8A8B5B22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C51-E327-4431-B9C7-08E35F8A5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1359"/>
            <a:ext cx="5181600" cy="4775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EF1EF-45FF-4D48-8200-B099BC98C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1359"/>
            <a:ext cx="5181600" cy="47756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CB717-4E7D-4236-A26A-0A5BC3B2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EF2A-23A9-460A-8335-47EB7D59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2CD1A-3144-4D23-8DC9-317672F2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FC82-467B-4CDC-B929-E1D1A803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9233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B3D87-AC88-446B-91CE-76E01226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7D15-0D1A-490C-BB7E-4AF2EA5B9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79C10-B4F9-496D-9E11-DB8995133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92719-7EBD-4CF4-867E-47C235FB0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00015-2FB2-4409-ACAE-E9FAA2AF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AFDC8-A01A-446B-B1E6-58E756EE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BB590-0742-457E-ABE6-3C121888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893B-67C0-4ADA-93B8-BDF4A821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4FF7D-AA45-4CB6-B59A-3F8F9BE8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52008-894A-4397-9372-EE695A18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260EA-3607-41FF-9252-908699DF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FB6B5-7634-4F1B-895F-D1F2E42E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B50CB-2F78-4F63-A4EA-825F9C32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8F08A-5D16-4285-8D1C-23E79A4E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77E8-496A-4968-9DDF-375CE910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A26B-732F-417D-B008-3F5765DB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B048-3F45-4150-BB49-1B2D523A4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A07A7-55E2-488B-8BC2-8C5E7496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9D0C6-38BF-4B3B-8B67-15454111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D3DF8-C054-4576-B5AD-BD1B72B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42AF-2BD7-482A-A7B1-06AFF2F1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BC4AB-88D2-4676-A3A5-2A1022AFC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C168-734F-4FB7-8008-09AAA1218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EBA7E-ABFA-4D16-84F3-F43F273D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6EE77-A7EB-4AE7-9780-39A8BBF4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85FE-8774-4A19-B039-DE5D80DC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6FEDB-3CB0-4EB0-BA06-3A65F321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2B706-2CE9-41A0-9C68-6324B08C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3163"/>
            <a:ext cx="10515600" cy="47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0526-1249-4F2C-BC41-AC6CB1E7D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C053-1B29-4DDB-AE72-3029948AA90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9AB8-BC49-4DF3-97EA-9EDE0A49A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0047-587F-4A77-9222-2307FEFF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55BB-5F9C-42B3-9B14-2EA2DB964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0.png"/><Relationship Id="rId7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5" Type="http://schemas.openxmlformats.org/officeDocument/2006/relationships/image" Target="../media/image76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5" Type="http://schemas.openxmlformats.org/officeDocument/2006/relationships/image" Target="../media/image77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40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7" Type="http://schemas.openxmlformats.org/officeDocument/2006/relationships/image" Target="../media/image20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1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4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280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280.png"/><Relationship Id="rId10" Type="http://schemas.openxmlformats.org/officeDocument/2006/relationships/image" Target="../media/image27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11" Type="http://schemas.openxmlformats.org/officeDocument/2006/relationships/image" Target="../media/image151.png"/><Relationship Id="rId5" Type="http://schemas.openxmlformats.org/officeDocument/2006/relationships/image" Target="../media/image280.png"/><Relationship Id="rId10" Type="http://schemas.openxmlformats.org/officeDocument/2006/relationships/image" Target="../media/image2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83EAE-1418-4B48-BE1D-2A0BED1AA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192"/>
            <a:ext cx="9144000" cy="2387600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Term Ordering for</a:t>
            </a:r>
            <a:br>
              <a:rPr kumimoji="1" lang="en-US" altLang="ja-JP" sz="5400" dirty="0"/>
            </a:br>
            <a:r>
              <a:rPr kumimoji="1" lang="en-US" altLang="ja-JP" sz="5400" dirty="0"/>
              <a:t>Non-Reachability</a:t>
            </a:r>
            <a:br>
              <a:rPr kumimoji="1" lang="en-US" altLang="ja-JP" sz="5400" dirty="0"/>
            </a:br>
            <a:r>
              <a:rPr kumimoji="1" lang="en-US" altLang="ja-JP" sz="5400" dirty="0"/>
              <a:t>of</a:t>
            </a:r>
            <a:r>
              <a:rPr lang="en-US" altLang="ja-JP" sz="3200" dirty="0"/>
              <a:t> </a:t>
            </a:r>
            <a:r>
              <a:rPr kumimoji="1" lang="en-US" altLang="ja-JP" sz="3200" dirty="0"/>
              <a:t>(Conditional) </a:t>
            </a:r>
            <a:r>
              <a:rPr kumimoji="1" lang="en-US" altLang="ja-JP" sz="5400" dirty="0"/>
              <a:t>Rewriting</a:t>
            </a:r>
            <a:endParaRPr kumimoji="1" lang="ja-JP" altLang="en-US" sz="5400" b="1" dirty="0">
              <a:solidFill>
                <a:schemeClr val="accent6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144E9D-75A1-4986-B543-ABD41FA8D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8330"/>
            <a:ext cx="9144000" cy="1105270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@</a:t>
            </a:r>
            <a:r>
              <a:rPr kumimoji="1" lang="en-US" altLang="ja-JP" sz="2400" b="1" dirty="0">
                <a:solidFill>
                  <a:schemeClr val="accent6"/>
                </a:solidFill>
              </a:rPr>
              <a:t>IJCAR2022</a:t>
            </a:r>
            <a:endParaRPr lang="en-US" altLang="ja-JP" dirty="0"/>
          </a:p>
          <a:p>
            <a:r>
              <a:rPr lang="en-US" altLang="ja-JP" dirty="0"/>
              <a:t>YAMADA</a:t>
            </a:r>
            <a:r>
              <a:rPr lang="en-US" altLang="ja-JP"/>
              <a:t>, </a:t>
            </a:r>
            <a:r>
              <a:rPr kumimoji="1" lang="en-US" altLang="ja-JP"/>
              <a:t>Akihisa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96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F80E3-EB9A-42A1-948B-7B9C2D45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Rewrite pair (again)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450724-E2BC-49D7-86CF-E663C9ADB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is a </a:t>
                </a:r>
                <a:r>
                  <a:rPr lang="en-US" altLang="ja-JP" b="1" u="sng" dirty="0">
                    <a:solidFill>
                      <a:schemeClr val="tx1"/>
                    </a:solidFill>
                  </a:rPr>
                  <a:t>rewrite pair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are closed under substitutions (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is closed under contexts (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is a quasi-order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is irreflexive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≽⋅≻</m:t>
                    </m:r>
                    <m:r>
                      <a:rPr lang="en-US" altLang="ja-JP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⋅≽ ⊆ ≻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 ⊆ ≽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450724-E2BC-49D7-86CF-E663C9ADB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AC24F7-1FE2-46FC-8BE3-929F2683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A037F7-C462-4BBC-BC79-5B1B4A65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フローチャート: 代替処理 29">
                <a:extLst>
                  <a:ext uri="{FF2B5EF4-FFF2-40B4-BE49-F238E27FC236}">
                    <a16:creationId xmlns:a16="http://schemas.microsoft.com/office/drawing/2014/main" id="{D27C566E-4E02-462F-9208-8452A86AE673}"/>
                  </a:ext>
                </a:extLst>
              </p:cNvPr>
              <p:cNvSpPr/>
              <p:nvPr/>
            </p:nvSpPr>
            <p:spPr>
              <a:xfrm>
                <a:off x="838200" y="4242912"/>
                <a:ext cx="10515600" cy="993267"/>
              </a:xfrm>
              <a:prstGeom prst="flowChartAlternateProcess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1" lang="en-US" altLang="ja-JP" sz="2800" b="1" u="sng" dirty="0">
                    <a:solidFill>
                      <a:prstClr val="black"/>
                    </a:solidFill>
                  </a:rPr>
                  <a:t>Theorem</a:t>
                </a:r>
                <a:r>
                  <a:rPr kumimoji="1" lang="en-US" altLang="ja-JP" sz="28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 dirty="0">
                    <a:solidFill>
                      <a:prstClr val="black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prstClr val="black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-unsat  </a:t>
                </a:r>
                <a:r>
                  <a:rPr kumimoji="1" lang="en-US" altLang="ja-JP" sz="2400" b="1" dirty="0">
                    <a:solidFill>
                      <a:prstClr val="black"/>
                    </a:solidFill>
                  </a:rPr>
                  <a:t>if </a:t>
                </a:r>
                <a:r>
                  <a:rPr kumimoji="1" lang="en-US" altLang="ja-JP" sz="2400" dirty="0">
                    <a:solidFill>
                      <a:prstClr val="black"/>
                    </a:solidFill>
                  </a:rPr>
                  <a:t> there's a rewrite pair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 s.t.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kumimoji="1"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⊆ </m:t>
                    </m:r>
                    <m:r>
                      <a:rPr kumimoji="1"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 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6" name="フローチャート: 代替処理 29">
                <a:extLst>
                  <a:ext uri="{FF2B5EF4-FFF2-40B4-BE49-F238E27FC236}">
                    <a16:creationId xmlns:a16="http://schemas.microsoft.com/office/drawing/2014/main" id="{D27C566E-4E02-462F-9208-8452A86AE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42912"/>
                <a:ext cx="10515600" cy="993267"/>
              </a:xfrm>
              <a:prstGeom prst="flowChartAlternateProcess">
                <a:avLst/>
              </a:prstGeom>
              <a:blipFill>
                <a:blip r:embed="rId3"/>
                <a:stretch>
                  <a:fillRect l="-578" t="-1775" b="-53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500F52DE-9662-48F8-BE62-FEEF6C25FB56}"/>
                  </a:ext>
                </a:extLst>
              </p:cNvPr>
              <p:cNvSpPr/>
              <p:nvPr/>
            </p:nvSpPr>
            <p:spPr>
              <a:xfrm>
                <a:off x="7239000" y="5379604"/>
                <a:ext cx="2743200" cy="638265"/>
              </a:xfrm>
              <a:prstGeom prst="wedgeRoundRectCallout">
                <a:avLst>
                  <a:gd name="adj1" fmla="val 37352"/>
                  <a:gd name="adj2" fmla="val -87506"/>
                  <a:gd name="adj3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kumimoji="1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≺</m:t>
                    </m:r>
                  </m:oMath>
                </a14:m>
                <a:r>
                  <a:rPr kumimoji="1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matters,</a:t>
                </a:r>
                <a:r>
                  <a:rPr kumimoji="1" lang="en-US" sz="28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not </a:t>
                </a:r>
                <a14:m>
                  <m:oMath xmlns:m="http://schemas.openxmlformats.org/officeDocument/2006/math">
                    <m:r>
                      <a:rPr kumimoji="1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≻</m:t>
                    </m:r>
                  </m:oMath>
                </a14:m>
                <a:endParaRPr kumimoji="1" lang="en-US" sz="2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500F52DE-9662-48F8-BE62-FEEF6C25F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379604"/>
                <a:ext cx="2743200" cy="638265"/>
              </a:xfrm>
              <a:prstGeom prst="wedgeRoundRectCallout">
                <a:avLst>
                  <a:gd name="adj1" fmla="val 37352"/>
                  <a:gd name="adj2" fmla="val -87506"/>
                  <a:gd name="adj3" fmla="val 16667"/>
                </a:avLst>
              </a:prstGeom>
              <a:blipFill>
                <a:blip r:embed="rId4"/>
                <a:stretch>
                  <a:fillRect b="-849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0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1995F7F-8B4B-4856-B66A-0C7A7085664D}"/>
              </a:ext>
            </a:extLst>
          </p:cNvPr>
          <p:cNvSpPr/>
          <p:nvPr/>
        </p:nvSpPr>
        <p:spPr>
          <a:xfrm>
            <a:off x="934276" y="4800601"/>
            <a:ext cx="10167731" cy="1555750"/>
          </a:xfrm>
          <a:prstGeom prst="roundRect">
            <a:avLst>
              <a:gd name="adj" fmla="val 122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2800" b="1" dirty="0">
                <a:solidFill>
                  <a:schemeClr val="tx1"/>
                </a:solidFill>
              </a:rPr>
              <a:t>Proof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B2418D-0132-4941-BABE-44D06AEA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Co-rewrite pair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E1BEEFB-097A-4894-AA90-620BC0438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b="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</a:t>
                </a:r>
                <a:r>
                  <a:rPr kumimoji="1" lang="en-US" altLang="ja-JP" b="1" u="sng" dirty="0">
                    <a:solidFill>
                      <a:schemeClr val="accent2"/>
                    </a:solidFill>
                  </a:rPr>
                  <a:t>co-</a:t>
                </a:r>
                <a:r>
                  <a:rPr kumimoji="1" lang="en-US" altLang="ja-JP" b="1" u="sng" dirty="0"/>
                  <a:t>rewrite pair</a:t>
                </a:r>
                <a:r>
                  <a:rPr kumimoji="1" lang="en-US" altLang="ja-JP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are closed under substitutions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closed under contexts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dirty="0"/>
                  <a:t>)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quasi-order</a:t>
                </a:r>
              </a:p>
              <a:p>
                <a:pPr lvl="1"/>
                <a:r>
                  <a:rPr lang="en-US" altLang="ja-JP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irreflexive</a:t>
                </a:r>
                <a:r>
                  <a:rPr kumimoji="1" lang="en-US" altLang="ja-JP" dirty="0">
                    <a:solidFill>
                      <a:schemeClr val="accent2"/>
                    </a:solidFill>
                  </a:rPr>
                  <a:t>)</a:t>
                </a:r>
                <a:endParaRPr kumimoji="1" lang="en-US" altLang="ja-JP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 ∩ ≺ =∅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E1BEEFB-097A-4894-AA90-620BC0438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6249E188-55FB-4FA7-83B9-9554B1008A5A}"/>
                  </a:ext>
                </a:extLst>
              </p:cNvPr>
              <p:cNvSpPr/>
              <p:nvPr/>
            </p:nvSpPr>
            <p:spPr>
              <a:xfrm>
                <a:off x="934276" y="3754583"/>
                <a:ext cx="10167731" cy="924339"/>
              </a:xfrm>
              <a:prstGeom prst="flowChartAlternateProcess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Theorem</a:t>
                </a:r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[new]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↠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</m:oMath>
                </a14:m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ℛ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-unsat </a:t>
                </a:r>
                <a:r>
                  <a:rPr kumimoji="1" lang="en-US" altLang="ja-JP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iff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there's a </a:t>
                </a:r>
                <a:r>
                  <a:rPr kumimoji="1" lang="en-US" altLang="ja-JP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co-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rewrite pair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≽</m:t>
                        </m:r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≺</m:t>
                        </m:r>
                      </m:e>
                    </m:d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s.t.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ℛ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⊆ 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≽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≺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6249E188-55FB-4FA7-83B9-9554B1008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6" y="3754583"/>
                <a:ext cx="10167731" cy="924339"/>
              </a:xfrm>
              <a:prstGeom prst="flowChartAlternateProcess">
                <a:avLst/>
              </a:prstGeom>
              <a:blipFill>
                <a:blip r:embed="rId3"/>
                <a:stretch>
                  <a:fillRect l="-597" t="-5696" b="-949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CEE3E74-7122-4F3A-A520-BC4756BF2C59}"/>
                  </a:ext>
                </a:extLst>
              </p:cNvPr>
              <p:cNvSpPr txBox="1"/>
              <p:nvPr/>
            </p:nvSpPr>
            <p:spPr>
              <a:xfrm>
                <a:off x="5027413" y="5292583"/>
                <a:ext cx="22728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Thus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kumimoji="1" lang="en-US" altLang="ja-JP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2400" dirty="0"/>
                  <a:t>.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CEE3E74-7122-4F3A-A520-BC4756BF2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13" y="5292583"/>
                <a:ext cx="2272878" cy="461665"/>
              </a:xfrm>
              <a:prstGeom prst="rect">
                <a:avLst/>
              </a:prstGeom>
              <a:blipFill>
                <a:blip r:embed="rId4"/>
                <a:stretch>
                  <a:fillRect l="-42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EF7E1E-408D-404A-B9A1-09890B8F157C}"/>
                  </a:ext>
                </a:extLst>
              </p:cNvPr>
              <p:cNvSpPr txBox="1"/>
              <p:nvPr/>
            </p:nvSpPr>
            <p:spPr>
              <a:xfrm>
                <a:off x="2520073" y="5292581"/>
                <a:ext cx="15828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400" b="0" dirty="0"/>
                  <a:t>Also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en-US" altLang="ja-JP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.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BEF7E1E-408D-404A-B9A1-09890B8F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73" y="5292581"/>
                <a:ext cx="1582806" cy="461665"/>
              </a:xfrm>
              <a:prstGeom prst="rect">
                <a:avLst/>
              </a:prstGeom>
              <a:blipFill>
                <a:blip r:embed="rId5"/>
                <a:stretch>
                  <a:fillRect l="-5769" t="-10526" r="-230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A5390A2-F1E3-47D6-97B1-2D1813477B7D}"/>
                  </a:ext>
                </a:extLst>
              </p:cNvPr>
              <p:cNvSpPr txBox="1"/>
              <p:nvPr/>
            </p:nvSpPr>
            <p:spPr>
              <a:xfrm>
                <a:off x="7578585" y="5072357"/>
                <a:ext cx="2192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But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 </m:t>
                    </m:r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kumimoji="1" lang="en-US" altLang="ja-JP" sz="2400" dirty="0"/>
                  <a:t>.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A5390A2-F1E3-47D6-97B1-2D1813477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85" y="5072357"/>
                <a:ext cx="2192139" cy="461665"/>
              </a:xfrm>
              <a:prstGeom prst="rect">
                <a:avLst/>
              </a:prstGeom>
              <a:blipFill>
                <a:blip r:embed="rId6"/>
                <a:stretch>
                  <a:fillRect l="-4167" t="-10526" r="-8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7478BE2-5F98-4D47-A333-816BA8FE1F01}"/>
                  </a:ext>
                </a:extLst>
              </p:cNvPr>
              <p:cNvSpPr txBox="1"/>
              <p:nvPr/>
            </p:nvSpPr>
            <p:spPr>
              <a:xfrm>
                <a:off x="1918533" y="5805778"/>
                <a:ext cx="89051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d>
                  </m:oMath>
                </a14:m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b>
                          <m:sup>
                            <m:r>
                              <a:rPr lang="en-US" altLang="ja-JP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</m:d>
                  </m:oMath>
                </a14:m>
                <a:r>
                  <a:rPr kumimoji="1" lang="en-US" altLang="ja-JP" sz="2400" b="0" dirty="0"/>
                  <a:t> is a co-rewrite pair, where: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en-US" altLang="ja-JP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ja-JP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altLang="ja-JP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ja-JP" altLang="en-US" sz="2400" dirty="0"/>
                      <m:t> </m:t>
                    </m:r>
                    <m:r>
                      <m:rPr>
                        <m:nor/>
                      </m:rPr>
                      <a:rPr lang="en-US" altLang="ja-JP" sz="2400" dirty="0"/>
                      <m:t>is</m:t>
                    </m:r>
                    <m:r>
                      <m:rPr>
                        <m:nor/>
                      </m:rPr>
                      <a:rPr lang="en-US" altLang="ja-JP" sz="2400" dirty="0"/>
                      <m:t> </m:t>
                    </m:r>
                    <m:r>
                      <a:rPr lang="en-US" altLang="ja-JP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ja-JP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sz="2400" dirty="0"/>
                      <m:t>unsat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7478BE2-5F98-4D47-A333-816BA8FE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33" y="5805778"/>
                <a:ext cx="8905180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1D448EC-692E-4BD6-9C19-172BD99D819C}"/>
                  </a:ext>
                </a:extLst>
              </p:cNvPr>
              <p:cNvSpPr txBox="1"/>
              <p:nvPr/>
            </p:nvSpPr>
            <p:spPr>
              <a:xfrm>
                <a:off x="1480929" y="4930176"/>
                <a:ext cx="6097656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ja-JP" alt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⇐</m:t>
                        </m:r>
                      </m:e>
                    </m:d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Suppose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𝜃</m:t>
                    </m:r>
                    <m:sSubSup>
                      <m:sSubSup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→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ℛ</m:t>
                        </m:r>
                      </m:sub>
                      <m:sup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. Then 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≽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1D448EC-692E-4BD6-9C19-172BD99D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29" y="4930176"/>
                <a:ext cx="6097656" cy="424732"/>
              </a:xfrm>
              <a:prstGeom prst="rect">
                <a:avLst/>
              </a:prstGeom>
              <a:blipFill>
                <a:blip r:embed="rId8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36E9E231-8146-4F57-8D9E-E5C5ADCD7A4A}"/>
              </a:ext>
            </a:extLst>
          </p:cNvPr>
          <p:cNvSpPr/>
          <p:nvPr/>
        </p:nvSpPr>
        <p:spPr>
          <a:xfrm>
            <a:off x="7037602" y="4896807"/>
            <a:ext cx="266263" cy="831304"/>
          </a:xfrm>
          <a:prstGeom prst="rightBrace">
            <a:avLst>
              <a:gd name="adj1" fmla="val 38125"/>
              <a:gd name="adj2" fmla="val 50967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6C86F3-A7E9-4608-93E3-7351A51E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DF67CC-9A65-4FDB-B8C6-98ED27E1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4" grpId="0"/>
      <p:bldP spid="15" grpId="0"/>
      <p:bldP spid="16" grpId="0"/>
      <p:bldP spid="18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2418D-0132-4941-BABE-44D06AEA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Co-rewrite pair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E1BEEFB-097A-4894-AA90-620BC0438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b="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</a:t>
                </a:r>
                <a:r>
                  <a:rPr kumimoji="1" lang="en-US" altLang="ja-JP" b="1" u="sng" dirty="0">
                    <a:solidFill>
                      <a:schemeClr val="accent2"/>
                    </a:solidFill>
                  </a:rPr>
                  <a:t>co-</a:t>
                </a:r>
                <a:r>
                  <a:rPr kumimoji="1" lang="en-US" altLang="ja-JP" b="1" u="sng" dirty="0"/>
                  <a:t>rewrite pair</a:t>
                </a:r>
                <a:r>
                  <a:rPr kumimoji="1" lang="en-US" altLang="ja-JP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are closed under substitutions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closed under contexts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dirty="0"/>
                  <a:t>)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quasi-order</a:t>
                </a:r>
              </a:p>
              <a:p>
                <a:pPr lvl="1"/>
                <a:r>
                  <a:rPr lang="en-US" altLang="ja-JP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irreflexive</a:t>
                </a:r>
                <a:r>
                  <a:rPr kumimoji="1" lang="en-US" altLang="ja-JP" dirty="0">
                    <a:solidFill>
                      <a:schemeClr val="accent2"/>
                    </a:solidFill>
                  </a:rPr>
                  <a:t>)</a:t>
                </a:r>
                <a:endParaRPr kumimoji="1" lang="en-US" altLang="ja-JP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 ∩ ≺ =∅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E1BEEFB-097A-4894-AA90-620BC0438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86D67F77-67EC-4BB8-AD92-FE8A3FEFC3A0}"/>
                  </a:ext>
                </a:extLst>
              </p:cNvPr>
              <p:cNvSpPr/>
              <p:nvPr/>
            </p:nvSpPr>
            <p:spPr>
              <a:xfrm>
                <a:off x="934276" y="4870478"/>
                <a:ext cx="10167731" cy="92433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Corollary</a:t>
                </a:r>
                <a:r>
                  <a:rPr kumimoji="0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ja-JP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↠</m:t>
                    </m:r>
                    <m:r>
                      <a:rPr kumimoji="0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ℛ</m:t>
                    </m:r>
                  </m:oMath>
                </a14:m>
                <a:r>
                  <a:rPr kumimoji="0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-unsat </a:t>
                </a:r>
                <a:r>
                  <a:rPr kumimoji="0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iff</a:t>
                </a:r>
                <a:r>
                  <a:rPr kumimoji="0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ℛ</m:t>
                    </m:r>
                  </m:oMath>
                </a14:m>
                <a:r>
                  <a:rPr kumimoji="0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has a quasi-model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ja-JP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ja-JP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𝒜</m:t>
                        </m:r>
                        <m:r>
                          <a:rPr kumimoji="0" lang="en-US" altLang="ja-JP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ja-JP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≥</m:t>
                        </m:r>
                      </m:e>
                    </m:d>
                  </m:oMath>
                </a14:m>
                <a:r>
                  <a:rPr kumimoji="0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s.t. </a:t>
                </a:r>
                <a14:m>
                  <m:oMath xmlns:m="http://schemas.openxmlformats.org/officeDocument/2006/math">
                    <m:r>
                      <a:rPr kumimoji="0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𝒜</m:t>
                    </m:r>
                    <m:r>
                      <a:rPr kumimoji="0" lang="en-US" altLang="ja-JP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⊨</m:t>
                    </m:r>
                    <m:r>
                      <a:rPr kumimoji="0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≱</m:t>
                    </m:r>
                    <m:r>
                      <a:rPr kumimoji="0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</m:oMath>
                </a14:m>
                <a:endPara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86D67F77-67EC-4BB8-AD92-FE8A3FEFC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6" y="4870478"/>
                <a:ext cx="10167731" cy="924339"/>
              </a:xfrm>
              <a:prstGeom prst="roundRect">
                <a:avLst/>
              </a:prstGeom>
              <a:blipFill>
                <a:blip r:embed="rId3"/>
                <a:stretch>
                  <a:fillRect l="-597" t="-5063" b="-1708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BE925-052A-4251-AA60-E7CA04BE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CD6D7E-8805-4B8F-A454-5E580671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フローチャート: 代替処理 3">
                <a:extLst>
                  <a:ext uri="{FF2B5EF4-FFF2-40B4-BE49-F238E27FC236}">
                    <a16:creationId xmlns:a16="http://schemas.microsoft.com/office/drawing/2014/main" id="{C9905CF7-6A37-4E71-9875-1198E7121709}"/>
                  </a:ext>
                </a:extLst>
              </p:cNvPr>
              <p:cNvSpPr/>
              <p:nvPr/>
            </p:nvSpPr>
            <p:spPr>
              <a:xfrm>
                <a:off x="934276" y="3754583"/>
                <a:ext cx="10167731" cy="924339"/>
              </a:xfrm>
              <a:prstGeom prst="flowChartAlternateProcess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Theorem</a:t>
                </a:r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[new]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↠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</m:oMath>
                </a14:m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ℛ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-unsat </a:t>
                </a:r>
                <a:r>
                  <a:rPr kumimoji="1" lang="en-US" altLang="ja-JP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iff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there's a </a:t>
                </a:r>
                <a:r>
                  <a:rPr kumimoji="1" lang="en-US" altLang="ja-JP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co-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rewrite pair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≽</m:t>
                        </m:r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≺</m:t>
                        </m:r>
                      </m:e>
                    </m:d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s.t.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ℛ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⊆ 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≽</m:t>
                    </m:r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≺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8" name="フローチャート: 代替処理 3">
                <a:extLst>
                  <a:ext uri="{FF2B5EF4-FFF2-40B4-BE49-F238E27FC236}">
                    <a16:creationId xmlns:a16="http://schemas.microsoft.com/office/drawing/2014/main" id="{C9905CF7-6A37-4E71-9875-1198E7121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6" y="3754583"/>
                <a:ext cx="10167731" cy="924339"/>
              </a:xfrm>
              <a:prstGeom prst="flowChartAlternateProcess">
                <a:avLst/>
              </a:prstGeom>
              <a:blipFill>
                <a:blip r:embed="rId4"/>
                <a:stretch>
                  <a:fillRect l="-597" t="-5696" b="-949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34D65B-FAA4-47B8-A396-DAF63EAB95B2}"/>
                  </a:ext>
                </a:extLst>
              </p:cNvPr>
              <p:cNvSpPr/>
              <p:nvPr/>
            </p:nvSpPr>
            <p:spPr>
              <a:xfrm>
                <a:off x="934276" y="5906834"/>
                <a:ext cx="10167731" cy="533138"/>
              </a:xfrm>
              <a:prstGeom prst="roundRect">
                <a:avLst>
                  <a:gd name="adj" fmla="val 2877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en-US" sz="2800" b="1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Proof</a:t>
                </a:r>
                <a:r>
                  <a:rPr kumimoji="1" lang="en-US" sz="2800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: with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≽</m:t>
                    </m:r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≔</m:t>
                    </m:r>
                    <m:r>
                      <a:rPr lang="en-US" altLang="ja-JP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 and</a:t>
                </a:r>
                <a:r>
                  <a:rPr kumimoji="1" lang="en-US" sz="28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 </a:t>
                </a:r>
                <a:r>
                  <a:rPr kumimoji="1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≱</m:t>
                    </m:r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1" lang="en-US" sz="2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34D65B-FAA4-47B8-A396-DAF63EAB9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6" y="5906834"/>
                <a:ext cx="10167731" cy="533138"/>
              </a:xfrm>
              <a:prstGeom prst="roundRect">
                <a:avLst>
                  <a:gd name="adj" fmla="val 28774"/>
                </a:avLst>
              </a:prstGeom>
              <a:blipFill>
                <a:blip r:embed="rId5"/>
                <a:stretch>
                  <a:fillRect l="-597" t="-9677" b="-2365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57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A65AB-99AF-4051-A435-C97C2AED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Matrix interpretations </a:t>
            </a:r>
            <a:r>
              <a:rPr kumimoji="1" lang="en-US" altLang="ja-JP" sz="3200" dirty="0">
                <a:solidFill>
                  <a:schemeClr val="accent6"/>
                </a:solidFill>
              </a:rPr>
              <a:t>[Endrullis+'08]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836B60-07AE-44CA-9E28-18B0682EE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b="1" dirty="0"/>
                  <a:t>Example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ja-JP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836B60-07AE-44CA-9E28-18B0682EE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BC531A-A5DD-44B3-96F9-7743E209D346}"/>
                  </a:ext>
                </a:extLst>
              </p:cNvPr>
              <p:cNvSpPr txBox="1"/>
              <p:nvPr/>
            </p:nvSpPr>
            <p:spPr>
              <a:xfrm>
                <a:off x="1105769" y="4459931"/>
                <a:ext cx="3956147" cy="781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BC531A-A5DD-44B3-96F9-7743E209D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69" y="4459931"/>
                <a:ext cx="3956147" cy="781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D083C6-A4BE-4779-8425-1B4A97ED0380}"/>
                  </a:ext>
                </a:extLst>
              </p:cNvPr>
              <p:cNvSpPr txBox="1"/>
              <p:nvPr/>
            </p:nvSpPr>
            <p:spPr>
              <a:xfrm>
                <a:off x="6096000" y="4415702"/>
                <a:ext cx="3099768" cy="7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D083C6-A4BE-4779-8425-1B4A97ED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15702"/>
                <a:ext cx="3099768" cy="781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05C2AF-F981-4143-B460-D313313A7853}"/>
                  </a:ext>
                </a:extLst>
              </p:cNvPr>
              <p:cNvSpPr txBox="1"/>
              <p:nvPr/>
            </p:nvSpPr>
            <p:spPr>
              <a:xfrm>
                <a:off x="838200" y="5283984"/>
                <a:ext cx="47321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So e.g.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ja-JP" alt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-</a:t>
                </a:r>
                <a:r>
                  <a:rPr kumimoji="1" lang="en-US" altLang="ja-JP" sz="2800" dirty="0" err="1"/>
                  <a:t>unsat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05C2AF-F981-4143-B460-D313313A7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3984"/>
                <a:ext cx="4732129" cy="523220"/>
              </a:xfrm>
              <a:prstGeom prst="rect">
                <a:avLst/>
              </a:prstGeom>
              <a:blipFill>
                <a:blip r:embed="rId5"/>
                <a:stretch>
                  <a:fillRect l="-2706" t="-11628" r="-219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6710D2-C92C-4034-B475-03C9ACF54075}"/>
                  </a:ext>
                </a:extLst>
              </p:cNvPr>
              <p:cNvSpPr txBox="1"/>
              <p:nvPr/>
            </p:nvSpPr>
            <p:spPr>
              <a:xfrm>
                <a:off x="838200" y="2556729"/>
                <a:ext cx="10899913" cy="781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dirty="0"/>
                  <a:t>Define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2800" dirty="0"/>
                  <a:t> by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d>
                      <m:d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6710D2-C92C-4034-B475-03C9ACF54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6729"/>
                <a:ext cx="10899913" cy="781689"/>
              </a:xfrm>
              <a:prstGeom prst="rect">
                <a:avLst/>
              </a:prstGeom>
              <a:blipFill>
                <a:blip r:embed="rId6"/>
                <a:stretch>
                  <a:fillRect l="-1174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A17E3F7-D904-4E98-8368-421F68928135}"/>
                  </a:ext>
                </a:extLst>
              </p:cNvPr>
              <p:cNvSpPr txBox="1"/>
              <p:nvPr/>
            </p:nvSpPr>
            <p:spPr>
              <a:xfrm>
                <a:off x="838200" y="3319106"/>
                <a:ext cx="100550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,≥</m:t>
                        </m:r>
                      </m:e>
                    </m:d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is a quasi-</a:t>
                </a:r>
                <a:r>
                  <a:rPr lang="en-US" altLang="ja-JP" sz="2800" dirty="0"/>
                  <a:t>model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A17E3F7-D904-4E98-8368-421F68928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19106"/>
                <a:ext cx="10055087" cy="523220"/>
              </a:xfrm>
              <a:prstGeom prst="rect">
                <a:avLst/>
              </a:prstGeom>
              <a:blipFill>
                <a:blip r:embed="rId7"/>
                <a:stretch>
                  <a:fillRect l="-1273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E2D98DB-8351-4B45-A143-4B49F2BEF8AA}"/>
                  </a:ext>
                </a:extLst>
              </p:cNvPr>
              <p:cNvSpPr txBox="1"/>
              <p:nvPr/>
            </p:nvSpPr>
            <p:spPr>
              <a:xfrm>
                <a:off x="1667169" y="5770323"/>
                <a:ext cx="3544625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≱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for any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E2D98DB-8351-4B45-A143-4B49F2BEF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169" y="5770323"/>
                <a:ext cx="3544625" cy="709938"/>
              </a:xfrm>
              <a:prstGeom prst="rect">
                <a:avLst/>
              </a:prstGeom>
              <a:blipFill>
                <a:blip r:embed="rId8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3E9D55CE-B7FE-4986-9EFF-80984DA4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3CC1ACF5-CED1-4F38-AFEE-7101DC67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7277C2B-D7BA-458A-AE37-A2D39750DAE1}"/>
                  </a:ext>
                </a:extLst>
              </p:cNvPr>
              <p:cNvSpPr txBox="1"/>
              <p:nvPr/>
            </p:nvSpPr>
            <p:spPr>
              <a:xfrm>
                <a:off x="1775413" y="3773984"/>
                <a:ext cx="7845287" cy="709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eqAr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eqArr>
                              </m:e>
                            </m:d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7277C2B-D7BA-458A-AE37-A2D39750D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13" y="3773984"/>
                <a:ext cx="7845287" cy="7099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59E193C-6C55-459E-81C0-B1F2D991ED98}"/>
                  </a:ext>
                </a:extLst>
              </p:cNvPr>
              <p:cNvSpPr txBox="1"/>
              <p:nvPr/>
            </p:nvSpPr>
            <p:spPr>
              <a:xfrm>
                <a:off x="5559987" y="5693600"/>
                <a:ext cx="2902077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chemeClr val="accent2"/>
                    </a:solidFill>
                  </a:rPr>
                  <a:t>note</a:t>
                </a:r>
                <a:r>
                  <a:rPr kumimoji="1" lang="en-US" altLang="ja-JP" sz="24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kumimoji="1"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d>
                      <m:dPr>
                        <m:ctrlPr>
                          <a:rPr kumimoji="1"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sz="2400" b="1" dirty="0">
                    <a:solidFill>
                      <a:schemeClr val="accent2"/>
                    </a:solidFill>
                  </a:rPr>
                  <a:t> !</a:t>
                </a:r>
                <a:endParaRPr kumimoji="1" lang="ja-JP" alt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59E193C-6C55-459E-81C0-B1F2D991E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987" y="5693600"/>
                <a:ext cx="2902077" cy="709938"/>
              </a:xfrm>
              <a:prstGeom prst="rect">
                <a:avLst/>
              </a:prstGeom>
              <a:blipFill>
                <a:blip r:embed="rId10"/>
                <a:stretch>
                  <a:fillRect l="-3151" r="-2311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AFB87-F92A-4AF6-BF88-8A0A1C78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 3:</a:t>
            </a:r>
            <a:br>
              <a:rPr kumimoji="1" lang="en-US" altLang="ja-JP" dirty="0"/>
            </a:br>
            <a:r>
              <a:rPr kumimoji="1" lang="en-US" altLang="ja-JP" dirty="0"/>
              <a:t>WPO as rewrite pair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545DB2-5D2A-48C8-BC1B-7EE2C7DA9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4C0F37-0CD4-4D22-9105-6FEF8747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F85E41-0D26-424F-B27E-9DAD7A28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92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WPO = LPO + (G)KBO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4" name="Rectangle 1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iff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	for 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	for 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 or</a:t>
                </a:r>
              </a:p>
              <a:p>
                <a:pPr lvl="2">
                  <a:buNone/>
                </a:pPr>
                <a:r>
                  <a:rPr lang="en-US" altLang="en-US" b="1" dirty="0">
                    <a:solidFill>
                      <a:schemeClr val="accent6"/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204" name="Rectang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488BBE4C-4937-4811-9ABE-C7A796611601}"/>
                  </a:ext>
                </a:extLst>
              </p:cNvPr>
              <p:cNvSpPr/>
              <p:nvPr/>
            </p:nvSpPr>
            <p:spPr>
              <a:xfrm>
                <a:off x="1073426" y="4393096"/>
                <a:ext cx="9660835" cy="1963254"/>
              </a:xfrm>
              <a:prstGeom prst="roundRect">
                <a:avLst>
                  <a:gd name="adj" fmla="val 907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20000"/>
                  </a:spcAft>
                  <a:defRPr/>
                </a:pP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Theorem</a:t>
                </a:r>
                <a:r>
                  <a:rPr kumimoji="1" lang="en-US" altLang="ja-JP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1" lang="en-US" altLang="ja-JP" sz="2400" i="0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</a:rPr>
                  <a:t>[Yamada+ '14]</a:t>
                </a:r>
                <a:endParaRPr kumimoji="1" lang="en-US" altLang="ja-JP" i="0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  <a:p>
                <a:pPr indent="-457200" fontAlgn="base">
                  <a:spcBef>
                    <a:spcPct val="0"/>
                  </a:spcBef>
                  <a:spcAft>
                    <a:spcPct val="20000"/>
                  </a:spcAft>
                  <a:tabLst>
                    <a:tab pos="357188" algn="l"/>
                  </a:tabLst>
                  <a:defRPr/>
                </a:pPr>
                <a:r>
                  <a:rPr kumimoji="1" lang="en-US" altLang="ja-JP" sz="2400" kern="0" noProof="0" dirty="0">
                    <a:solidFill>
                      <a:srgbClr val="000000"/>
                    </a:solidFill>
                  </a:rPr>
                  <a:t>	</a:t>
                </a:r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WPO is a </a:t>
                </a:r>
                <a:r>
                  <a:rPr kumimoji="1" lang="en-US" altLang="ja-JP" sz="2400" b="1" i="1" kern="0" dirty="0">
                    <a:solidFill>
                      <a:srgbClr val="000000"/>
                    </a:solidFill>
                  </a:rPr>
                  <a:t>reduction pair</a:t>
                </a:r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  if</a:t>
                </a:r>
                <a:endParaRPr kumimoji="1" lang="en-US" altLang="ja-JP" sz="24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indent="-457200" fontAlgn="base">
                  <a:spcBef>
                    <a:spcPct val="0"/>
                  </a:spcBef>
                  <a:spcAft>
                    <a:spcPct val="20000"/>
                  </a:spcAft>
                  <a:tabLst>
                    <a:tab pos="357188" algn="l"/>
                  </a:tabLst>
                  <a:defRPr/>
                </a:pPr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 is </a:t>
                </a:r>
                <a:r>
                  <a:rPr kumimoji="1" lang="en-US" altLang="ja-JP" sz="24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monotone, </a:t>
                </a:r>
                <a14:m>
                  <m:oMath xmlns:m="http://schemas.openxmlformats.org/officeDocument/2006/math">
                    <m:r>
                      <a:rPr kumimoji="1"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400" i="1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-simple</a:t>
                </a:r>
                <a:r>
                  <a:rPr kumimoji="1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  <a:r>
                  <a:rPr kumimoji="1" lang="en-US" altLang="ja-JP" sz="240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ja-JP" sz="2400" b="0" i="1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b="0" i="1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kumimoji="1" lang="en-US" altLang="ja-JP" sz="2400" b="1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ja-JP" alt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4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ja-JP" sz="2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kumimoji="1" lang="en-US" altLang="ja-JP" sz="24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sz="2400" b="0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indent="-457200" fontAlgn="base">
                  <a:spcBef>
                    <a:spcPct val="0"/>
                  </a:spcBef>
                  <a:spcAft>
                    <a:spcPct val="20000"/>
                  </a:spcAft>
                  <a:tabLst>
                    <a:tab pos="357188" algn="l"/>
                  </a:tabLst>
                  <a:defRPr/>
                </a:pPr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	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ja-JP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kumimoji="1" lang="en-US" altLang="ja-JP" sz="2400" b="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kumimoji="1" lang="en-US" altLang="ja-JP" sz="2400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</m:d>
                  </m:oMath>
                </a14:m>
                <a:r>
                  <a:rPr kumimoji="1" lang="en-US" altLang="ja-JP" sz="2400" b="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are well-founded</a:t>
                </a:r>
                <a:r>
                  <a:rPr kumimoji="1" lang="en-US" altLang="ja-JP" sz="2400" b="0" i="0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order pairs</a:t>
                </a:r>
                <a:endParaRPr kumimoji="1" lang="en-US" altLang="ja-JP" sz="2400" b="0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488BBE4C-4937-4811-9ABE-C7A796611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6" y="4393096"/>
                <a:ext cx="9660835" cy="1963254"/>
              </a:xfrm>
              <a:prstGeom prst="roundRect">
                <a:avLst>
                  <a:gd name="adj" fmla="val 9073"/>
                </a:avLst>
              </a:prstGeom>
              <a:blipFill>
                <a:blip r:embed="rId4"/>
                <a:stretch>
                  <a:fillRect l="-566" b="-30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3BE4D7-B15D-440A-A886-C54A7467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131488-C5E8-4907-8DC6-93BFB109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99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WPO = LPO + (G)KBO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4" name="Rectangle 1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iff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	for 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	for 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 or</a:t>
                </a:r>
              </a:p>
              <a:p>
                <a:pPr lvl="2">
                  <a:buNone/>
                </a:pPr>
                <a:r>
                  <a:rPr lang="en-US" altLang="en-US" b="1" dirty="0">
                    <a:solidFill>
                      <a:schemeClr val="accent6"/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204" name="Rectang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488BBE4C-4937-4811-9ABE-C7A796611601}"/>
                  </a:ext>
                </a:extLst>
              </p:cNvPr>
              <p:cNvSpPr/>
              <p:nvPr/>
            </p:nvSpPr>
            <p:spPr>
              <a:xfrm>
                <a:off x="1073426" y="4393096"/>
                <a:ext cx="9660835" cy="1963254"/>
              </a:xfrm>
              <a:prstGeom prst="roundRect">
                <a:avLst>
                  <a:gd name="adj" fmla="val 907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20000"/>
                  </a:spcAft>
                  <a:defRPr/>
                </a:pP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Theorem</a:t>
                </a:r>
                <a:r>
                  <a:rPr kumimoji="1" lang="en-US" altLang="ja-JP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1" lang="en-US" altLang="ja-JP" sz="2400" i="0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</a:rPr>
                  <a:t>[new]</a:t>
                </a:r>
                <a:endParaRPr kumimoji="1" lang="en-US" altLang="ja-JP" i="0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</a:endParaRPr>
              </a:p>
              <a:p>
                <a:pPr indent="-457200" fontAlgn="base">
                  <a:spcBef>
                    <a:spcPct val="0"/>
                  </a:spcBef>
                  <a:spcAft>
                    <a:spcPct val="20000"/>
                  </a:spcAft>
                  <a:tabLst>
                    <a:tab pos="357188" algn="l"/>
                  </a:tabLst>
                  <a:defRPr/>
                </a:pPr>
                <a:r>
                  <a:rPr kumimoji="1" lang="en-US" altLang="ja-JP" sz="2400" kern="0" noProof="0" dirty="0">
                    <a:solidFill>
                      <a:srgbClr val="000000"/>
                    </a:solidFill>
                  </a:rPr>
                  <a:t>	</a:t>
                </a:r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WPO is a </a:t>
                </a:r>
                <a:r>
                  <a:rPr kumimoji="1" lang="en-US" altLang="ja-JP" sz="2400" b="1" kern="0" dirty="0">
                    <a:solidFill>
                      <a:schemeClr val="accent2"/>
                    </a:solidFill>
                  </a:rPr>
                  <a:t>rewrite</a:t>
                </a:r>
                <a:r>
                  <a:rPr kumimoji="1" lang="en-US" altLang="ja-JP" sz="2400" b="1" kern="0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ja-JP" sz="2400" b="1" kern="0" dirty="0">
                    <a:solidFill>
                      <a:schemeClr val="accent2"/>
                    </a:solidFill>
                  </a:rPr>
                  <a:t>pair</a:t>
                </a:r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ja-JP" sz="2400" dirty="0"/>
                  <a:t> </a:t>
                </a:r>
                <a:r>
                  <a:rPr kumimoji="1" lang="en-US" altLang="ja-JP" sz="2400" b="1" kern="0" dirty="0">
                    <a:solidFill>
                      <a:srgbClr val="000000"/>
                    </a:solidFill>
                  </a:rPr>
                  <a:t>i</a:t>
                </a:r>
                <a:r>
                  <a:rPr kumimoji="1" lang="en-US" altLang="ja-JP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</a:t>
                </a:r>
                <a:endParaRPr kumimoji="1" lang="en-US" altLang="ja-JP" sz="24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indent="-457200" fontAlgn="base">
                  <a:spcBef>
                    <a:spcPct val="0"/>
                  </a:spcBef>
                  <a:spcAft>
                    <a:spcPct val="20000"/>
                  </a:spcAft>
                  <a:tabLst>
                    <a:tab pos="357188" algn="l"/>
                  </a:tabLst>
                  <a:defRPr/>
                </a:pPr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 is </a:t>
                </a:r>
                <a:r>
                  <a:rPr kumimoji="1" lang="en-US" altLang="ja-JP" sz="24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monotone, </a:t>
                </a:r>
                <a14:m>
                  <m:oMath xmlns:m="http://schemas.openxmlformats.org/officeDocument/2006/math">
                    <m:r>
                      <a:rPr kumimoji="1"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400" i="1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-simple</a:t>
                </a:r>
                <a:r>
                  <a:rPr kumimoji="1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</a:t>
                </a:r>
                <a:r>
                  <a:rPr kumimoji="1" lang="en-US" altLang="ja-JP" sz="240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ja-JP" sz="2400" b="0" i="1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b="0" i="1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kumimoji="1" lang="en-US" altLang="ja-JP" sz="2400" b="1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ja-JP" alt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4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ja-JP" sz="2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kumimoji="1" lang="en-US" altLang="ja-JP" sz="24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sz="2400" b="0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indent="-457200" fontAlgn="base">
                  <a:spcBef>
                    <a:spcPct val="0"/>
                  </a:spcBef>
                  <a:spcAft>
                    <a:spcPct val="20000"/>
                  </a:spcAft>
                  <a:tabLst>
                    <a:tab pos="357188" algn="l"/>
                  </a:tabLst>
                  <a:defRPr/>
                </a:pPr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	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ja-JP" sz="2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kumimoji="1" lang="en-US" altLang="ja-JP" sz="24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kumimoji="1" lang="en-US" altLang="ja-JP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 ker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</m:d>
                  </m:oMath>
                </a14:m>
                <a:r>
                  <a:rPr kumimoji="1" lang="en-US" altLang="ja-JP" sz="2400" b="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are </a:t>
                </a:r>
                <a:r>
                  <a:rPr kumimoji="1" lang="en-US" altLang="ja-JP" sz="2400" b="0" i="0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</a:rPr>
                  <a:t>well-founded</a:t>
                </a:r>
                <a:r>
                  <a:rPr kumimoji="1" lang="en-US" altLang="ja-JP" sz="2400" b="0" i="0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order pairs</a:t>
                </a:r>
                <a:endParaRPr kumimoji="1" lang="en-US" altLang="ja-JP" sz="2400" b="0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488BBE4C-4937-4811-9ABE-C7A796611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6" y="4393096"/>
                <a:ext cx="9660835" cy="1963254"/>
              </a:xfrm>
              <a:prstGeom prst="roundRect">
                <a:avLst>
                  <a:gd name="adj" fmla="val 9073"/>
                </a:avLst>
              </a:prstGeom>
              <a:blipFill>
                <a:blip r:embed="rId4"/>
                <a:stretch>
                  <a:fillRect l="-566" b="-30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3BE4D7-B15D-440A-A886-C54A7467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131488-C5E8-4907-8DC6-93BFB109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16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AE4F89-743D-41D2-B9AF-7F0CE634452A}"/>
              </a:ext>
            </a:extLst>
          </p:cNvPr>
          <p:cNvCxnSpPr>
            <a:cxnSpLocks/>
          </p:cNvCxnSpPr>
          <p:nvPr/>
        </p:nvCxnSpPr>
        <p:spPr>
          <a:xfrm>
            <a:off x="4773611" y="6084090"/>
            <a:ext cx="1745523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4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WPO is 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4" name="Rectangle 1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iff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	for 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; or</a:t>
                </a:r>
                <a:endParaRPr lang="en-US" altLang="ja-JP" dirty="0"/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	for 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or</a:t>
                </a:r>
                <a:endParaRPr lang="en-US" altLang="ja-JP" dirty="0"/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 or</a:t>
                </a:r>
              </a:p>
              <a:p>
                <a:pPr lvl="2">
                  <a:buNone/>
                </a:pPr>
                <a:r>
                  <a:rPr lang="en-US" altLang="en-US" b="1" dirty="0">
                    <a:solidFill>
                      <a:schemeClr val="accent6"/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204" name="Rectang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8BBE4C-4937-4811-9ABE-C7A796611601}"/>
              </a:ext>
            </a:extLst>
          </p:cNvPr>
          <p:cNvSpPr/>
          <p:nvPr/>
        </p:nvSpPr>
        <p:spPr>
          <a:xfrm>
            <a:off x="1073426" y="4393095"/>
            <a:ext cx="9660835" cy="1130089"/>
          </a:xfrm>
          <a:prstGeom prst="roundRect">
            <a:avLst>
              <a:gd name="adj" fmla="val 1879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kumimoji="1" lang="en-US" altLang="ja-JP" sz="28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Lemma: </a:t>
            </a:r>
            <a:r>
              <a:rPr kumimoji="1" lang="en-US" altLang="ja-JP" sz="2800" kern="0" dirty="0">
                <a:solidFill>
                  <a:srgbClr val="000000"/>
                </a:solidFill>
              </a:rPr>
              <a:t>WPO is reflexive</a:t>
            </a:r>
            <a:endParaRPr kumimoji="1" lang="en-US" altLang="ja-JP" sz="2800" i="0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3A7360-315B-4F7D-9690-B382711CF828}"/>
              </a:ext>
            </a:extLst>
          </p:cNvPr>
          <p:cNvSpPr txBox="1"/>
          <p:nvPr/>
        </p:nvSpPr>
        <p:spPr>
          <a:xfrm>
            <a:off x="2925417" y="196532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04F38D-1992-4D26-BCFD-6EBB3DF19F09}"/>
              </a:ext>
            </a:extLst>
          </p:cNvPr>
          <p:cNvSpPr txBox="1"/>
          <p:nvPr/>
        </p:nvSpPr>
        <p:spPr>
          <a:xfrm>
            <a:off x="2925417" y="32347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9809468-A60F-4D48-B7F3-1B318DFE172F}"/>
              </a:ext>
            </a:extLst>
          </p:cNvPr>
          <p:cNvCxnSpPr>
            <a:cxnSpLocks/>
          </p:cNvCxnSpPr>
          <p:nvPr/>
        </p:nvCxnSpPr>
        <p:spPr>
          <a:xfrm>
            <a:off x="1678200" y="2561962"/>
            <a:ext cx="1462565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8757858-A641-473F-964E-27D6DAAAC4A1}"/>
              </a:ext>
            </a:extLst>
          </p:cNvPr>
          <p:cNvCxnSpPr/>
          <p:nvPr/>
        </p:nvCxnSpPr>
        <p:spPr>
          <a:xfrm>
            <a:off x="2204975" y="3935896"/>
            <a:ext cx="954156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944A4EA-4A24-4478-857E-CC6048D37693}"/>
              </a:ext>
            </a:extLst>
          </p:cNvPr>
          <p:cNvCxnSpPr>
            <a:cxnSpLocks/>
          </p:cNvCxnSpPr>
          <p:nvPr/>
        </p:nvCxnSpPr>
        <p:spPr>
          <a:xfrm>
            <a:off x="3571748" y="3955774"/>
            <a:ext cx="3226617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4503C4-C0D9-4FB5-B077-A070FC1F6527}"/>
              </a:ext>
            </a:extLst>
          </p:cNvPr>
          <p:cNvSpPr txBox="1"/>
          <p:nvPr/>
        </p:nvSpPr>
        <p:spPr>
          <a:xfrm>
            <a:off x="6581505" y="31427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506ABD8-9901-4BF0-B36E-E95B42583E5A}"/>
              </a:ext>
            </a:extLst>
          </p:cNvPr>
          <p:cNvCxnSpPr/>
          <p:nvPr/>
        </p:nvCxnSpPr>
        <p:spPr>
          <a:xfrm>
            <a:off x="2045947" y="3279913"/>
            <a:ext cx="2405270" cy="0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6C6380-2342-4514-9953-05BB4C41499E}"/>
              </a:ext>
            </a:extLst>
          </p:cNvPr>
          <p:cNvSpPr txBox="1"/>
          <p:nvPr/>
        </p:nvSpPr>
        <p:spPr>
          <a:xfrm>
            <a:off x="4263505" y="274782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accent2"/>
                </a:solidFill>
              </a:rPr>
              <a:t>?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3B00079-67AA-49E6-B975-09251FCDD7DD}"/>
                  </a:ext>
                </a:extLst>
              </p:cNvPr>
              <p:cNvSpPr txBox="1"/>
              <p:nvPr/>
            </p:nvSpPr>
            <p:spPr>
              <a:xfrm>
                <a:off x="4840928" y="4444858"/>
                <a:ext cx="53258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dirty="0">
                    <a:solidFill>
                      <a:schemeClr val="accent2"/>
                    </a:solidFill>
                  </a:rPr>
                  <a:t>and</a:t>
                </a:r>
                <a:r>
                  <a:rPr kumimoji="1" lang="en-US" altLang="ja-JP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(…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…)</m:t>
                    </m:r>
                    <m:sSub>
                      <m:sSubPr>
                        <m:ctrlPr>
                          <a:rPr kumimoji="1" lang="en-US" altLang="ja-JP" sz="2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sz="28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8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sz="28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3B00079-67AA-49E6-B975-09251FCD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28" y="4444858"/>
                <a:ext cx="5325817" cy="523220"/>
              </a:xfrm>
              <a:prstGeom prst="rect">
                <a:avLst/>
              </a:prstGeom>
              <a:blipFill>
                <a:blip r:embed="rId4"/>
                <a:stretch>
                  <a:fillRect l="-2288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6CAF2F0-3C8D-4E93-B449-B851848B353F}"/>
                  </a:ext>
                </a:extLst>
              </p:cNvPr>
              <p:cNvSpPr txBox="1"/>
              <p:nvPr/>
            </p:nvSpPr>
            <p:spPr>
              <a:xfrm>
                <a:off x="5080474" y="4902260"/>
                <a:ext cx="46362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</a:t>
                </a:r>
                <a:r>
                  <a:rPr kumimoji="1" lang="en-US" altLang="ja-JP" sz="2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800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-simple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6CAF2F0-3C8D-4E93-B449-B851848B3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74" y="4902260"/>
                <a:ext cx="4636282" cy="523220"/>
              </a:xfrm>
              <a:prstGeom prst="rect">
                <a:avLst/>
              </a:prstGeom>
              <a:blipFill>
                <a:blip r:embed="rId5"/>
                <a:stretch>
                  <a:fillRect l="-92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68DBB36-7E82-42B7-98F6-96C612617B13}"/>
                  </a:ext>
                </a:extLst>
              </p:cNvPr>
              <p:cNvSpPr txBox="1"/>
              <p:nvPr/>
            </p:nvSpPr>
            <p:spPr>
              <a:xfrm>
                <a:off x="1590101" y="4902260"/>
                <a:ext cx="3717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b="1" kern="0" dirty="0">
                    <a:solidFill>
                      <a:srgbClr val="000000"/>
                    </a:solidFill>
                  </a:rPr>
                  <a:t>i</a:t>
                </a:r>
                <a:r>
                  <a:rPr kumimoji="1" lang="en-US" altLang="ja-JP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 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8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are reflexive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68DBB36-7E82-42B7-98F6-96C61261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01" y="4902260"/>
                <a:ext cx="3717395" cy="523220"/>
              </a:xfrm>
              <a:prstGeom prst="rect">
                <a:avLst/>
              </a:prstGeom>
              <a:blipFill>
                <a:blip r:embed="rId6"/>
                <a:stretch>
                  <a:fillRect l="-3443" t="-10465" r="-1311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ッター プレースホルダー 23">
            <a:extLst>
              <a:ext uri="{FF2B5EF4-FFF2-40B4-BE49-F238E27FC236}">
                <a16:creationId xmlns:a16="http://schemas.microsoft.com/office/drawing/2014/main" id="{F7D993F3-92AC-4033-A13C-F9BF420F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26" name="スライド番号プレースホルダー 25">
            <a:extLst>
              <a:ext uri="{FF2B5EF4-FFF2-40B4-BE49-F238E27FC236}">
                <a16:creationId xmlns:a16="http://schemas.microsoft.com/office/drawing/2014/main" id="{716C80AC-5A39-4346-9E6B-0AF5B7E1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3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  <p:bldP spid="19" grpId="0"/>
      <p:bldP spid="20" grpId="0"/>
      <p:bldP spid="25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WPO is closed under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4" name="Rectangle 1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iff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	for 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	for 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 or</a:t>
                </a:r>
              </a:p>
              <a:p>
                <a:pPr lvl="2">
                  <a:buNone/>
                </a:pPr>
                <a:r>
                  <a:rPr lang="en-US" altLang="en-US" b="1" dirty="0">
                    <a:solidFill>
                      <a:schemeClr val="accent6"/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204" name="Rectang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8BBE4C-4937-4811-9ABE-C7A796611601}"/>
              </a:ext>
            </a:extLst>
          </p:cNvPr>
          <p:cNvSpPr/>
          <p:nvPr/>
        </p:nvSpPr>
        <p:spPr>
          <a:xfrm>
            <a:off x="1018997" y="4839410"/>
            <a:ext cx="9660835" cy="1049762"/>
          </a:xfrm>
          <a:prstGeom prst="roundRect">
            <a:avLst>
              <a:gd name="adj" fmla="val 1659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kumimoji="1" lang="en-US" altLang="ja-JP" sz="28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Lemma: </a:t>
            </a:r>
            <a:r>
              <a:rPr kumimoji="1" lang="en-US" altLang="ja-JP" sz="2800" kern="0" dirty="0">
                <a:solidFill>
                  <a:srgbClr val="000000"/>
                </a:solidFill>
              </a:rPr>
              <a:t>WPO is closed under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D00EA3-4CDF-467B-8455-0B655402CBE3}"/>
                  </a:ext>
                </a:extLst>
              </p:cNvPr>
              <p:cNvSpPr txBox="1"/>
              <p:nvPr/>
            </p:nvSpPr>
            <p:spPr>
              <a:xfrm>
                <a:off x="1219199" y="5301734"/>
                <a:ext cx="85779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57200" fontAlgn="base">
                  <a:spcBef>
                    <a:spcPct val="0"/>
                  </a:spcBef>
                  <a:spcAft>
                    <a:spcPct val="20000"/>
                  </a:spcAft>
                  <a:tabLst>
                    <a:tab pos="357188" algn="l"/>
                  </a:tabLst>
                  <a:defRPr/>
                </a:pPr>
                <a:r>
                  <a:rPr kumimoji="1" lang="en-US" altLang="ja-JP" sz="2800" b="1" kern="0" dirty="0">
                    <a:solidFill>
                      <a:srgbClr val="000000"/>
                    </a:solidFill>
                  </a:rPr>
                  <a:t>	if 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are reflexive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800" kern="0" dirty="0">
                    <a:solidFill>
                      <a:schemeClr val="tx1"/>
                    </a:solidFill>
                  </a:rPr>
                  <a:t>-simple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D00EA3-4CDF-467B-8455-0B655402C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301734"/>
                <a:ext cx="8577944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93D88E77-C69B-49BA-A076-E0A9E59573A8}"/>
                  </a:ext>
                </a:extLst>
              </p:cNvPr>
              <p:cNvSpPr/>
              <p:nvPr/>
            </p:nvSpPr>
            <p:spPr>
              <a:xfrm>
                <a:off x="3603171" y="4212771"/>
                <a:ext cx="5410200" cy="544964"/>
              </a:xfrm>
              <a:prstGeom prst="wedgeRoundRectCallout">
                <a:avLst>
                  <a:gd name="adj1" fmla="val -55807"/>
                  <a:gd name="adj2" fmla="val -45885"/>
                  <a:gd name="adj3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demands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93D88E77-C69B-49BA-A076-E0A9E5957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71" y="4212771"/>
                <a:ext cx="5410200" cy="544964"/>
              </a:xfrm>
              <a:prstGeom prst="wedgeRoundRectCallout">
                <a:avLst>
                  <a:gd name="adj1" fmla="val -55807"/>
                  <a:gd name="adj2" fmla="val -45885"/>
                  <a:gd name="adj3" fmla="val 16667"/>
                </a:avLst>
              </a:prstGeom>
              <a:blipFill>
                <a:blip r:embed="rId5"/>
                <a:stretch>
                  <a:fillRect t="-4211" b="-25263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853BAD-7228-4AF5-9CAA-826BC83D9831}"/>
              </a:ext>
            </a:extLst>
          </p:cNvPr>
          <p:cNvSpPr/>
          <p:nvPr/>
        </p:nvSpPr>
        <p:spPr>
          <a:xfrm>
            <a:off x="1219199" y="1763486"/>
            <a:ext cx="7968344" cy="2177143"/>
          </a:xfrm>
          <a:prstGeom prst="roundRect">
            <a:avLst>
              <a:gd name="adj" fmla="val 8586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803C74-9876-4403-9328-9CA02259942C}"/>
              </a:ext>
            </a:extLst>
          </p:cNvPr>
          <p:cNvSpPr txBox="1"/>
          <p:nvPr/>
        </p:nvSpPr>
        <p:spPr>
          <a:xfrm>
            <a:off x="8922211" y="123142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83F80C9-2445-41AF-9F8C-7E39227D5C3F}"/>
              </a:ext>
            </a:extLst>
          </p:cNvPr>
          <p:cNvSpPr/>
          <p:nvPr/>
        </p:nvSpPr>
        <p:spPr>
          <a:xfrm>
            <a:off x="1709057" y="3918857"/>
            <a:ext cx="1621972" cy="439557"/>
          </a:xfrm>
          <a:prstGeom prst="roundRect">
            <a:avLst>
              <a:gd name="adj" fmla="val 3152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19697638-F23A-4F7B-BE2D-806548B8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39953C43-9228-41A2-96A9-1CDDE54D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5814138-D555-4837-B6D5-90B1F20C00B9}"/>
              </a:ext>
            </a:extLst>
          </p:cNvPr>
          <p:cNvSpPr/>
          <p:nvPr/>
        </p:nvSpPr>
        <p:spPr>
          <a:xfrm>
            <a:off x="3719841" y="5950708"/>
            <a:ext cx="3810000" cy="588204"/>
          </a:xfrm>
          <a:prstGeom prst="wedgeRoundRectCallout">
            <a:avLst>
              <a:gd name="adj1" fmla="val -45698"/>
              <a:gd name="adj2" fmla="val -7376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No need to be order!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 animBg="1"/>
      <p:bldP spid="9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38147-7C81-4768-9024-89B524F5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WPO (or LPO)?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A1DFB5D4-E0AC-47CA-82D0-20B73FE3A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0515600" cy="2094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Example</a:t>
                </a:r>
                <a:r>
                  <a:rPr lang="en-US" altLang="ja-JP" dirty="0"/>
                  <a:t>: Ackermann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2200" b="0" i="1" u="none" strike="noStrike" baseline="0" dirty="0" smtClean="0">
                        <a:solidFill>
                          <a:srgbClr val="0073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sz="22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u="none" strike="noStrike" baseline="0" dirty="0" smtClean="0">
                            <a:solidFill>
                              <a:srgbClr val="0073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ja-JP" altLang="en-US" sz="22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200" b="0" i="1" u="none" strike="noStrike" baseline="0" dirty="0" smtClean="0">
                        <a:solidFill>
                          <a:srgbClr val="0073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ja-JP" sz="22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CMR1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0" i="1" u="none" strike="noStrike" baseline="0" dirty="0" smtClean="0">
                        <a:solidFill>
                          <a:srgbClr val="0073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sz="22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u="none" strike="noStrike" baseline="0" dirty="0" smtClean="0">
                            <a:solidFill>
                              <a:srgbClr val="0073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ja-JP" sz="22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u="none" strike="noStrike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2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u="none" strike="noStrike" baseline="0" dirty="0" smtClean="0">
                            <a:solidFill>
                              <a:srgbClr val="0073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ja-JP" altLang="en-US" sz="2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200" b="0" i="1" u="none" strike="noStrike" baseline="0" dirty="0" smtClean="0">
                        <a:solidFill>
                          <a:srgbClr val="0073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sz="22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u="none" strike="noStrike" baseline="0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u="none" strike="noStrike" baseline="0" dirty="0" err="1" smtClean="0">
                            <a:solidFill>
                              <a:srgbClr val="0073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ja-JP" sz="22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u="none" strike="noStrike" baseline="0" dirty="0" smtClean="0">
                                <a:solidFill>
                                  <a:srgbClr val="0073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200" b="0" i="0" u="none" strike="noStrike" baseline="0" dirty="0">
                    <a:solidFill>
                      <a:srgbClr val="000000"/>
                    </a:solidFill>
                    <a:latin typeface="CMR1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2200" b="0" i="1" u="none" strike="noStrike" baseline="0" dirty="0" smtClean="0">
                        <a:solidFill>
                          <a:srgbClr val="0073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sz="22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u="none" strike="noStrike" baseline="0" dirty="0" smtClean="0">
                            <a:solidFill>
                              <a:srgbClr val="0073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ja-JP" sz="22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u="none" strike="noStrike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u="none" strike="noStrike" baseline="0" dirty="0" smtClean="0">
                            <a:solidFill>
                              <a:srgbClr val="0073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ja-JP" sz="22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u="none" strike="noStrike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ja-JP" sz="22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200" b="0" i="1" u="none" strike="noStrike" baseline="0" dirty="0" smtClean="0">
                        <a:solidFill>
                          <a:srgbClr val="0073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sz="22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200" b="0" i="1" u="none" strike="noStrike" baseline="0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u="none" strike="noStrike" baseline="0" dirty="0" err="1" smtClean="0">
                            <a:solidFill>
                              <a:srgbClr val="0073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ja-JP" sz="22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b="0" i="1" u="none" strike="noStrike" baseline="0" dirty="0" smtClean="0">
                                <a:solidFill>
                                  <a:srgbClr val="0073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ja-JP" sz="2200" b="0" i="1" u="none" strike="noStrik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2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sz="22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200" b="0" i="1" u="none" strike="noStrike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ja-JP" sz="2200" dirty="0"/>
              </a:p>
              <a:p>
                <a:pPr marL="457200" lvl="1" indent="0">
                  <a:buNone/>
                </a:pPr>
                <a:endParaRPr lang="en-US" altLang="ja-JP" sz="2800" dirty="0"/>
              </a:p>
              <a:p>
                <a:pPr marL="457200" lvl="1" indent="0">
                  <a:buNone/>
                </a:pPr>
                <a:r>
                  <a:rPr lang="en-US" altLang="ja-JP" sz="2800" dirty="0"/>
                  <a:t>LPO proves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↠</m:t>
                    </m:r>
                    <m:r>
                      <a:rPr lang="en-US" altLang="ja-JP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sz="2800" dirty="0"/>
                  <a:t> </a:t>
                </a:r>
                <a:r>
                  <a:rPr lang="en-US" altLang="ja-JP" sz="2800" dirty="0"/>
                  <a:t>is </a:t>
                </a:r>
                <a:r>
                  <a:rPr lang="en-US" altLang="ja-JP" sz="2800" dirty="0" err="1"/>
                  <a:t>unsat</a:t>
                </a:r>
                <a:r>
                  <a:rPr lang="en-US" altLang="ja-JP" sz="2800" dirty="0"/>
                  <a:t>:</a:t>
                </a:r>
              </a:p>
            </p:txBody>
          </p:sp>
        </mc:Choice>
        <mc:Fallback xmlns=""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A1DFB5D4-E0AC-47CA-82D0-20B73FE3A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2094186"/>
              </a:xfrm>
              <a:blipFill>
                <a:blip r:embed="rId2"/>
                <a:stretch>
                  <a:fillRect l="-1217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AA00B0D5-185A-46B6-A39B-85F03D6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2843115-D95A-4F0B-87C9-A7C36D67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9A9DFBA-2279-4152-824C-1ACEEEF44A2D}"/>
                  </a:ext>
                </a:extLst>
              </p:cNvPr>
              <p:cNvSpPr txBox="1"/>
              <p:nvPr/>
            </p:nvSpPr>
            <p:spPr>
              <a:xfrm>
                <a:off x="5943685" y="2621242"/>
                <a:ext cx="1846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𝐿𝑃𝑂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9A9DFBA-2279-4152-824C-1ACEEEF44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85" y="2621242"/>
                <a:ext cx="184621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78B0B-54F8-4664-ADAE-05F770320D1B}"/>
                  </a:ext>
                </a:extLst>
              </p:cNvPr>
              <p:cNvSpPr txBox="1"/>
              <p:nvPr/>
            </p:nvSpPr>
            <p:spPr>
              <a:xfrm>
                <a:off x="2344776" y="4050797"/>
                <a:ext cx="2499527" cy="516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78B0B-54F8-4664-ADAE-05F77032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76" y="4050797"/>
                <a:ext cx="2499527" cy="516295"/>
              </a:xfrm>
              <a:prstGeom prst="rect">
                <a:avLst/>
              </a:prstGeom>
              <a:blipFill>
                <a:blip r:embed="rId4"/>
                <a:stretch>
                  <a:fillRect r="-1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4B58A1-2C79-47D2-88CE-D94E9D8C33E6}"/>
                  </a:ext>
                </a:extLst>
              </p:cNvPr>
              <p:cNvSpPr txBox="1"/>
              <p:nvPr/>
            </p:nvSpPr>
            <p:spPr>
              <a:xfrm>
                <a:off x="7441159" y="3459777"/>
                <a:ext cx="43230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sz="2400" dirty="0"/>
                  <a:t>  implies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4B58A1-2C79-47D2-88CE-D94E9D8C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59" y="3459777"/>
                <a:ext cx="4323037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20464D-62EB-4A71-8F6A-586652A9C3E1}"/>
                  </a:ext>
                </a:extLst>
              </p:cNvPr>
              <p:cNvSpPr txBox="1"/>
              <p:nvPr/>
            </p:nvSpPr>
            <p:spPr>
              <a:xfrm>
                <a:off x="7153941" y="4078111"/>
                <a:ext cx="16687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20464D-62EB-4A71-8F6A-586652A9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941" y="4078111"/>
                <a:ext cx="166879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8CAFC3-26FB-4B9E-A730-3BFE48B9FF8C}"/>
                  </a:ext>
                </a:extLst>
              </p:cNvPr>
              <p:cNvSpPr txBox="1"/>
              <p:nvPr/>
            </p:nvSpPr>
            <p:spPr>
              <a:xfrm>
                <a:off x="5202275" y="4050797"/>
                <a:ext cx="1951666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8CAFC3-26FB-4B9E-A730-3BFE48B9F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75" y="4050797"/>
                <a:ext cx="1951666" cy="486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F9341CA1-6704-41BF-95FC-CB577D07B904}"/>
                  </a:ext>
                </a:extLst>
              </p:cNvPr>
              <p:cNvSpPr/>
              <p:nvPr/>
            </p:nvSpPr>
            <p:spPr>
              <a:xfrm>
                <a:off x="364725" y="4756264"/>
                <a:ext cx="4327659" cy="587310"/>
              </a:xfrm>
              <a:prstGeom prst="wedgeRoundRectCallout">
                <a:avLst>
                  <a:gd name="adj1" fmla="val 36664"/>
                  <a:gd name="adj2" fmla="val -83531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1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primitive recursive in </a:t>
                </a:r>
                <a14:m>
                  <m:oMath xmlns:m="http://schemas.openxmlformats.org/officeDocument/2006/math">
                    <m:r>
                      <a:rPr kumimoji="1" lang="en-US" sz="28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(</m:t>
                    </m:r>
                    <m:r>
                      <a:rPr kumimoji="1" lang="en-US" sz="280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𝑛</m:t>
                    </m:r>
                    <m:r>
                      <a:rPr kumimoji="1" lang="en-US" sz="280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,</m:t>
                    </m:r>
                    <m:r>
                      <a:rPr kumimoji="1" lang="en-US" sz="280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𝑚</m:t>
                    </m:r>
                    <m:r>
                      <a:rPr kumimoji="1" lang="en-US" sz="28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)</m:t>
                    </m:r>
                  </m:oMath>
                </a14:m>
                <a:endParaRPr kumimoji="1" lang="en-US" sz="2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F9341CA1-6704-41BF-95FC-CB577D07B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25" y="4756264"/>
                <a:ext cx="4327659" cy="587310"/>
              </a:xfrm>
              <a:prstGeom prst="wedgeRoundRectCallout">
                <a:avLst>
                  <a:gd name="adj1" fmla="val 36664"/>
                  <a:gd name="adj2" fmla="val -83531"/>
                  <a:gd name="adj3" fmla="val 16667"/>
                </a:avLst>
              </a:prstGeom>
              <a:blipFill>
                <a:blip r:embed="rId8"/>
                <a:stretch>
                  <a:fillRect l="-1816" b="-1167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3D174BB1-6680-4C53-95BF-7831543C3C63}"/>
              </a:ext>
            </a:extLst>
          </p:cNvPr>
          <p:cNvSpPr/>
          <p:nvPr/>
        </p:nvSpPr>
        <p:spPr>
          <a:xfrm>
            <a:off x="7392041" y="4715428"/>
            <a:ext cx="4421275" cy="587309"/>
          </a:xfrm>
          <a:prstGeom prst="wedgeRoundRectCallout">
            <a:avLst>
              <a:gd name="adj1" fmla="val -39686"/>
              <a:gd name="adj2" fmla="val -79354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kumimoji="1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no primitive-recursive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34BA6-5D83-49CF-81FE-4AB316C3C553}"/>
              </a:ext>
            </a:extLst>
          </p:cNvPr>
          <p:cNvSpPr txBox="1"/>
          <p:nvPr/>
        </p:nvSpPr>
        <p:spPr>
          <a:xfrm>
            <a:off x="1304365" y="3429000"/>
            <a:ext cx="6195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no primitive-recursive interpretation can: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9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 animBg="1"/>
      <p:bldP spid="18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(in term rewriting)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Example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 be a rewrite system (or functional program)</a:t>
                </a:r>
              </a:p>
              <a:p>
                <a:pPr marL="457200" lvl="1" indent="0">
                  <a:buNone/>
                  <a:tabLst>
                    <a:tab pos="901700" algn="l"/>
                    <a:tab pos="3136900" algn="l"/>
                  </a:tabLst>
                </a:pPr>
                <a:r>
                  <a:rPr lang="en-US" b="0" dirty="0">
                    <a:solidFill>
                      <a:schemeClr val="accent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Cons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457200" lvl="1" indent="0">
                  <a:buNone/>
                  <a:tabLst>
                    <a:tab pos="901700" algn="l"/>
                    <a:tab pos="313690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hd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Nil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error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nil</m:t>
                        </m:r>
                        <m:r>
                          <m:rPr>
                            <m:nor/>
                          </m:rPr>
                          <a:rPr lang="en-US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access</m:t>
                        </m:r>
                        <m:r>
                          <m:rPr>
                            <m:nor/>
                          </m:rPr>
                          <a:rPr lang="en-US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Question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error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reachable?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838199" y="4578175"/>
                <a:ext cx="7123043" cy="876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Our answer</a:t>
                </a:r>
                <a:r>
                  <a:rPr lang="en-US" sz="28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:r>
                  <a:rPr lang="en-US" sz="2400" b="1" dirty="0">
                    <a:solidFill>
                      <a:schemeClr val="accent6"/>
                    </a:solidFill>
                  </a:rPr>
                  <a:t>SAT!</a:t>
                </a:r>
                <a:r>
                  <a:rPr lang="en-US" sz="2400" dirty="0">
                    <a:solidFill>
                      <a:prstClr val="black"/>
                    </a:solidFill>
                  </a:rPr>
                  <a:t> solution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m:rPr>
                            <m:nor/>
                          </m:rPr>
                          <a:rPr lang="en-US" sz="24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Nil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m:rPr>
                            <m:nor/>
                          </m:rPr>
                          <a:rPr lang="en-US" sz="24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sz="24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nil</m:t>
                        </m:r>
                        <m:r>
                          <m:rPr>
                            <m:nor/>
                          </m:rPr>
                          <a:rPr lang="en-US" sz="24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access</m:t>
                        </m:r>
                        <m:r>
                          <m:rPr>
                            <m:nor/>
                          </m:rPr>
                          <a:rPr lang="en-US" sz="24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578175"/>
                <a:ext cx="7123043" cy="876650"/>
              </a:xfrm>
              <a:prstGeom prst="rect">
                <a:avLst/>
              </a:prstGeom>
              <a:blipFill>
                <a:blip r:embed="rId3"/>
                <a:stretch>
                  <a:fillRect l="-1454" t="-11111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38200" y="3704963"/>
                <a:ext cx="6096000" cy="8766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Classic answer</a:t>
                </a:r>
                <a:r>
                  <a:rPr lang="en-US" sz="28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400" dirty="0">
                    <a:solidFill>
                      <a:prstClr val="black"/>
                    </a:solidFill>
                  </a:rPr>
                  <a:t> because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hd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↛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error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04963"/>
                <a:ext cx="6096000" cy="876650"/>
              </a:xfrm>
              <a:prstGeom prst="rect">
                <a:avLst/>
              </a:prstGeom>
              <a:blipFill>
                <a:blip r:embed="rId4"/>
                <a:stretch>
                  <a:fillRect l="-1800" t="-11806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代替処理 10">
                <a:extLst>
                  <a:ext uri="{FF2B5EF4-FFF2-40B4-BE49-F238E27FC236}">
                    <a16:creationId xmlns:a16="http://schemas.microsoft.com/office/drawing/2014/main" id="{7989C7ED-466D-4D6C-BEEA-CEE39416C628}"/>
                  </a:ext>
                </a:extLst>
              </p:cNvPr>
              <p:cNvSpPr/>
              <p:nvPr/>
            </p:nvSpPr>
            <p:spPr>
              <a:xfrm>
                <a:off x="954157" y="5536499"/>
                <a:ext cx="9680713" cy="683565"/>
              </a:xfrm>
              <a:prstGeom prst="flowChartAlternateProcess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2800" b="1" dirty="0"/>
                  <a:t>Definition: 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is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ja-JP" sz="2800" b="1" u="sng" dirty="0"/>
                  <a:t>-satisfiable</a:t>
                </a:r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kumimoji="1" lang="ja-JP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𝜃</m:t>
                    </m:r>
                    <m:sSubSup>
                      <m:sSubSup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  <m:sup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フローチャート: 代替処理 10">
                <a:extLst>
                  <a:ext uri="{FF2B5EF4-FFF2-40B4-BE49-F238E27FC236}">
                    <a16:creationId xmlns:a16="http://schemas.microsoft.com/office/drawing/2014/main" id="{7989C7ED-466D-4D6C-BEEA-CEE39416C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5536499"/>
                <a:ext cx="9680713" cy="683565"/>
              </a:xfrm>
              <a:prstGeom prst="flowChartAlternateProcess">
                <a:avLst/>
              </a:prstGeom>
              <a:blipFill>
                <a:blip r:embed="rId5"/>
                <a:stretch>
                  <a:fillRect l="-815" b="-10084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950363-77C8-4038-974D-23C20E53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D73AC-323F-4D04-BAA1-D3196E07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 3:</a:t>
            </a:r>
            <a:br>
              <a:rPr kumimoji="1" lang="en-US" altLang="ja-JP" dirty="0"/>
            </a:br>
            <a:r>
              <a:rPr kumimoji="1" lang="en-US" altLang="ja-JP" dirty="0"/>
              <a:t>WPO as co-rewrite pair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AAAC2-ED1F-4E5C-824C-8FF8DFB82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CC5B6-CF89-4441-A6D2-EB9AD369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E39F38-EBB7-4D1E-B2A5-DD57D38B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90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2418D-0132-4941-BABE-44D06AEA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Co-rewrite pair (again)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E1BEEFB-097A-4894-AA90-620BC0438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b="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</a:t>
                </a:r>
                <a:r>
                  <a:rPr kumimoji="1" lang="en-US" altLang="ja-JP" b="1" u="sng" dirty="0">
                    <a:solidFill>
                      <a:schemeClr val="accent2"/>
                    </a:solidFill>
                  </a:rPr>
                  <a:t>co-</a:t>
                </a:r>
                <a:r>
                  <a:rPr kumimoji="1" lang="en-US" altLang="ja-JP" b="1" u="sng" dirty="0"/>
                  <a:t>rewrite pair</a:t>
                </a:r>
                <a:r>
                  <a:rPr kumimoji="1" lang="en-US" altLang="ja-JP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are closed under substitutions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closed under contexts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quasi-order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 ∩ ≺ =∅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E1BEEFB-097A-4894-AA90-620BC0438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C8431A-A9B1-492C-B258-04572D31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2F9A37-8625-4B95-ADB8-93A49A85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41B261D4-7065-42F0-B173-7FDFD9B3DA6F}"/>
                  </a:ext>
                </a:extLst>
              </p:cNvPr>
              <p:cNvSpPr/>
              <p:nvPr/>
            </p:nvSpPr>
            <p:spPr>
              <a:xfrm>
                <a:off x="2035628" y="3875315"/>
                <a:ext cx="7141029" cy="67491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When </a:t>
                </a:r>
                <a14:m>
                  <m:oMath xmlns:m="http://schemas.openxmlformats.org/officeDocument/2006/math">
                    <m:r>
                      <a:rPr kumimoji="1" lang="en-US" altLang="ja-JP" sz="28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 = </m:t>
                    </m:r>
                    <m:sSub>
                      <m:sSubPr>
                        <m:ctrlPr>
                          <a:rPr kumimoji="1"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≽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</m:oMath>
                </a14:m>
                <a:r>
                  <a:rPr kumimoji="1" lang="ja-JP" altLang="en-US" sz="28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</a:rPr>
                  <a:t> </a:t>
                </a:r>
                <a:r>
                  <a:rPr kumimoji="1" lang="en-US" altLang="ja-JP" sz="28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</a:rPr>
                  <a:t>what </a:t>
                </a:r>
                <a:r>
                  <a:rPr kumimoji="1" lang="en-US" altLang="ja-JP" sz="2800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should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≺</m:t>
                    </m:r>
                  </m:oMath>
                </a14:m>
                <a:r>
                  <a:rPr kumimoji="1" lang="ja-JP" altLang="en-US" sz="28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</a:rPr>
                  <a:t> </a:t>
                </a:r>
                <a:r>
                  <a:rPr kumimoji="1" lang="en-US" altLang="ja-JP" sz="28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</a:rPr>
                  <a:t>be?</a:t>
                </a:r>
                <a:endParaRPr kumimoji="1" lang="ja-JP" altLang="en-US" sz="2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41B261D4-7065-42F0-B173-7FDFD9B3D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28" y="3875315"/>
                <a:ext cx="7141029" cy="674914"/>
              </a:xfrm>
              <a:prstGeom prst="roundRect">
                <a:avLst/>
              </a:prstGeom>
              <a:blipFill>
                <a:blip r:embed="rId3"/>
                <a:stretch>
                  <a:fillRect b="-8621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7">
                <a:extLst>
                  <a:ext uri="{FF2B5EF4-FFF2-40B4-BE49-F238E27FC236}">
                    <a16:creationId xmlns:a16="http://schemas.microsoft.com/office/drawing/2014/main" id="{1DC51DAC-A1D8-4D66-9555-E85B3FE9DB52}"/>
                  </a:ext>
                </a:extLst>
              </p:cNvPr>
              <p:cNvSpPr txBox="1"/>
              <p:nvPr/>
            </p:nvSpPr>
            <p:spPr>
              <a:xfrm>
                <a:off x="752139" y="150986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 and</a:t>
                </a:r>
                <a:endParaRPr lang="en-US" altLang="ja-JP" sz="400" dirty="0"/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accent6"/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7">
                <a:extLst>
                  <a:ext uri="{FF2B5EF4-FFF2-40B4-BE49-F238E27FC236}">
                    <a16:creationId xmlns:a16="http://schemas.microsoft.com/office/drawing/2014/main" id="{1DC51DAC-A1D8-4D66-9555-E85B3FE9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39" y="1509865"/>
                <a:ext cx="5791201" cy="2464457"/>
              </a:xfrm>
              <a:prstGeom prst="rect">
                <a:avLst/>
              </a:prstGeom>
              <a:blipFill>
                <a:blip r:embed="rId3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WPO as co-rewrite pair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0DE3A5-E0DC-4F63-B143-81366DDC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FE6EF7-7844-4136-8169-27C55AD1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488BBE4C-4937-4811-9ABE-C7A796611601}"/>
                  </a:ext>
                </a:extLst>
              </p:cNvPr>
              <p:cNvSpPr/>
              <p:nvPr/>
            </p:nvSpPr>
            <p:spPr>
              <a:xfrm>
                <a:off x="838200" y="4207070"/>
                <a:ext cx="10515600" cy="1213047"/>
              </a:xfrm>
              <a:prstGeom prst="roundRect">
                <a:avLst>
                  <a:gd name="adj" fmla="val 1625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20000"/>
                  </a:spcAft>
                  <a:defRPr/>
                </a:pP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Proposition: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800" b="0" i="0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sub>
                        </m:sSub>
                        <m:r>
                          <a:rPr kumimoji="1" lang="en-US" altLang="ja-JP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8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⊏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kumimoji="1" lang="ja-JP" altLang="en-US" sz="2800" i="1" kern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800" b="0" i="0" kern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WPO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a </a:t>
                </a:r>
                <a:r>
                  <a:rPr kumimoji="1" lang="en-US" altLang="ja-JP" sz="2800" b="1" kern="0" dirty="0">
                    <a:solidFill>
                      <a:schemeClr val="accent2"/>
                    </a:solidFill>
                  </a:rPr>
                  <a:t>co-rewrite pair</a:t>
                </a: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ja-JP" sz="2800" dirty="0"/>
                  <a:t> </a:t>
                </a:r>
                <a:r>
                  <a:rPr kumimoji="1" lang="en-US" altLang="ja-JP" sz="2800" b="1" kern="0" dirty="0">
                    <a:solidFill>
                      <a:srgbClr val="000000"/>
                    </a:solidFill>
                  </a:rPr>
                  <a:t>i</a:t>
                </a:r>
                <a:r>
                  <a:rPr kumimoji="1" lang="en-US" altLang="ja-JP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</a:t>
                </a:r>
                <a:endParaRPr kumimoji="1" lang="en-US" altLang="ja-JP" sz="2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indent="-457200" fontAlgn="base">
                  <a:spcBef>
                    <a:spcPct val="0"/>
                  </a:spcBef>
                  <a:spcAft>
                    <a:spcPct val="20000"/>
                  </a:spcAft>
                  <a:tabLst>
                    <a:tab pos="357188" algn="l"/>
                  </a:tabLst>
                  <a:defRPr/>
                </a:pP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</a:t>
                </a:r>
                <a:r>
                  <a:rPr kumimoji="1" lang="en-US" altLang="ja-JP" sz="2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monotone, </a:t>
                </a:r>
                <a14:m>
                  <m:oMath xmlns:m="http://schemas.openxmlformats.org/officeDocument/2006/math">
                    <m:r>
                      <a:rPr kumimoji="1" lang="en-US" altLang="ja-JP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800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-simple</a:t>
                </a: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ja-JP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kumimoji="1" lang="en-US" altLang="ja-JP" sz="2800" b="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lang="en-US" altLang="ja-JP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</m:d>
                  </m:oMath>
                </a14:m>
                <a:r>
                  <a:rPr kumimoji="1" lang="en-US" altLang="ja-JP" sz="2800" b="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are</a:t>
                </a:r>
                <a:r>
                  <a:rPr kumimoji="1" lang="en-US" altLang="ja-JP" sz="2800" b="0" i="0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order pairs</a:t>
                </a:r>
                <a:endParaRPr kumimoji="1" lang="en-US" altLang="ja-JP" sz="2800" b="0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488BBE4C-4937-4811-9ABE-C7A796611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7070"/>
                <a:ext cx="10515600" cy="1213047"/>
              </a:xfrm>
              <a:prstGeom prst="roundRect">
                <a:avLst>
                  <a:gd name="adj" fmla="val 16252"/>
                </a:avLst>
              </a:prstGeom>
              <a:blipFill>
                <a:blip r:embed="rId4"/>
                <a:stretch>
                  <a:fillRect l="-520" b="-53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楕円 2">
            <a:extLst>
              <a:ext uri="{FF2B5EF4-FFF2-40B4-BE49-F238E27FC236}">
                <a16:creationId xmlns:a16="http://schemas.microsoft.com/office/drawing/2014/main" id="{D6BB0E9A-D87E-45DB-B740-41307F6D1C22}"/>
              </a:ext>
            </a:extLst>
          </p:cNvPr>
          <p:cNvSpPr/>
          <p:nvPr/>
        </p:nvSpPr>
        <p:spPr>
          <a:xfrm>
            <a:off x="7237336" y="2988129"/>
            <a:ext cx="293017" cy="72714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D3EE4AA-7A9E-416F-8869-B1C49B43AC5C}"/>
              </a:ext>
            </a:extLst>
          </p:cNvPr>
          <p:cNvSpPr/>
          <p:nvPr/>
        </p:nvSpPr>
        <p:spPr>
          <a:xfrm>
            <a:off x="6788075" y="1824025"/>
            <a:ext cx="306210" cy="70757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5">
                <a:extLst>
                  <a:ext uri="{FF2B5EF4-FFF2-40B4-BE49-F238E27FC236}">
                    <a16:creationId xmlns:a16="http://schemas.microsoft.com/office/drawing/2014/main" id="{1C616DDD-B552-45BC-A07E-623BD36493B7}"/>
                  </a:ext>
                </a:extLst>
              </p:cNvPr>
              <p:cNvSpPr txBox="1"/>
              <p:nvPr/>
            </p:nvSpPr>
            <p:spPr>
              <a:xfrm>
                <a:off x="5411224" y="150986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11" name="テキスト ボックス 5">
                <a:extLst>
                  <a:ext uri="{FF2B5EF4-FFF2-40B4-BE49-F238E27FC236}">
                    <a16:creationId xmlns:a16="http://schemas.microsoft.com/office/drawing/2014/main" id="{1C616DDD-B552-45BC-A07E-623BD364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224" y="1509865"/>
                <a:ext cx="6096000" cy="2205412"/>
              </a:xfrm>
              <a:prstGeom prst="rect">
                <a:avLst/>
              </a:prstGeom>
              <a:blipFill>
                <a:blip r:embed="rId5"/>
                <a:stretch>
                  <a:fillRect r="-200" b="-2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5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AB5E4DB-2254-4E66-BD3F-2BA0110756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44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kumimoji="1" lang="en-US" altLang="ja-JP" sz="4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4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</m:oMath>
                </a14:m>
                <a:r>
                  <a:rPr kumimoji="1" lang="en-US" altLang="ja-JP" dirty="0"/>
                  <a:t> is closed under substitution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AB5E4DB-2254-4E66-BD3F-2BA011075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599" b="-2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A13D4DC-B227-497A-A23A-01C7477CCCEF}"/>
                  </a:ext>
                </a:extLst>
              </p:cNvPr>
              <p:cNvSpPr/>
              <p:nvPr/>
            </p:nvSpPr>
            <p:spPr>
              <a:xfrm>
                <a:off x="1095197" y="1334814"/>
                <a:ext cx="9660835" cy="1049762"/>
              </a:xfrm>
              <a:prstGeom prst="roundRect">
                <a:avLst>
                  <a:gd name="adj" fmla="val 1659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20000"/>
                  </a:spcAft>
                  <a:defRPr/>
                </a:pP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Lemma</a:t>
                </a:r>
                <a:r>
                  <a:rPr kumimoji="1" lang="en-US" altLang="ja-JP" sz="28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(again)</a:t>
                </a: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closed under substitution </a:t>
                </a:r>
                <a:r>
                  <a:rPr kumimoji="1" lang="en-US" altLang="ja-JP" sz="2800" b="1" kern="0" dirty="0">
                    <a:solidFill>
                      <a:srgbClr val="000000"/>
                    </a:solidFill>
                  </a:rPr>
                  <a:t>if</a:t>
                </a:r>
                <a:br>
                  <a:rPr kumimoji="1" lang="en-US" altLang="ja-JP" sz="2800" kern="0" dirty="0">
                    <a:solidFill>
                      <a:srgbClr val="000000"/>
                    </a:solidFill>
                  </a:rPr>
                </a:b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are reflexive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800" kern="0" dirty="0">
                    <a:solidFill>
                      <a:schemeClr val="tx1"/>
                    </a:solidFill>
                  </a:rPr>
                  <a:t>-simple</a:t>
                </a:r>
                <a:endParaRPr kumimoji="1" lang="en-US" altLang="ja-JP" sz="28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A13D4DC-B227-497A-A23A-01C7477CC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97" y="1334814"/>
                <a:ext cx="9660835" cy="1049762"/>
              </a:xfrm>
              <a:prstGeom prst="roundRect">
                <a:avLst>
                  <a:gd name="adj" fmla="val 16596"/>
                </a:avLst>
              </a:prstGeom>
              <a:blipFill>
                <a:blip r:embed="rId3"/>
                <a:stretch>
                  <a:fillRect l="-566" b="-955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5E9F0891-066C-49F2-AFEB-B83BBAE2FE53}"/>
                  </a:ext>
                </a:extLst>
              </p:cNvPr>
              <p:cNvSpPr/>
              <p:nvPr/>
            </p:nvSpPr>
            <p:spPr>
              <a:xfrm>
                <a:off x="1095197" y="2728185"/>
                <a:ext cx="9660835" cy="1049762"/>
              </a:xfrm>
              <a:prstGeom prst="roundRect">
                <a:avLst>
                  <a:gd name="adj" fmla="val 1659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20000"/>
                  </a:spcAft>
                  <a:defRPr/>
                </a:pP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kumimoji="1" lang="en-US" altLang="ja-JP" sz="2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8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closed under substitution </a:t>
                </a:r>
                <a:r>
                  <a:rPr kumimoji="1" lang="en-US" altLang="ja-JP" sz="2800" b="1" kern="0" dirty="0">
                    <a:solidFill>
                      <a:srgbClr val="000000"/>
                    </a:solidFill>
                  </a:rPr>
                  <a:t>if</a:t>
                </a:r>
                <a:br>
                  <a:rPr kumimoji="1" lang="en-US" altLang="ja-JP" sz="2800" kern="0" dirty="0">
                    <a:solidFill>
                      <a:srgbClr val="000000"/>
                    </a:solidFill>
                  </a:rPr>
                </a:b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80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are reflexive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≮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800" kern="0" dirty="0">
                    <a:solidFill>
                      <a:schemeClr val="tx1"/>
                    </a:solidFill>
                  </a:rPr>
                  <a:t>-simple</a:t>
                </a:r>
                <a:endParaRPr kumimoji="1" lang="en-US" altLang="ja-JP" sz="28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5E9F0891-066C-49F2-AFEB-B83BBAE2F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97" y="2728185"/>
                <a:ext cx="9660835" cy="1049762"/>
              </a:xfrm>
              <a:prstGeom prst="roundRect">
                <a:avLst>
                  <a:gd name="adj" fmla="val 16596"/>
                </a:avLst>
              </a:prstGeom>
              <a:blipFill>
                <a:blip r:embed="rId4"/>
                <a:stretch>
                  <a:fillRect l="-566" b="-955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A5912AFC-F5A9-4B22-BE91-C8BC5D74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CBFFE006-2EAB-4390-81F2-9D7BF489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03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AB5E4DB-2254-4E66-BD3F-2BA0110756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44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kumimoji="1" lang="en-US" altLang="ja-JP" sz="4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4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</m:oMath>
                </a14:m>
                <a:r>
                  <a:rPr kumimoji="1" lang="en-US" altLang="ja-JP" dirty="0"/>
                  <a:t> is closed under substitution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AB5E4DB-2254-4E66-BD3F-2BA011075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599" b="-2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A13D4DC-B227-497A-A23A-01C7477CCCEF}"/>
                  </a:ext>
                </a:extLst>
              </p:cNvPr>
              <p:cNvSpPr/>
              <p:nvPr/>
            </p:nvSpPr>
            <p:spPr>
              <a:xfrm>
                <a:off x="1095197" y="1334814"/>
                <a:ext cx="9660835" cy="1049762"/>
              </a:xfrm>
              <a:prstGeom prst="roundRect">
                <a:avLst>
                  <a:gd name="adj" fmla="val 1659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20000"/>
                  </a:spcAft>
                  <a:defRPr/>
                </a:pP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Lemma</a:t>
                </a:r>
                <a:r>
                  <a:rPr kumimoji="1" lang="en-US" altLang="ja-JP" sz="28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(again)</a:t>
                </a: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closed under substitution </a:t>
                </a:r>
                <a:r>
                  <a:rPr kumimoji="1" lang="en-US" altLang="ja-JP" sz="2800" b="1" kern="0" dirty="0">
                    <a:solidFill>
                      <a:srgbClr val="000000"/>
                    </a:solidFill>
                  </a:rPr>
                  <a:t>if</a:t>
                </a:r>
                <a:br>
                  <a:rPr kumimoji="1" lang="en-US" altLang="ja-JP" sz="2800" kern="0" dirty="0">
                    <a:solidFill>
                      <a:srgbClr val="000000"/>
                    </a:solidFill>
                  </a:rPr>
                </a:b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are reflexive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800" kern="0" dirty="0">
                    <a:solidFill>
                      <a:schemeClr val="tx1"/>
                    </a:solidFill>
                  </a:rPr>
                  <a:t>-simple</a:t>
                </a:r>
                <a:endParaRPr kumimoji="1" lang="en-US" altLang="ja-JP" sz="28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A13D4DC-B227-497A-A23A-01C7477CC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97" y="1334814"/>
                <a:ext cx="9660835" cy="1049762"/>
              </a:xfrm>
              <a:prstGeom prst="roundRect">
                <a:avLst>
                  <a:gd name="adj" fmla="val 16596"/>
                </a:avLst>
              </a:prstGeom>
              <a:blipFill>
                <a:blip r:embed="rId3"/>
                <a:stretch>
                  <a:fillRect l="-566" b="-955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5E9F0891-066C-49F2-AFEB-B83BBAE2FE53}"/>
                  </a:ext>
                </a:extLst>
              </p:cNvPr>
              <p:cNvSpPr/>
              <p:nvPr/>
            </p:nvSpPr>
            <p:spPr>
              <a:xfrm>
                <a:off x="1095197" y="2728185"/>
                <a:ext cx="9660835" cy="1049762"/>
              </a:xfrm>
              <a:prstGeom prst="roundRect">
                <a:avLst>
                  <a:gd name="adj" fmla="val 1659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20000"/>
                  </a:spcAft>
                  <a:defRPr/>
                </a:pP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kumimoji="1" lang="en-US" altLang="ja-JP" sz="2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8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closed under substitution </a:t>
                </a:r>
                <a:r>
                  <a:rPr kumimoji="1" lang="en-US" altLang="ja-JP" sz="2800" b="1" kern="0" dirty="0">
                    <a:solidFill>
                      <a:srgbClr val="000000"/>
                    </a:solidFill>
                  </a:rPr>
                  <a:t>if</a:t>
                </a:r>
                <a:br>
                  <a:rPr kumimoji="1" lang="en-US" altLang="ja-JP" sz="2800" kern="0" dirty="0">
                    <a:solidFill>
                      <a:srgbClr val="000000"/>
                    </a:solidFill>
                  </a:rPr>
                </a:b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8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are </a:t>
                </a:r>
                <a:r>
                  <a:rPr kumimoji="1" lang="en-US" altLang="ja-JP" sz="2800" b="1" kern="0" dirty="0">
                    <a:solidFill>
                      <a:schemeClr val="accent2"/>
                    </a:solidFill>
                  </a:rPr>
                  <a:t>irreflexive</a:t>
                </a: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≮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800" kern="0" dirty="0">
                    <a:solidFill>
                      <a:schemeClr val="tx1"/>
                    </a:solidFill>
                  </a:rPr>
                  <a:t>-simple</a:t>
                </a:r>
                <a:endParaRPr kumimoji="1" lang="en-US" altLang="ja-JP" sz="28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5E9F0891-066C-49F2-AFEB-B83BBAE2F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97" y="2728185"/>
                <a:ext cx="9660835" cy="1049762"/>
              </a:xfrm>
              <a:prstGeom prst="roundRect">
                <a:avLst>
                  <a:gd name="adj" fmla="val 16596"/>
                </a:avLst>
              </a:prstGeom>
              <a:blipFill>
                <a:blip r:embed="rId4"/>
                <a:stretch>
                  <a:fillRect l="-566" b="-955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F268ED-02DA-4920-B8D5-A3C11FE0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25A910-82BE-4299-800E-D69C5E2E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62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AB5E4DB-2254-4E66-BD3F-2BA0110756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44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kumimoji="1" lang="en-US" altLang="ja-JP" sz="4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4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</m:oMath>
                </a14:m>
                <a:r>
                  <a:rPr kumimoji="1" lang="en-US" altLang="ja-JP" dirty="0"/>
                  <a:t> is closed under substitution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AB5E4DB-2254-4E66-BD3F-2BA011075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599" b="-2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A13D4DC-B227-497A-A23A-01C7477CCCEF}"/>
                  </a:ext>
                </a:extLst>
              </p:cNvPr>
              <p:cNvSpPr/>
              <p:nvPr/>
            </p:nvSpPr>
            <p:spPr>
              <a:xfrm>
                <a:off x="1095197" y="1334814"/>
                <a:ext cx="10051774" cy="1049762"/>
              </a:xfrm>
              <a:prstGeom prst="roundRect">
                <a:avLst>
                  <a:gd name="adj" fmla="val 1659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20000"/>
                  </a:spcAft>
                  <a:defRPr/>
                </a:pP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Lemma</a:t>
                </a:r>
                <a:r>
                  <a:rPr kumimoji="1" lang="en-US" altLang="ja-JP" sz="28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(again)</a:t>
                </a: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closed under substitution </a:t>
                </a:r>
                <a:r>
                  <a:rPr kumimoji="1" lang="en-US" altLang="ja-JP" sz="2800" b="1" kern="0" dirty="0">
                    <a:solidFill>
                      <a:srgbClr val="000000"/>
                    </a:solidFill>
                  </a:rPr>
                  <a:t>if</a:t>
                </a:r>
                <a:br>
                  <a:rPr kumimoji="1" lang="en-US" altLang="ja-JP" sz="2800" kern="0" dirty="0">
                    <a:solidFill>
                      <a:srgbClr val="000000"/>
                    </a:solidFill>
                  </a:rPr>
                </a:b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are reflexive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800" kern="0" dirty="0">
                    <a:solidFill>
                      <a:schemeClr val="tx1"/>
                    </a:solidFill>
                  </a:rPr>
                  <a:t>-simple</a:t>
                </a:r>
                <a:endParaRPr kumimoji="1" lang="en-US" altLang="ja-JP" sz="28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A13D4DC-B227-497A-A23A-01C7477CC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97" y="1334814"/>
                <a:ext cx="10051774" cy="1049762"/>
              </a:xfrm>
              <a:prstGeom prst="roundRect">
                <a:avLst>
                  <a:gd name="adj" fmla="val 16596"/>
                </a:avLst>
              </a:prstGeom>
              <a:blipFill>
                <a:blip r:embed="rId3"/>
                <a:stretch>
                  <a:fillRect l="-544" b="-955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5E9F0891-066C-49F2-AFEB-B83BBAE2FE53}"/>
                  </a:ext>
                </a:extLst>
              </p:cNvPr>
              <p:cNvSpPr/>
              <p:nvPr/>
            </p:nvSpPr>
            <p:spPr>
              <a:xfrm>
                <a:off x="1095197" y="2728185"/>
                <a:ext cx="10051774" cy="1049762"/>
              </a:xfrm>
              <a:prstGeom prst="roundRect">
                <a:avLst>
                  <a:gd name="adj" fmla="val 1659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20000"/>
                  </a:spcAft>
                  <a:defRPr/>
                </a:pPr>
                <a:r>
                  <a:rPr kumimoji="1" lang="en-US" altLang="ja-JP" sz="2800" b="1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kumimoji="1" lang="en-US" altLang="ja-JP" sz="2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8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closed under substitution </a:t>
                </a:r>
                <a:r>
                  <a:rPr kumimoji="1" lang="en-US" altLang="ja-JP" sz="2800" b="1" kern="0" dirty="0">
                    <a:solidFill>
                      <a:srgbClr val="000000"/>
                    </a:solidFill>
                  </a:rPr>
                  <a:t>if</a:t>
                </a:r>
                <a:br>
                  <a:rPr kumimoji="1" lang="en-US" altLang="ja-JP" sz="2800" kern="0" dirty="0">
                    <a:solidFill>
                      <a:srgbClr val="000000"/>
                    </a:solidFill>
                  </a:rPr>
                </a:b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≥,&gt;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an </a:t>
                </a:r>
                <a:r>
                  <a:rPr kumimoji="1" lang="en-US" altLang="ja-JP" sz="2800" b="1" kern="0" dirty="0">
                    <a:solidFill>
                      <a:schemeClr val="accent2"/>
                    </a:solidFill>
                  </a:rPr>
                  <a:t>order pair</a:t>
                </a: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8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</a:t>
                </a:r>
                <a:r>
                  <a:rPr kumimoji="1" lang="en-US" altLang="ja-JP" sz="2800" kern="0" dirty="0">
                    <a:solidFill>
                      <a:schemeClr val="tx1"/>
                    </a:solidFill>
                  </a:rPr>
                  <a:t> irreflexive</a:t>
                </a:r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en-US" altLang="ja-JP" sz="2800" kern="0" dirty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ja-JP" sz="2800" kern="0" dirty="0">
                    <a:solidFill>
                      <a:schemeClr val="tx1"/>
                    </a:solidFill>
                  </a:rPr>
                  <a:t>-simple</a:t>
                </a:r>
                <a:endParaRPr kumimoji="1" lang="en-US" altLang="ja-JP" sz="28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5E9F0891-066C-49F2-AFEB-B83BBAE2F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97" y="2728185"/>
                <a:ext cx="10051774" cy="1049762"/>
              </a:xfrm>
              <a:prstGeom prst="roundRect">
                <a:avLst>
                  <a:gd name="adj" fmla="val 16596"/>
                </a:avLst>
              </a:prstGeom>
              <a:blipFill>
                <a:blip r:embed="rId4"/>
                <a:stretch>
                  <a:fillRect l="-544" r="-242" b="-955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7740E5-D4D5-464B-978D-23CDCB5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190300-4EC1-454B-B546-219B338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160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ba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n-US" altLang="ja-JP" dirty="0"/>
                  <a:t> 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29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are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co-compatible</a:t>
                </a:r>
                <a:r>
                  <a:rPr lang="en-US" altLang="ja-JP" dirty="0"/>
                  <a:t> </a:t>
                </a:r>
                <a:r>
                  <a:rPr lang="en-US" altLang="ja-JP" b="1" dirty="0" err="1"/>
                  <a:t>iff</a:t>
                </a: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ja-JP" altLang="en-US" dirty="0"/>
                  <a:t>  </a:t>
                </a:r>
                <a:r>
                  <a:rPr lang="en-US" altLang="ja-JP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/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blipFill>
                <a:blip r:embed="rId5"/>
                <a:stretch>
                  <a:fillRect r="-200" b="-24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/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 and</a:t>
                </a:r>
                <a:endParaRPr lang="en-US" altLang="ja-JP" sz="400" dirty="0"/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accent6"/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blipFill>
                <a:blip r:embed="rId6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/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WPO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WPO</m:t>
                        </m:r>
                      </m:e>
                    </m:acc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  <a:endPara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blipFill>
                <a:blip r:embed="rId7"/>
                <a:stretch>
                  <a:fillRect l="-674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1ED6EB3-93B8-42FC-9F9E-C43CADE4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2CDBB0-C320-4E34-B892-78727293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2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ba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n-US" altLang="ja-JP" dirty="0"/>
                  <a:t> 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29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are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co-compatible</a:t>
                </a:r>
                <a:r>
                  <a:rPr lang="en-US" altLang="ja-JP" dirty="0"/>
                  <a:t> </a:t>
                </a:r>
                <a:r>
                  <a:rPr lang="en-US" altLang="ja-JP" b="1" dirty="0" err="1"/>
                  <a:t>iff</a:t>
                </a: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ja-JP" altLang="en-US" dirty="0"/>
                  <a:t>  </a:t>
                </a:r>
                <a:r>
                  <a:rPr lang="en-US" altLang="ja-JP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/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blipFill>
                <a:blip r:embed="rId5"/>
                <a:stretch>
                  <a:fillRect r="-200" b="-24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/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2.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and</a:t>
                </a:r>
                <a:endParaRPr lang="en-US" altLang="ja-JP" sz="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; or</a:t>
                </a:r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and</a:t>
                </a:r>
                <a:endParaRPr lang="en-US" altLang="ja-JP" sz="4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ii.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bg2">
                        <a:lumMod val="90000"/>
                      </a:schemeClr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blipFill>
                <a:blip r:embed="rId6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/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WPO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WPO</m:t>
                        </m:r>
                      </m:e>
                    </m:acc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  <a:endPara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blipFill>
                <a:blip r:embed="rId7"/>
                <a:stretch>
                  <a:fillRect l="-674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13F385C-34D4-435D-BFA6-5168F4E8D032}"/>
              </a:ext>
            </a:extLst>
          </p:cNvPr>
          <p:cNvCxnSpPr/>
          <p:nvPr/>
        </p:nvCxnSpPr>
        <p:spPr>
          <a:xfrm>
            <a:off x="5856514" y="3603171"/>
            <a:ext cx="205740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F0F1128-B796-49DD-BED7-0C65DEEA58DE}"/>
              </a:ext>
            </a:extLst>
          </p:cNvPr>
          <p:cNvCxnSpPr/>
          <p:nvPr/>
        </p:nvCxnSpPr>
        <p:spPr>
          <a:xfrm>
            <a:off x="5856514" y="3907971"/>
            <a:ext cx="205740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9F3B501-66A9-4641-9A10-19C9613D71B0}"/>
              </a:ext>
            </a:extLst>
          </p:cNvPr>
          <p:cNvSpPr/>
          <p:nvPr/>
        </p:nvSpPr>
        <p:spPr>
          <a:xfrm>
            <a:off x="1045029" y="3429000"/>
            <a:ext cx="1502228" cy="32657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18645C9B-E35F-4BAB-A9CA-7B597380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A8FFF89-58F8-4E27-8670-D1BA7DF7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3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ba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n-US" altLang="ja-JP" dirty="0"/>
                  <a:t> 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29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are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co-compatible</a:t>
                </a:r>
                <a:r>
                  <a:rPr lang="en-US" altLang="ja-JP" dirty="0"/>
                  <a:t> </a:t>
                </a:r>
                <a:r>
                  <a:rPr lang="en-US" altLang="ja-JP" b="1" dirty="0" err="1"/>
                  <a:t>iff</a:t>
                </a: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ja-JP" altLang="en-US" dirty="0"/>
                  <a:t>  </a:t>
                </a:r>
                <a:r>
                  <a:rPr lang="en-US" altLang="ja-JP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/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or</a:t>
                </a:r>
                <a:endParaRPr lang="en-US" altLang="ja-JP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blipFill>
                <a:blip r:embed="rId5"/>
                <a:stretch>
                  <a:fillRect r="-200" b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/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 and</a:t>
                </a:r>
                <a:endParaRPr lang="en-US" altLang="ja-JP" sz="400" dirty="0"/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accent6"/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blipFill>
                <a:blip r:embed="rId6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/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WPO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WPO</m:t>
                        </m:r>
                      </m:e>
                    </m:acc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  <a:endPara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blipFill>
                <a:blip r:embed="rId7"/>
                <a:stretch>
                  <a:fillRect l="-674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06D9E5-D31F-46DF-AE7B-E598DF292924}"/>
              </a:ext>
            </a:extLst>
          </p:cNvPr>
          <p:cNvCxnSpPr/>
          <p:nvPr/>
        </p:nvCxnSpPr>
        <p:spPr>
          <a:xfrm>
            <a:off x="1055914" y="3614057"/>
            <a:ext cx="1905000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ッター プレースホルダー 16">
            <a:extLst>
              <a:ext uri="{FF2B5EF4-FFF2-40B4-BE49-F238E27FC236}">
                <a16:creationId xmlns:a16="http://schemas.microsoft.com/office/drawing/2014/main" id="{34BF9DB2-1B68-4AE9-9E57-4B1EF7CF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6E865DA4-0FA6-44FE-BAAC-83DAFA51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28</a:t>
            </a:fld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49A7A2E-9378-420B-B42B-A8EC7F997021}"/>
              </a:ext>
            </a:extLst>
          </p:cNvPr>
          <p:cNvCxnSpPr>
            <a:cxnSpLocks/>
          </p:cNvCxnSpPr>
          <p:nvPr/>
        </p:nvCxnSpPr>
        <p:spPr>
          <a:xfrm>
            <a:off x="5980443" y="3605682"/>
            <a:ext cx="186731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306F42C-1A0A-41EC-85E6-7C2A67875B4E}"/>
              </a:ext>
            </a:extLst>
          </p:cNvPr>
          <p:cNvCxnSpPr/>
          <p:nvPr/>
        </p:nvCxnSpPr>
        <p:spPr>
          <a:xfrm flipV="1">
            <a:off x="3114989" y="3614057"/>
            <a:ext cx="2733152" cy="2143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6">
            <a:extLst>
              <a:ext uri="{FF2B5EF4-FFF2-40B4-BE49-F238E27FC236}">
                <a16:creationId xmlns:a16="http://schemas.microsoft.com/office/drawing/2014/main" id="{DCBC0814-E40A-4673-A2BD-B1220980D3B2}"/>
              </a:ext>
            </a:extLst>
          </p:cNvPr>
          <p:cNvSpPr/>
          <p:nvPr/>
        </p:nvSpPr>
        <p:spPr>
          <a:xfrm>
            <a:off x="1055914" y="3695732"/>
            <a:ext cx="1502228" cy="32657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9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ba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n-US" altLang="ja-JP" dirty="0"/>
                  <a:t> 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29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are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co-compatible</a:t>
                </a:r>
                <a:r>
                  <a:rPr lang="en-US" altLang="ja-JP" dirty="0"/>
                  <a:t> </a:t>
                </a:r>
                <a:r>
                  <a:rPr lang="en-US" altLang="ja-JP" b="1" dirty="0" err="1"/>
                  <a:t>iff</a:t>
                </a: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ja-JP" altLang="en-US" dirty="0"/>
                  <a:t>  </a:t>
                </a:r>
                <a:r>
                  <a:rPr lang="en-US" altLang="ja-JP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/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i="1" ker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i="1" ker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i="1" ker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blipFill>
                <a:blip r:embed="rId5"/>
                <a:stretch>
                  <a:fillRect r="-200" b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/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and</a:t>
                </a:r>
                <a:endParaRPr lang="en-US" altLang="ja-JP" sz="4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ii.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bg2">
                        <a:lumMod val="90000"/>
                      </a:schemeClr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blipFill>
                <a:blip r:embed="rId6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/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WPO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WPO</m:t>
                        </m:r>
                      </m:e>
                    </m:acc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  <a:endPara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blipFill>
                <a:blip r:embed="rId7"/>
                <a:stretch>
                  <a:fillRect l="-674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06D9E5-D31F-46DF-AE7B-E598DF292924}"/>
              </a:ext>
            </a:extLst>
          </p:cNvPr>
          <p:cNvCxnSpPr/>
          <p:nvPr/>
        </p:nvCxnSpPr>
        <p:spPr>
          <a:xfrm>
            <a:off x="1055914" y="3614057"/>
            <a:ext cx="1905000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2DB3B46-5CAA-4B3A-930A-F16C6BD4651C}"/>
              </a:ext>
            </a:extLst>
          </p:cNvPr>
          <p:cNvCxnSpPr>
            <a:cxnSpLocks/>
          </p:cNvCxnSpPr>
          <p:nvPr/>
        </p:nvCxnSpPr>
        <p:spPr>
          <a:xfrm>
            <a:off x="3843494" y="4340473"/>
            <a:ext cx="467249" cy="41574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BBA7BC6B-4997-4DFF-81B7-0B6E45F6F105}"/>
                  </a:ext>
                </a:extLst>
              </p:cNvPr>
              <p:cNvSpPr/>
              <p:nvPr/>
            </p:nvSpPr>
            <p:spPr>
              <a:xfrm>
                <a:off x="2766645" y="4764176"/>
                <a:ext cx="4568652" cy="6949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WPO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WPO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WPO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en-US" altLang="ja-JP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BBA7BC6B-4997-4DFF-81B7-0B6E45F6F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45" y="4764176"/>
                <a:ext cx="4568652" cy="69497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F05C09D-4B93-416E-82DF-992199D02733}"/>
              </a:ext>
            </a:extLst>
          </p:cNvPr>
          <p:cNvCxnSpPr>
            <a:cxnSpLocks/>
          </p:cNvCxnSpPr>
          <p:nvPr/>
        </p:nvCxnSpPr>
        <p:spPr>
          <a:xfrm flipV="1">
            <a:off x="5767754" y="4256314"/>
            <a:ext cx="572756" cy="50786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ッター プレースホルダー 16">
            <a:extLst>
              <a:ext uri="{FF2B5EF4-FFF2-40B4-BE49-F238E27FC236}">
                <a16:creationId xmlns:a16="http://schemas.microsoft.com/office/drawing/2014/main" id="{34BF9DB2-1B68-4AE9-9E57-4B1EF7CF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6E865DA4-0FA6-44FE-BAAC-83DAFA51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29</a:t>
            </a:fld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BBB4A41-BBC7-4A86-B89A-19E07C87BE66}"/>
              </a:ext>
            </a:extLst>
          </p:cNvPr>
          <p:cNvCxnSpPr>
            <a:cxnSpLocks/>
          </p:cNvCxnSpPr>
          <p:nvPr/>
        </p:nvCxnSpPr>
        <p:spPr>
          <a:xfrm>
            <a:off x="6370655" y="4180113"/>
            <a:ext cx="2942493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9FF1B1-9394-4FB9-B156-EFEB8E1ED41A}"/>
              </a:ext>
            </a:extLst>
          </p:cNvPr>
          <p:cNvSpPr txBox="1"/>
          <p:nvPr/>
        </p:nvSpPr>
        <p:spPr>
          <a:xfrm>
            <a:off x="5664759" y="4086680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IH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49A7A2E-9378-420B-B42B-A8EC7F997021}"/>
              </a:ext>
            </a:extLst>
          </p:cNvPr>
          <p:cNvCxnSpPr>
            <a:cxnSpLocks/>
          </p:cNvCxnSpPr>
          <p:nvPr/>
        </p:nvCxnSpPr>
        <p:spPr>
          <a:xfrm>
            <a:off x="5980443" y="3605682"/>
            <a:ext cx="186731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2ECB60B-1423-4D77-BFA8-5F10A79D9AAE}"/>
              </a:ext>
            </a:extLst>
          </p:cNvPr>
          <p:cNvSpPr/>
          <p:nvPr/>
        </p:nvSpPr>
        <p:spPr>
          <a:xfrm>
            <a:off x="1316334" y="3999244"/>
            <a:ext cx="2481943" cy="33326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4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motivation stems from...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termination analysis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∋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chemeClr val="accent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String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string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non-looping, if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chemeClr val="accent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string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String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UNSAT modulo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u="sng" dirty="0"/>
                  <a:t>confluence analysis</a:t>
                </a:r>
                <a:r>
                  <a:rPr lang="en-US" dirty="0"/>
                  <a:t> for conditional rewriting: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∋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abs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abs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are harmless, if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is UNSAT modulo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ba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n-US" altLang="ja-JP" dirty="0"/>
                  <a:t> 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29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are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co-compatible</a:t>
                </a:r>
                <a:r>
                  <a:rPr lang="en-US" altLang="ja-JP" dirty="0"/>
                  <a:t> </a:t>
                </a:r>
                <a:r>
                  <a:rPr lang="en-US" altLang="ja-JP" b="1" dirty="0" err="1"/>
                  <a:t>iff</a:t>
                </a: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ja-JP" altLang="en-US" dirty="0"/>
                  <a:t>  </a:t>
                </a:r>
                <a:r>
                  <a:rPr lang="en-US" altLang="ja-JP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/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; or</a:t>
                </a:r>
                <a:endParaRPr lang="en-US" altLang="ja-JP" dirty="0"/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blipFill>
                <a:blip r:embed="rId5"/>
                <a:stretch>
                  <a:fillRect r="-200" b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/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and</a:t>
                </a:r>
                <a:endParaRPr lang="en-US" altLang="ja-JP" sz="4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ii.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bg2">
                        <a:lumMod val="90000"/>
                      </a:schemeClr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blipFill>
                <a:blip r:embed="rId6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/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WPO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WPO</m:t>
                        </m:r>
                      </m:e>
                    </m:acc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  <a:endPara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blipFill>
                <a:blip r:embed="rId7"/>
                <a:stretch>
                  <a:fillRect l="-674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06D9E5-D31F-46DF-AE7B-E598DF292924}"/>
              </a:ext>
            </a:extLst>
          </p:cNvPr>
          <p:cNvCxnSpPr/>
          <p:nvPr/>
        </p:nvCxnSpPr>
        <p:spPr>
          <a:xfrm>
            <a:off x="1055914" y="3614057"/>
            <a:ext cx="1905000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BD0DA7F-7AD9-4471-95F0-E0E1352C47EE}"/>
              </a:ext>
            </a:extLst>
          </p:cNvPr>
          <p:cNvCxnSpPr>
            <a:cxnSpLocks/>
          </p:cNvCxnSpPr>
          <p:nvPr/>
        </p:nvCxnSpPr>
        <p:spPr>
          <a:xfrm>
            <a:off x="6370655" y="4461467"/>
            <a:ext cx="2942493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01E3749-9584-4818-B901-40097E93DB9E}"/>
              </a:ext>
            </a:extLst>
          </p:cNvPr>
          <p:cNvCxnSpPr>
            <a:cxnSpLocks/>
          </p:cNvCxnSpPr>
          <p:nvPr/>
        </p:nvCxnSpPr>
        <p:spPr>
          <a:xfrm>
            <a:off x="4103914" y="4212771"/>
            <a:ext cx="2264229" cy="22860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64E21-78C2-4D24-A3DB-02F4BE16C0A0}"/>
              </a:ext>
            </a:extLst>
          </p:cNvPr>
          <p:cNvSpPr txBox="1"/>
          <p:nvPr/>
        </p:nvSpPr>
        <p:spPr>
          <a:xfrm>
            <a:off x="4833255" y="3925348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IH</a:t>
            </a:r>
            <a:endParaRPr kumimoji="1" lang="ja-JP" altLang="en-US" dirty="0"/>
          </a:p>
        </p:txBody>
      </p:sp>
      <p:sp>
        <p:nvSpPr>
          <p:cNvPr id="20" name="フッター プレースホルダー 19">
            <a:extLst>
              <a:ext uri="{FF2B5EF4-FFF2-40B4-BE49-F238E27FC236}">
                <a16:creationId xmlns:a16="http://schemas.microsoft.com/office/drawing/2014/main" id="{C19CEB33-EADE-4A3E-8199-BE203870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644F89B6-B910-42D8-B554-99AAD68E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30</a:t>
            </a:fld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9F98B60-5AE2-4F7B-8EF1-90E241ECE877}"/>
              </a:ext>
            </a:extLst>
          </p:cNvPr>
          <p:cNvCxnSpPr>
            <a:cxnSpLocks/>
          </p:cNvCxnSpPr>
          <p:nvPr/>
        </p:nvCxnSpPr>
        <p:spPr>
          <a:xfrm>
            <a:off x="6370655" y="4180113"/>
            <a:ext cx="2942493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F87B2C8-4D85-4D43-A5CF-522A1B564EAF}"/>
              </a:ext>
            </a:extLst>
          </p:cNvPr>
          <p:cNvCxnSpPr>
            <a:cxnSpLocks/>
          </p:cNvCxnSpPr>
          <p:nvPr/>
        </p:nvCxnSpPr>
        <p:spPr>
          <a:xfrm>
            <a:off x="5980443" y="3605682"/>
            <a:ext cx="186731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1">
            <a:extLst>
              <a:ext uri="{FF2B5EF4-FFF2-40B4-BE49-F238E27FC236}">
                <a16:creationId xmlns:a16="http://schemas.microsoft.com/office/drawing/2014/main" id="{8E2729C9-7C37-4806-8237-4DBA6B64B254}"/>
              </a:ext>
            </a:extLst>
          </p:cNvPr>
          <p:cNvSpPr/>
          <p:nvPr/>
        </p:nvSpPr>
        <p:spPr>
          <a:xfrm>
            <a:off x="1316334" y="3999244"/>
            <a:ext cx="2481943" cy="33326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ba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n-US" altLang="ja-JP" dirty="0"/>
                  <a:t> 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29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are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co-compatible</a:t>
                </a:r>
                <a:r>
                  <a:rPr lang="en-US" altLang="ja-JP" dirty="0"/>
                  <a:t> </a:t>
                </a:r>
                <a:r>
                  <a:rPr lang="en-US" altLang="ja-JP" b="1" dirty="0" err="1"/>
                  <a:t>iff</a:t>
                </a: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ja-JP" altLang="en-US" dirty="0"/>
                  <a:t>  </a:t>
                </a:r>
                <a:r>
                  <a:rPr lang="en-US" altLang="ja-JP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/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blipFill>
                <a:blip r:embed="rId5"/>
                <a:stretch>
                  <a:fillRect r="-200" b="-24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/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; or</a:t>
                </a:r>
                <a:endParaRPr lang="en-US" altLang="ja-JP" dirty="0"/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 and</a:t>
                </a:r>
                <a:endParaRPr lang="en-US" altLang="ja-JP" sz="400" dirty="0"/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bg2">
                        <a:lumMod val="90000"/>
                      </a:schemeClr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blipFill>
                <a:blip r:embed="rId6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/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WPO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WPO</m:t>
                        </m:r>
                      </m:e>
                    </m:acc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  <a:endPara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blipFill>
                <a:blip r:embed="rId7"/>
                <a:stretch>
                  <a:fillRect l="-674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06D9E5-D31F-46DF-AE7B-E598DF292924}"/>
              </a:ext>
            </a:extLst>
          </p:cNvPr>
          <p:cNvCxnSpPr/>
          <p:nvPr/>
        </p:nvCxnSpPr>
        <p:spPr>
          <a:xfrm>
            <a:off x="1055914" y="3614057"/>
            <a:ext cx="1905000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FBDA22D-EAF5-405B-8286-6966853E1DEA}"/>
              </a:ext>
            </a:extLst>
          </p:cNvPr>
          <p:cNvCxnSpPr>
            <a:cxnSpLocks/>
          </p:cNvCxnSpPr>
          <p:nvPr/>
        </p:nvCxnSpPr>
        <p:spPr>
          <a:xfrm>
            <a:off x="1393371" y="4136571"/>
            <a:ext cx="2688772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E1F5266-2018-4FAA-9A07-922F4BB2516C}"/>
              </a:ext>
            </a:extLst>
          </p:cNvPr>
          <p:cNvCxnSpPr>
            <a:cxnSpLocks/>
          </p:cNvCxnSpPr>
          <p:nvPr/>
        </p:nvCxnSpPr>
        <p:spPr>
          <a:xfrm>
            <a:off x="6362701" y="4157502"/>
            <a:ext cx="312420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1D99263-070C-495F-8634-F35AA769BD27}"/>
              </a:ext>
            </a:extLst>
          </p:cNvPr>
          <p:cNvGrpSpPr/>
          <p:nvPr/>
        </p:nvGrpSpPr>
        <p:grpSpPr>
          <a:xfrm>
            <a:off x="4283530" y="3899490"/>
            <a:ext cx="1948543" cy="516023"/>
            <a:chOff x="4337958" y="3641479"/>
            <a:chExt cx="1948543" cy="516023"/>
          </a:xfrm>
        </p:grpSpPr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6CE0430-615E-4697-9DA7-5DB1184A0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7958" y="3939788"/>
              <a:ext cx="1948543" cy="21771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213C3B0-94DB-425B-833C-D3822E8DB659}"/>
                </a:ext>
              </a:extLst>
            </p:cNvPr>
            <p:cNvSpPr txBox="1"/>
            <p:nvPr/>
          </p:nvSpPr>
          <p:spPr>
            <a:xfrm>
              <a:off x="4936670" y="3641479"/>
              <a:ext cx="453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IH</a:t>
              </a:r>
              <a:endParaRPr kumimoji="1" lang="ja-JP" altLang="en-US" dirty="0"/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E0A704-920B-46F2-BB29-6A3710DE20F8}"/>
              </a:ext>
            </a:extLst>
          </p:cNvPr>
          <p:cNvSpPr/>
          <p:nvPr/>
        </p:nvSpPr>
        <p:spPr>
          <a:xfrm>
            <a:off x="1284513" y="4240018"/>
            <a:ext cx="2994411" cy="353754"/>
          </a:xfrm>
          <a:prstGeom prst="roundRect">
            <a:avLst>
              <a:gd name="adj" fmla="val 3641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フッター プレースホルダー 20">
            <a:extLst>
              <a:ext uri="{FF2B5EF4-FFF2-40B4-BE49-F238E27FC236}">
                <a16:creationId xmlns:a16="http://schemas.microsoft.com/office/drawing/2014/main" id="{C0849D94-0308-4232-8E6A-40CE1A01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22" name="スライド番号プレースホルダー 21">
            <a:extLst>
              <a:ext uri="{FF2B5EF4-FFF2-40B4-BE49-F238E27FC236}">
                <a16:creationId xmlns:a16="http://schemas.microsoft.com/office/drawing/2014/main" id="{6496694C-DAB4-4AA6-A3BD-79C17DA9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31</a:t>
            </a:fld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9360FF8-A8ED-4299-BAB5-CC36DAC8E18F}"/>
              </a:ext>
            </a:extLst>
          </p:cNvPr>
          <p:cNvCxnSpPr>
            <a:cxnSpLocks/>
          </p:cNvCxnSpPr>
          <p:nvPr/>
        </p:nvCxnSpPr>
        <p:spPr>
          <a:xfrm>
            <a:off x="5980443" y="3605682"/>
            <a:ext cx="186731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ba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n-US" altLang="ja-JP" dirty="0"/>
                  <a:t> 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29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are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co-compatible</a:t>
                </a:r>
                <a:r>
                  <a:rPr lang="en-US" altLang="ja-JP" dirty="0"/>
                  <a:t> </a:t>
                </a:r>
                <a:r>
                  <a:rPr lang="en-US" altLang="ja-JP" b="1" dirty="0" err="1"/>
                  <a:t>iff</a:t>
                </a: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ja-JP" altLang="en-US" dirty="0"/>
                  <a:t>  </a:t>
                </a:r>
                <a:r>
                  <a:rPr lang="en-US" altLang="ja-JP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/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; or</a:t>
                </a:r>
                <a:endParaRPr lang="en-US" altLang="ja-JP" dirty="0"/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blipFill>
                <a:blip r:embed="rId5"/>
                <a:stretch>
                  <a:fillRect r="-200" b="-24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/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; or</a:t>
                </a:r>
                <a:endParaRPr lang="en-US" altLang="ja-JP" dirty="0"/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 and</a:t>
                </a:r>
                <a:endParaRPr lang="en-US" altLang="ja-JP" sz="400" dirty="0"/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bg2">
                        <a:lumMod val="90000"/>
                      </a:schemeClr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blipFill>
                <a:blip r:embed="rId6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/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WPO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WPO</m:t>
                        </m:r>
                      </m:e>
                    </m:acc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  <a:endPara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blipFill>
                <a:blip r:embed="rId7"/>
                <a:stretch>
                  <a:fillRect l="-674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06D9E5-D31F-46DF-AE7B-E598DF292924}"/>
              </a:ext>
            </a:extLst>
          </p:cNvPr>
          <p:cNvCxnSpPr/>
          <p:nvPr/>
        </p:nvCxnSpPr>
        <p:spPr>
          <a:xfrm>
            <a:off x="1055914" y="3614057"/>
            <a:ext cx="1905000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FBDA22D-EAF5-405B-8286-6966853E1DEA}"/>
              </a:ext>
            </a:extLst>
          </p:cNvPr>
          <p:cNvCxnSpPr>
            <a:cxnSpLocks/>
          </p:cNvCxnSpPr>
          <p:nvPr/>
        </p:nvCxnSpPr>
        <p:spPr>
          <a:xfrm>
            <a:off x="1393371" y="4136571"/>
            <a:ext cx="2688772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B613F62-6C23-42A7-8A85-0E5DB1321534}"/>
              </a:ext>
            </a:extLst>
          </p:cNvPr>
          <p:cNvSpPr/>
          <p:nvPr/>
        </p:nvSpPr>
        <p:spPr>
          <a:xfrm>
            <a:off x="1447799" y="4582885"/>
            <a:ext cx="1589315" cy="272143"/>
          </a:xfrm>
          <a:prstGeom prst="roundRect">
            <a:avLst>
              <a:gd name="adj" fmla="val 23792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A0B9054-3ABE-43C4-8777-81934908A863}"/>
              </a:ext>
            </a:extLst>
          </p:cNvPr>
          <p:cNvCxnSpPr>
            <a:cxnSpLocks/>
          </p:cNvCxnSpPr>
          <p:nvPr/>
        </p:nvCxnSpPr>
        <p:spPr>
          <a:xfrm>
            <a:off x="6868886" y="4746171"/>
            <a:ext cx="1328057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591D02E-B453-410B-9518-90D9E3149798}"/>
              </a:ext>
            </a:extLst>
          </p:cNvPr>
          <p:cNvCxnSpPr/>
          <p:nvPr/>
        </p:nvCxnSpPr>
        <p:spPr>
          <a:xfrm>
            <a:off x="6868886" y="5050972"/>
            <a:ext cx="1328057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ッター プレースホルダー 17">
            <a:extLst>
              <a:ext uri="{FF2B5EF4-FFF2-40B4-BE49-F238E27FC236}">
                <a16:creationId xmlns:a16="http://schemas.microsoft.com/office/drawing/2014/main" id="{19451B03-8A1D-447F-B0A2-31FB9135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20" name="スライド番号プレースホルダー 19">
            <a:extLst>
              <a:ext uri="{FF2B5EF4-FFF2-40B4-BE49-F238E27FC236}">
                <a16:creationId xmlns:a16="http://schemas.microsoft.com/office/drawing/2014/main" id="{D5073D12-C515-428E-B456-602A3376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32</a:t>
            </a:fld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3BD3DD-F820-4BB6-8CE5-AEC7973220C8}"/>
              </a:ext>
            </a:extLst>
          </p:cNvPr>
          <p:cNvCxnSpPr>
            <a:cxnSpLocks/>
          </p:cNvCxnSpPr>
          <p:nvPr/>
        </p:nvCxnSpPr>
        <p:spPr>
          <a:xfrm>
            <a:off x="6362701" y="4157502"/>
            <a:ext cx="312420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3467B7B-B310-4584-89C6-E22969DC38CB}"/>
              </a:ext>
            </a:extLst>
          </p:cNvPr>
          <p:cNvCxnSpPr>
            <a:cxnSpLocks/>
          </p:cNvCxnSpPr>
          <p:nvPr/>
        </p:nvCxnSpPr>
        <p:spPr>
          <a:xfrm>
            <a:off x="5980443" y="3605682"/>
            <a:ext cx="186731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70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ba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n-US" altLang="ja-JP" dirty="0"/>
                  <a:t> 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29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are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co-compatible</a:t>
                </a:r>
                <a:r>
                  <a:rPr lang="en-US" altLang="ja-JP" dirty="0"/>
                  <a:t> </a:t>
                </a:r>
                <a:r>
                  <a:rPr lang="en-US" altLang="ja-JP" b="1" dirty="0" err="1"/>
                  <a:t>iff</a:t>
                </a: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ja-JP" altLang="en-US" dirty="0"/>
                  <a:t>  </a:t>
                </a:r>
                <a:r>
                  <a:rPr lang="en-US" altLang="ja-JP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/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; or</a:t>
                </a:r>
                <a:endParaRPr lang="en-US" altLang="ja-JP" dirty="0"/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E76C4F-0525-47AD-96F6-2202C2EC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blipFill>
                <a:blip r:embed="rId5"/>
                <a:stretch>
                  <a:fillRect r="-200" b="-24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/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; or</a:t>
                </a:r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 and</a:t>
                </a:r>
                <a:endParaRPr lang="en-US" altLang="ja-JP" sz="400" dirty="0"/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bg2">
                        <a:lumMod val="90000"/>
                      </a:schemeClr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blipFill>
                <a:blip r:embed="rId6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C8E49E91-3D34-4940-8F9C-F711D22ECC99}"/>
                  </a:ext>
                </a:extLst>
              </p:cNvPr>
              <p:cNvSpPr/>
              <p:nvPr/>
            </p:nvSpPr>
            <p:spPr>
              <a:xfrm>
                <a:off x="2362200" y="5523187"/>
                <a:ext cx="8022770" cy="969688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Lemma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⊒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𝑃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lex</m:t>
                            </m:r>
                          </m:sup>
                        </m:sSubSup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⊐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𝑃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lex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1" lang="ja-JP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⊒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lex</m:t>
                            </m:r>
                          </m:sup>
                        </m:sSubSup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⊐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lex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are co-compatible if</a:t>
                </a:r>
                <a:b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</a:b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⊒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𝑃</m:t>
                            </m:r>
                          </m:sub>
                        </m:s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⊐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⊒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⊐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</a:p>
            </p:txBody>
          </p:sp>
        </mc:Choice>
        <mc:Fallback xmlns="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C8E49E91-3D34-4940-8F9C-F711D22EC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523187"/>
                <a:ext cx="8022770" cy="969688"/>
              </a:xfrm>
              <a:prstGeom prst="roundRect">
                <a:avLst/>
              </a:prstGeom>
              <a:blipFill>
                <a:blip r:embed="rId7"/>
                <a:stretch>
                  <a:fillRect l="-378" b="-484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/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WPO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WPO</m:t>
                        </m:r>
                      </m:e>
                    </m:acc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  <a:endPara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blipFill>
                <a:blip r:embed="rId8"/>
                <a:stretch>
                  <a:fillRect l="-674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06D9E5-D31F-46DF-AE7B-E598DF292924}"/>
              </a:ext>
            </a:extLst>
          </p:cNvPr>
          <p:cNvCxnSpPr/>
          <p:nvPr/>
        </p:nvCxnSpPr>
        <p:spPr>
          <a:xfrm>
            <a:off x="1055914" y="3614057"/>
            <a:ext cx="1905000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D3642-9241-4706-8CA4-8B41F40AFC96}"/>
              </a:ext>
            </a:extLst>
          </p:cNvPr>
          <p:cNvCxnSpPr>
            <a:cxnSpLocks/>
          </p:cNvCxnSpPr>
          <p:nvPr/>
        </p:nvCxnSpPr>
        <p:spPr>
          <a:xfrm>
            <a:off x="1393371" y="4136571"/>
            <a:ext cx="2688772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2F82FD7-E83E-4A81-BBD4-66CFA192FA40}"/>
              </a:ext>
            </a:extLst>
          </p:cNvPr>
          <p:cNvCxnSpPr>
            <a:cxnSpLocks/>
          </p:cNvCxnSpPr>
          <p:nvPr/>
        </p:nvCxnSpPr>
        <p:spPr>
          <a:xfrm>
            <a:off x="1616528" y="4746171"/>
            <a:ext cx="1235529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D180963-AE24-4A7E-A79C-F10562F67F79}"/>
              </a:ext>
            </a:extLst>
          </p:cNvPr>
          <p:cNvSpPr/>
          <p:nvPr/>
        </p:nvSpPr>
        <p:spPr>
          <a:xfrm>
            <a:off x="1513113" y="4827847"/>
            <a:ext cx="4767943" cy="391822"/>
          </a:xfrm>
          <a:prstGeom prst="roundRect">
            <a:avLst>
              <a:gd name="adj" fmla="val 2568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7DF4C-D6CA-4008-AA5D-84EB1346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8438FE-26C9-4D9F-B8EA-96A0AA1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33</a:t>
            </a:fld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48841C2-5281-4AE9-B91F-37656CAC68F6}"/>
              </a:ext>
            </a:extLst>
          </p:cNvPr>
          <p:cNvCxnSpPr>
            <a:cxnSpLocks/>
          </p:cNvCxnSpPr>
          <p:nvPr/>
        </p:nvCxnSpPr>
        <p:spPr>
          <a:xfrm>
            <a:off x="5980443" y="3605682"/>
            <a:ext cx="186731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5">
            <a:extLst>
              <a:ext uri="{FF2B5EF4-FFF2-40B4-BE49-F238E27FC236}">
                <a16:creationId xmlns:a16="http://schemas.microsoft.com/office/drawing/2014/main" id="{59D44B7E-86CC-4E67-8EA8-9CD5027A3336}"/>
              </a:ext>
            </a:extLst>
          </p:cNvPr>
          <p:cNvCxnSpPr>
            <a:cxnSpLocks/>
          </p:cNvCxnSpPr>
          <p:nvPr/>
        </p:nvCxnSpPr>
        <p:spPr>
          <a:xfrm>
            <a:off x="6826180" y="4746171"/>
            <a:ext cx="186731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3">
            <a:extLst>
              <a:ext uri="{FF2B5EF4-FFF2-40B4-BE49-F238E27FC236}">
                <a16:creationId xmlns:a16="http://schemas.microsoft.com/office/drawing/2014/main" id="{565A66FF-9B3F-427C-9C80-B9503E1425D2}"/>
              </a:ext>
            </a:extLst>
          </p:cNvPr>
          <p:cNvCxnSpPr>
            <a:cxnSpLocks/>
          </p:cNvCxnSpPr>
          <p:nvPr/>
        </p:nvCxnSpPr>
        <p:spPr>
          <a:xfrm>
            <a:off x="6362701" y="4157502"/>
            <a:ext cx="312420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3">
            <a:extLst>
              <a:ext uri="{FF2B5EF4-FFF2-40B4-BE49-F238E27FC236}">
                <a16:creationId xmlns:a16="http://schemas.microsoft.com/office/drawing/2014/main" id="{35B71947-780C-4A82-B6D7-B2A926AC59CD}"/>
              </a:ext>
            </a:extLst>
          </p:cNvPr>
          <p:cNvCxnSpPr>
            <a:cxnSpLocks/>
          </p:cNvCxnSpPr>
          <p:nvPr/>
        </p:nvCxnSpPr>
        <p:spPr>
          <a:xfrm>
            <a:off x="6826180" y="5043432"/>
            <a:ext cx="4767105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⊏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ba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n-US" altLang="ja-JP" dirty="0"/>
                  <a:t> ?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3EE5B583-68FE-4001-B866-71193D100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29" b="-19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are 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co-compatible</a:t>
                </a:r>
                <a:r>
                  <a:rPr lang="en-US" altLang="ja-JP" dirty="0"/>
                  <a:t> </a:t>
                </a:r>
                <a:r>
                  <a:rPr lang="en-US" altLang="ja-JP" b="1" dirty="0" err="1"/>
                  <a:t>iff</a:t>
                </a: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ja-JP" altLang="en-US" dirty="0"/>
                  <a:t>  </a:t>
                </a:r>
                <a:r>
                  <a:rPr lang="en-US" altLang="ja-JP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E46A8E3B-0F2D-4377-A5CF-1AFA85DA7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/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 or</a:t>
                </a:r>
                <a:endParaRPr lang="en-US" altLang="ja-JP" dirty="0"/>
              </a:p>
              <a:p>
                <a:pPr marL="27146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marL="533400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; or</a:t>
                </a:r>
              </a:p>
              <a:p>
                <a:pPr marL="533400"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dirty="0"/>
                  <a:t> and</a:t>
                </a:r>
                <a:endParaRPr lang="en-US" altLang="ja-JP" sz="400" dirty="0"/>
              </a:p>
              <a:p>
                <a:pPr marL="719138"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bg2">
                        <a:lumMod val="90000"/>
                      </a:schemeClr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  or</a:t>
                </a:r>
              </a:p>
              <a:p>
                <a:pPr marL="719138" lvl="3">
                  <a:buNone/>
                </a:pPr>
                <a:r>
                  <a:rPr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ii.</a:t>
                </a:r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>
                    <a:solidFill>
                      <a:schemeClr val="bg2">
                        <a:lumMod val="9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>
                    <a:solidFill>
                      <a:schemeClr val="bg2">
                        <a:lumMod val="90000"/>
                      </a:schemeClr>
                    </a:solidFill>
                  </a:rPr>
                  <a:t>;</a:t>
                </a:r>
              </a:p>
              <a:p>
                <a:pPr marL="533400" lvl="2">
                  <a:buNone/>
                </a:pPr>
                <a:r>
                  <a:rPr lang="en-US" altLang="en-US" b="1" dirty="0">
                    <a:solidFill>
                      <a:schemeClr val="accent6"/>
                    </a:solidFill>
                  </a:rPr>
                  <a:t>c.</a:t>
                </a:r>
                <a:r>
                  <a:rPr lang="en-US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179798-F3AE-4990-90FD-D40A9B3B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475"/>
                <a:ext cx="5791201" cy="2464457"/>
              </a:xfrm>
              <a:prstGeom prst="rect">
                <a:avLst/>
              </a:prstGeom>
              <a:blipFill>
                <a:blip r:embed="rId5"/>
                <a:stretch>
                  <a:fillRect b="-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/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WPO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ja-JP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WPO</m:t>
                        </m:r>
                      </m:e>
                    </m:acc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are co-compatible</a:t>
                </a:r>
                <a:endParaRPr kumimoji="1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696B1FFF-FD30-4083-A608-4EB24CB9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801"/>
                <a:ext cx="9906000" cy="598714"/>
              </a:xfrm>
              <a:prstGeom prst="roundRect">
                <a:avLst>
                  <a:gd name="adj" fmla="val 22917"/>
                </a:avLst>
              </a:prstGeom>
              <a:blipFill>
                <a:blip r:embed="rId6"/>
                <a:stretch>
                  <a:fillRect l="-674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706D9E5-D31F-46DF-AE7B-E598DF292924}"/>
              </a:ext>
            </a:extLst>
          </p:cNvPr>
          <p:cNvCxnSpPr/>
          <p:nvPr/>
        </p:nvCxnSpPr>
        <p:spPr>
          <a:xfrm>
            <a:off x="1055914" y="3614057"/>
            <a:ext cx="1905000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D3642-9241-4706-8CA4-8B41F40AFC96}"/>
              </a:ext>
            </a:extLst>
          </p:cNvPr>
          <p:cNvCxnSpPr>
            <a:cxnSpLocks/>
          </p:cNvCxnSpPr>
          <p:nvPr/>
        </p:nvCxnSpPr>
        <p:spPr>
          <a:xfrm>
            <a:off x="1393371" y="4136571"/>
            <a:ext cx="2688772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2F82FD7-E83E-4A81-BBD4-66CFA192FA40}"/>
              </a:ext>
            </a:extLst>
          </p:cNvPr>
          <p:cNvCxnSpPr>
            <a:cxnSpLocks/>
          </p:cNvCxnSpPr>
          <p:nvPr/>
        </p:nvCxnSpPr>
        <p:spPr>
          <a:xfrm>
            <a:off x="1616528" y="4746171"/>
            <a:ext cx="1235529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B2B05D9-5D40-4FB2-9AFD-03647804A8D1}"/>
              </a:ext>
            </a:extLst>
          </p:cNvPr>
          <p:cNvCxnSpPr>
            <a:cxnSpLocks/>
          </p:cNvCxnSpPr>
          <p:nvPr/>
        </p:nvCxnSpPr>
        <p:spPr>
          <a:xfrm>
            <a:off x="1616528" y="5018314"/>
            <a:ext cx="4631872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2EE7240-CFFF-4FAE-894E-B1AD3154BB38}"/>
                  </a:ext>
                </a:extLst>
              </p:cNvPr>
              <p:cNvSpPr txBox="1"/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800" dirty="0"/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; or</a:t>
                </a:r>
              </a:p>
              <a:p>
                <a:pPr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 and</a:t>
                </a:r>
                <a:endParaRPr lang="en-US" altLang="ja-JP" sz="400" dirty="0"/>
              </a:p>
              <a:p>
                <a:pPr lvl="3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  or</a:t>
                </a:r>
              </a:p>
              <a:p>
                <a:pPr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;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2EE7240-CFFF-4FAE-894E-B1AD3154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3053475"/>
                <a:ext cx="6096000" cy="2205412"/>
              </a:xfrm>
              <a:prstGeom prst="rect">
                <a:avLst/>
              </a:prstGeom>
              <a:blipFill>
                <a:blip r:embed="rId7"/>
                <a:stretch>
                  <a:fillRect r="-200" b="-24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CA422C-92C8-4CF0-9619-4A506663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ED78E-16A0-42A6-80C2-29913621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79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F4226-17EA-4FBE-8655-9EEA72EE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Contribution 5:</a:t>
            </a:r>
            <a:br>
              <a:rPr kumimoji="1" lang="en-US" altLang="ja-JP" dirty="0"/>
            </a:br>
            <a:r>
              <a:rPr kumimoji="1" lang="en-US" altLang="ja-JP" dirty="0"/>
              <a:t>Conditional rewriting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1B3D04-3A29-4F1B-9D3A-1723EF8A0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669FA4-C7E5-4E6E-963C-1335B895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367797-124B-47BB-BC7E-9E1EFFB7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17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C91325E-577B-448F-8603-E25B498B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Conditional rewriting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B9CAC789-D102-461B-9287-5474DD643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CTRS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ja-JP" dirty="0"/>
                  <a:t>  is a set of conditional rules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defined by inference rules: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B9CAC789-D102-461B-9287-5474DD643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C8B8E75-3063-44EB-A86A-E2A760EEF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94" y="3087984"/>
            <a:ext cx="9740811" cy="2435202"/>
          </a:xfrm>
          <a:prstGeom prst="rect">
            <a:avLst/>
          </a:prstGeom>
        </p:spPr>
      </p:pic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18546F-0459-42CC-8BBC-0B3A070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B232F4-E602-449A-B9A6-65FF526B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58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44332-DDC1-4320-B33C-06E000E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Rewrite pair for CTRS?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A18DA6-05B1-4A28-BFD3-99D7735A8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0515600" cy="1591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b="1" dirty="0"/>
                  <a:t>Example</a:t>
                </a:r>
                <a:r>
                  <a:rPr kumimoji="1" lang="en-US" altLang="ja-JP" b="0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≽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be a rewrite pair s.t.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A18DA6-05B1-4A28-BFD3-99D7735A8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1591266"/>
              </a:xfrm>
              <a:blipFill>
                <a:blip r:embed="rId2"/>
                <a:stretch>
                  <a:fillRect l="-1217" t="-6513" b="-49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258A25-B5F3-49E6-8D9C-A6C15C14909D}"/>
                  </a:ext>
                </a:extLst>
              </p:cNvPr>
              <p:cNvSpPr txBox="1"/>
              <p:nvPr/>
            </p:nvSpPr>
            <p:spPr>
              <a:xfrm>
                <a:off x="2694622" y="2926080"/>
                <a:ext cx="711231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f</m:t>
                    </m:r>
                    <m:d>
                      <m:d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g</m:t>
                    </m:r>
                    <m:d>
                      <m:d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1" lang="en-US" altLang="ja-JP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lang="ja-JP" altLang="en-US" sz="2800" dirty="0"/>
                  <a:t>  </a:t>
                </a:r>
                <a:r>
                  <a:rPr lang="en-US" altLang="ja-JP" sz="2800" dirty="0"/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kumimoji="1"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258A25-B5F3-49E6-8D9C-A6C15C14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22" y="2926080"/>
                <a:ext cx="7112317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4ACB9C3-C649-4C5B-8AD2-A793212B31F6}"/>
                  </a:ext>
                </a:extLst>
              </p:cNvPr>
              <p:cNvSpPr txBox="1"/>
              <p:nvPr/>
            </p:nvSpPr>
            <p:spPr>
              <a:xfrm>
                <a:off x="838200" y="3670311"/>
                <a:ext cx="66384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Can we say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implies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↠</m:t>
                    </m:r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is 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ja-JP" sz="2800" dirty="0"/>
                  <a:t>-unsat? 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4ACB9C3-C649-4C5B-8AD2-A793212B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0311"/>
                <a:ext cx="6638420" cy="523220"/>
              </a:xfrm>
              <a:prstGeom prst="rect">
                <a:avLst/>
              </a:prstGeom>
              <a:blipFill>
                <a:blip r:embed="rId4"/>
                <a:stretch>
                  <a:fillRect l="-1930" t="-10465" r="-919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3B3D112-B744-4F68-A38C-8FB312F1AFD2}"/>
                  </a:ext>
                </a:extLst>
              </p:cNvPr>
              <p:cNvSpPr txBox="1"/>
              <p:nvPr/>
            </p:nvSpPr>
            <p:spPr>
              <a:xfrm>
                <a:off x="2555496" y="4255736"/>
                <a:ext cx="49521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No!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LPO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800" dirty="0"/>
                  <a:t>  </a:t>
                </a:r>
                <a:r>
                  <a:rPr kumimoji="1" lang="en-US" altLang="ja-JP" sz="2800" dirty="0"/>
                  <a:t>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3B3D112-B744-4F68-A38C-8FB312F1A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496" y="4255736"/>
                <a:ext cx="4952125" cy="523220"/>
              </a:xfrm>
              <a:prstGeom prst="rect">
                <a:avLst/>
              </a:prstGeom>
              <a:blipFill>
                <a:blip r:embed="rId5"/>
                <a:stretch>
                  <a:fillRect l="-246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04671E6-A8EA-4797-9C2D-68D91CA6B9CB}"/>
              </a:ext>
            </a:extLst>
          </p:cNvPr>
          <p:cNvCxnSpPr/>
          <p:nvPr/>
        </p:nvCxnSpPr>
        <p:spPr>
          <a:xfrm>
            <a:off x="7324220" y="3449300"/>
            <a:ext cx="1373466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453C777-AD23-4A97-8B1E-134E47591D20}"/>
              </a:ext>
            </a:extLst>
          </p:cNvPr>
          <p:cNvSpPr/>
          <p:nvPr/>
        </p:nvSpPr>
        <p:spPr>
          <a:xfrm>
            <a:off x="8446382" y="3670319"/>
            <a:ext cx="1795986" cy="523212"/>
          </a:xfrm>
          <a:prstGeom prst="wedgeRoundRectCallout">
            <a:avLst>
              <a:gd name="adj1" fmla="val -49255"/>
              <a:gd name="adj2" fmla="val -83376"/>
              <a:gd name="adj3" fmla="val 1666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false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5D33F41F-4C61-4A93-9F4D-41D1565E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F771923E-B061-4E6D-AA12-16D3DA8C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0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44332-DDC1-4320-B33C-06E000E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Co-rewrite pair for CTRS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A18DA6-05B1-4A28-BFD3-99D7735A8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0515600" cy="1591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b="1" dirty="0"/>
                  <a:t>Example</a:t>
                </a:r>
                <a:r>
                  <a:rPr kumimoji="1" lang="en-US" altLang="ja-JP" b="0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⇐</m:t>
                    </m:r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≽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≺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be a co-rewrite pair s.t.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A18DA6-05B1-4A28-BFD3-99D7735A8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1591266"/>
              </a:xfrm>
              <a:blipFill>
                <a:blip r:embed="rId2"/>
                <a:stretch>
                  <a:fillRect l="-1217" t="-6513" b="-49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258A25-B5F3-49E6-8D9C-A6C15C14909D}"/>
                  </a:ext>
                </a:extLst>
              </p:cNvPr>
              <p:cNvSpPr txBox="1"/>
              <p:nvPr/>
            </p:nvSpPr>
            <p:spPr>
              <a:xfrm>
                <a:off x="2694622" y="2926080"/>
                <a:ext cx="711231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f</m:t>
                    </m:r>
                    <m:d>
                      <m:d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g</m:t>
                    </m:r>
                    <m:d>
                      <m:d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1" lang="en-US" altLang="ja-JP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lang="ja-JP" altLang="en-US" sz="2800" dirty="0"/>
                  <a:t>  </a:t>
                </a:r>
                <a:r>
                  <a:rPr lang="en-US" altLang="ja-JP" sz="2800" dirty="0"/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kumimoji="1"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kumimoji="1"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B258A25-B5F3-49E6-8D9C-A6C15C14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22" y="2926080"/>
                <a:ext cx="7112317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4ACB9C3-C649-4C5B-8AD2-A793212B31F6}"/>
                  </a:ext>
                </a:extLst>
              </p:cNvPr>
              <p:cNvSpPr txBox="1"/>
              <p:nvPr/>
            </p:nvSpPr>
            <p:spPr>
              <a:xfrm>
                <a:off x="838200" y="3670311"/>
                <a:ext cx="66495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We can say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implies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↠</m:t>
                    </m:r>
                    <m:r>
                      <a:rPr kumimoji="1"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is 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ja-JP" sz="2800" dirty="0"/>
                  <a:t>-unsat! 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4ACB9C3-C649-4C5B-8AD2-A793212B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0311"/>
                <a:ext cx="6649513" cy="523220"/>
              </a:xfrm>
              <a:prstGeom prst="rect">
                <a:avLst/>
              </a:prstGeom>
              <a:blipFill>
                <a:blip r:embed="rId4"/>
                <a:stretch>
                  <a:fillRect l="-1927" t="-10465" r="-92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4BCBA7F1-EFE7-4896-8C48-3CE015F904C4}"/>
                  </a:ext>
                </a:extLst>
              </p:cNvPr>
              <p:cNvSpPr/>
              <p:nvPr/>
            </p:nvSpPr>
            <p:spPr>
              <a:xfrm>
                <a:off x="1006929" y="4317277"/>
                <a:ext cx="10178142" cy="1495695"/>
              </a:xfrm>
              <a:prstGeom prst="roundRect">
                <a:avLst>
                  <a:gd name="adj" fmla="val 14248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Proposition:</a:t>
                </a:r>
                <a:r>
                  <a:rPr kumimoji="1" lang="ja-JP" altLang="en-US" sz="2800" b="1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1" lang="ja-JP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↠</m:t>
                    </m:r>
                    <m:r>
                      <a:rPr kumimoji="1" lang="en-US" altLang="ja-JP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is </a:t>
                </a:r>
                <a:r>
                  <a:rPr kumimoji="0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ja-JP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ℛ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-unsat </a:t>
                </a: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if</a:t>
                </a:r>
              </a:p>
              <a:p>
                <a:pPr marR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1" lang="en-US" altLang="ja-JP" sz="2800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≽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D3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≺</m:t>
                        </m:r>
                      </m:e>
                    </m:d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is a rewrite pair</a:t>
                </a:r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s.t.</a:t>
                </a:r>
                <a:b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</a:br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kumimoji="1" lang="en-US" altLang="ja-JP" sz="2400" i="1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∨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ja-JP" sz="2400" i="1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∨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…</m:t>
                    </m:r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∨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1" lang="en-US" altLang="ja-JP" sz="2400" i="1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for all 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kumimoji="1" lang="ja-JP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⇐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ja-JP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↠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1" lang="ja-JP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↠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5B9BD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4BCBA7F1-EFE7-4896-8C48-3CE015F90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29" y="4317277"/>
                <a:ext cx="10178142" cy="1495695"/>
              </a:xfrm>
              <a:prstGeom prst="roundRect">
                <a:avLst>
                  <a:gd name="adj" fmla="val 14248"/>
                </a:avLst>
              </a:prstGeom>
              <a:blipFill>
                <a:blip r:embed="rId5"/>
                <a:stretch>
                  <a:fillRect l="-418" t="-1190" b="-23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BC916D-A695-4143-AFDA-271D4D28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3806C9-F134-4FD1-9EB2-DB217668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9903ADC-35D5-4A6A-8200-7A2BA0C4EC1E}"/>
              </a:ext>
            </a:extLst>
          </p:cNvPr>
          <p:cNvSpPr/>
          <p:nvPr/>
        </p:nvSpPr>
        <p:spPr>
          <a:xfrm>
            <a:off x="1643743" y="5936718"/>
            <a:ext cx="7815943" cy="693806"/>
          </a:xfrm>
          <a:prstGeom prst="roundRect">
            <a:avLst>
              <a:gd name="adj" fmla="val 24512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Works, but rather weak...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12E1F-C07C-4B66-B246-2C7D665B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 of CTRS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E39C5-392B-4F03-B540-3C45F63CA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b="1" dirty="0"/>
                  <a:t>Definition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</a:t>
                </a:r>
                <a:r>
                  <a:rPr kumimoji="1" lang="en-US" altLang="ja-JP" b="1" dirty="0">
                    <a:solidFill>
                      <a:schemeClr val="accent2"/>
                    </a:solidFill>
                  </a:rPr>
                  <a:t>model</a:t>
                </a:r>
                <a:r>
                  <a:rPr kumimoji="1" lang="en-US" altLang="ja-JP" dirty="0"/>
                  <a:t> of 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ja-JP" dirty="0"/>
                  <a:t>  iff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b="1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≱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≱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 for all 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</a:p>
              <a:p>
                <a:pPr marL="457200" lvl="1" indent="0">
                  <a:buNone/>
                </a:pPr>
                <a:r>
                  <a:rPr kumimoji="1" lang="en-US" altLang="ja-JP" dirty="0"/>
                  <a:t>is a </a:t>
                </a:r>
                <a:r>
                  <a:rPr kumimoji="1" lang="en-US" altLang="ja-JP" b="1" dirty="0">
                    <a:solidFill>
                      <a:schemeClr val="accent2"/>
                    </a:solidFill>
                  </a:rPr>
                  <a:t>quasi-model</a:t>
                </a:r>
                <a:r>
                  <a:rPr kumimoji="1" lang="en-US" altLang="ja-JP" dirty="0"/>
                  <a:t> if </a:t>
                </a:r>
                <a:r>
                  <a:rPr lang="en-US" altLang="ja-JP" dirty="0"/>
                  <a:t>it is monotone and </a:t>
                </a:r>
                <a14:m>
                  <m:oMath xmlns:m="http://schemas.openxmlformats.org/officeDocument/2006/math">
                    <m:r>
                      <a:rPr kumimoji="1" lang="en-US" altLang="ja-JP" sz="240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 is a quasi-order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E39C5-392B-4F03-B540-3C45F63CA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B6170CE-B8F7-46EC-B48A-A93D8B95B41E}"/>
                  </a:ext>
                </a:extLst>
              </p:cNvPr>
              <p:cNvSpPr/>
              <p:nvPr/>
            </p:nvSpPr>
            <p:spPr>
              <a:xfrm>
                <a:off x="942718" y="2862943"/>
                <a:ext cx="10030081" cy="113211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Theorem: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1" lang="ja-JP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↠</m:t>
                    </m:r>
                    <m:r>
                      <a:rPr kumimoji="1" lang="en-US" altLang="ja-JP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is </a:t>
                </a:r>
                <a:r>
                  <a:rPr kumimoji="0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ja-JP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ℛ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-unsat </a:t>
                </a: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iff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en-US" altLang="ja-JP" sz="2800" b="1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2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𝒜</m:t>
                        </m:r>
                        <m:r>
                          <a:rPr kumimoji="1" lang="en-US" altLang="ja-JP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US" altLang="ja-JP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≥</m:t>
                        </m:r>
                      </m:e>
                    </m:d>
                  </m:oMath>
                </a14:m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is a quasi-model</a:t>
                </a:r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800" b="1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8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8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≱</m:t>
                    </m:r>
                    <m:r>
                      <a:rPr kumimoji="1" lang="en-US" altLang="ja-JP" sz="28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:endPara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B6170CE-B8F7-46EC-B48A-A93D8B95B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18" y="2862943"/>
                <a:ext cx="10030081" cy="1132114"/>
              </a:xfrm>
              <a:prstGeom prst="roundRect">
                <a:avLst/>
              </a:prstGeom>
              <a:blipFill>
                <a:blip r:embed="rId3"/>
                <a:stretch>
                  <a:fillRect l="-545" t="-1047" b="-785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C6012005-CC4E-4AAD-BB62-1102D612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CF4062AE-3CD5-4723-97A1-C6D436D8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9AD2812-5448-4378-BBE3-D391E9687B2C}"/>
              </a:ext>
            </a:extLst>
          </p:cNvPr>
          <p:cNvSpPr/>
          <p:nvPr/>
        </p:nvSpPr>
        <p:spPr>
          <a:xfrm>
            <a:off x="942718" y="4109581"/>
            <a:ext cx="10030082" cy="2246769"/>
          </a:xfrm>
          <a:prstGeom prst="roundRect">
            <a:avLst>
              <a:gd name="adj" fmla="val 905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Proof</a:t>
            </a:r>
            <a:r>
              <a:rPr kumimoji="1" lang="en-US" altLang="ja-JP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:</a:t>
            </a:r>
            <a:endParaRPr kumimoji="1" lang="ja-JP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6167F2-CEF4-4C27-AB72-A8440A0DB2A0}"/>
                  </a:ext>
                </a:extLst>
              </p:cNvPr>
              <p:cNvSpPr txBox="1"/>
              <p:nvPr/>
            </p:nvSpPr>
            <p:spPr>
              <a:xfrm>
                <a:off x="1042136" y="452776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kumimoji="1" lang="ja-JP" altLang="en-US" sz="2800" i="1" dirty="0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  </a:t>
                </a:r>
                <a:r>
                  <a:rPr kumimoji="1" lang="en-US" altLang="ja-JP" sz="2800" dirty="0"/>
                  <a:t>easy.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6167F2-CEF4-4C27-AB72-A8440A0D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6" y="4527760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 l="-2100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DF0CC7B-CEA9-4B60-BCB2-B5783B075509}"/>
                  </a:ext>
                </a:extLst>
              </p:cNvPr>
              <p:cNvSpPr txBox="1"/>
              <p:nvPr/>
            </p:nvSpPr>
            <p:spPr>
              <a:xfrm>
                <a:off x="1042136" y="4954995"/>
                <a:ext cx="7482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kumimoji="1" lang="ja-JP" altLang="en-US" sz="28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ja-JP" sz="2800" dirty="0"/>
                  <a:t>)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DF0CC7B-CEA9-4B60-BCB2-B5783B07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6" y="4954995"/>
                <a:ext cx="748222" cy="523220"/>
              </a:xfrm>
              <a:prstGeom prst="rect">
                <a:avLst/>
              </a:prstGeom>
              <a:blipFill>
                <a:blip r:embed="rId5"/>
                <a:stretch>
                  <a:fillRect l="-17073" t="-11628" r="-11382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36B9BDE-FEF4-41BD-A09C-7BB19592A237}"/>
                  </a:ext>
                </a:extLst>
              </p:cNvPr>
              <p:cNvSpPr txBox="1"/>
              <p:nvPr/>
            </p:nvSpPr>
            <p:spPr>
              <a:xfrm>
                <a:off x="1643743" y="495932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kumimoji="1"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b>
                          <m:sup>
                            <m:r>
                              <a:rPr kumimoji="1"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is a quasi-model of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ja-JP" sz="2800" dirty="0"/>
                  <a:t>.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36B9BDE-FEF4-41BD-A09C-7BB19592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43" y="4959321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B01A519-03BC-4797-AAE0-84D00A2D4825}"/>
                  </a:ext>
                </a:extLst>
              </p:cNvPr>
              <p:cNvSpPr txBox="1"/>
              <p:nvPr/>
            </p:nvSpPr>
            <p:spPr>
              <a:xfrm>
                <a:off x="4583673" y="5823319"/>
                <a:ext cx="36793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2800" dirty="0"/>
                  <a:t>⟺  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↠</m:t>
                    </m:r>
                    <m:r>
                      <a:rPr kumimoji="1"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/>
                  <a:t>  </a:t>
                </a:r>
                <a:r>
                  <a:rPr kumimoji="1" lang="en-US" altLang="ja-JP" sz="2800" dirty="0"/>
                  <a:t>is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ja-JP" sz="2800" dirty="0"/>
                  <a:t>-unsat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B01A519-03BC-4797-AAE0-84D00A2D4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73" y="5823319"/>
                <a:ext cx="3679371" cy="523220"/>
              </a:xfrm>
              <a:prstGeom prst="rect">
                <a:avLst/>
              </a:prstGeom>
              <a:blipFill>
                <a:blip r:embed="rId7"/>
                <a:stretch>
                  <a:fillRect l="-3483" t="-13953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93749C1-BB77-4BF5-A4FA-6BF219E7A77A}"/>
              </a:ext>
            </a:extLst>
          </p:cNvPr>
          <p:cNvGrpSpPr/>
          <p:nvPr/>
        </p:nvGrpSpPr>
        <p:grpSpPr>
          <a:xfrm>
            <a:off x="1643743" y="5386556"/>
            <a:ext cx="2939930" cy="523220"/>
            <a:chOff x="1578429" y="5383376"/>
            <a:chExt cx="293993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5E18233A-B12F-4EF6-908E-3F11E16F5490}"/>
                    </a:ext>
                  </a:extLst>
                </p:cNvPr>
                <p:cNvSpPr txBox="1"/>
                <p:nvPr/>
              </p:nvSpPr>
              <p:spPr>
                <a:xfrm>
                  <a:off x="1578429" y="5383376"/>
                  <a:ext cx="293993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kumimoji="1" lang="en-US" altLang="ja-JP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kumimoji="1" lang="en-US" altLang="ja-JP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kumimoji="1" lang="en-US" altLang="ja-JP" sz="2800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Sup>
                          <m:sSubSupPr>
                            <m:ctrlPr>
                              <a:rPr kumimoji="1" lang="en-US" altLang="ja-JP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ℛ</m:t>
                            </m:r>
                          </m:sub>
                          <m:sup>
                            <m:r>
                              <a:rPr kumimoji="1" lang="en-US" altLang="ja-JP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ja-JP" sz="2800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5E18233A-B12F-4EF6-908E-3F11E16F5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429" y="5383376"/>
                  <a:ext cx="293993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A3586F1-3634-428C-AE0D-02B98091DA0A}"/>
                </a:ext>
              </a:extLst>
            </p:cNvPr>
            <p:cNvCxnSpPr/>
            <p:nvPr/>
          </p:nvCxnSpPr>
          <p:spPr>
            <a:xfrm flipV="1">
              <a:off x="3687364" y="5534264"/>
              <a:ext cx="97972" cy="27890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6B2E09C-E3CA-4C74-9F07-B6679E7F4C85}"/>
              </a:ext>
            </a:extLst>
          </p:cNvPr>
          <p:cNvGrpSpPr/>
          <p:nvPr/>
        </p:nvGrpSpPr>
        <p:grpSpPr>
          <a:xfrm>
            <a:off x="4568448" y="5402701"/>
            <a:ext cx="6096000" cy="523220"/>
            <a:chOff x="4568448" y="5402701"/>
            <a:chExt cx="609600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579D4DCA-2413-4CC1-B8EF-D1AB5A5E500F}"/>
                    </a:ext>
                  </a:extLst>
                </p:cNvPr>
                <p:cNvSpPr txBox="1"/>
                <p:nvPr/>
              </p:nvSpPr>
              <p:spPr>
                <a:xfrm>
                  <a:off x="4568448" y="5402701"/>
                  <a:ext cx="609600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2800" dirty="0"/>
                    <a:t>⟺</a:t>
                  </a:r>
                  <a:r>
                    <a:rPr kumimoji="1" lang="en-US" altLang="ja-JP" sz="2800" dirty="0"/>
                    <a:t>   </a:t>
                  </a:r>
                  <a14:m>
                    <m:oMath xmlns:m="http://schemas.openxmlformats.org/officeDocument/2006/math">
                      <m:r>
                        <a:rPr kumimoji="1" lang="en-US" altLang="ja-JP" sz="2800" i="1">
                          <a:solidFill>
                            <a:srgbClr val="5B9BD5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𝜃</m:t>
                      </m:r>
                      <m:sSubSup>
                        <m:sSubSupPr>
                          <m:ctrlPr>
                            <a:rPr kumimoji="1" lang="en-US" altLang="ja-JP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kumimoji="1" lang="en-US" altLang="ja-JP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sub>
                        <m:sup>
                          <m:r>
                            <a:rPr kumimoji="1" lang="en-US" altLang="ja-JP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ja-JP" sz="2800" i="1">
                          <a:solidFill>
                            <a:srgbClr val="5B9BD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kumimoji="1" lang="en-US" altLang="ja-JP" sz="2800" dirty="0"/>
                    <a:t>  for any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kumimoji="1" lang="en-US" altLang="ja-JP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579D4DCA-2413-4CC1-B8EF-D1AB5A5E5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448" y="5402701"/>
                  <a:ext cx="609600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2000" t="-13953" b="-325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7CA5648-0783-4ABD-B370-D13129C2C31A}"/>
                </a:ext>
              </a:extLst>
            </p:cNvPr>
            <p:cNvCxnSpPr/>
            <p:nvPr/>
          </p:nvCxnSpPr>
          <p:spPr>
            <a:xfrm flipV="1">
              <a:off x="5871459" y="5555118"/>
              <a:ext cx="97972" cy="27890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1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6D0DAC0-F2F6-43CB-BB78-FDA0F8D7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Contribution 1: Rewrite pair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DECE42-3C38-4D5B-A570-36BB73DE7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74DA-3192-4AA1-BB79-FD3FD3A4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F97464-CE10-489C-A03F-FF28FE4C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28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Formal WPO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4" name="Rectangle 12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838200" y="1469571"/>
                <a:ext cx="5181600" cy="47073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≔</m:t>
                    </m:r>
                  </m:oMath>
                </a14:m>
                <a:endParaRPr lang="en-US" altLang="ja-JP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ja-JP" dirty="0"/>
                  <a:t> (</a:t>
                </a:r>
              </a:p>
              <a:p>
                <a:pPr marL="892175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sub>
                        </m:sSub>
                        <m: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altLang="ja-JP" dirty="0"/>
              </a:p>
              <a:p>
                <a:pPr marL="892175"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altLang="ja-JP" b="1" i="1" dirty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ja-JP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wpo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ja-JP" dirty="0"/>
                  <a:t> (</a:t>
                </a:r>
              </a:p>
              <a:p>
                <a:pPr marL="1077913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dirty="0"/>
              </a:p>
              <a:p>
                <a:pPr marL="1077913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</a:t>
                </a:r>
                <a:r>
                  <a:rPr lang="en-US" altLang="en-US" sz="2400" dirty="0"/>
                  <a:t>) </a:t>
                </a:r>
                <a:r>
                  <a:rPr lang="en-US" altLang="en-US" sz="2800" dirty="0"/>
                  <a:t>)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8204" name="Rectang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69571"/>
                <a:ext cx="5181600" cy="4707392"/>
              </a:xfrm>
              <a:blipFill>
                <a:blip r:embed="rId3"/>
                <a:stretch>
                  <a:fillRect l="-2471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56F9EB-FCCC-447D-8EB4-4A9DF4FD86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469571"/>
                <a:ext cx="5181600" cy="47073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: 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≔</m:t>
                    </m:r>
                  </m:oMath>
                </a14:m>
                <a:endParaRPr lang="en-US" altLang="ja-JP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r>
                      <a:rPr kumimoji="1" lang="en-US" altLang="ja-JP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  <m:r>
                      <a:rPr lang="en-US" altLang="ja-JP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ja-JP" dirty="0"/>
                  <a:t> (</a:t>
                </a:r>
              </a:p>
              <a:p>
                <a:pPr marL="892175" lvl="2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⊒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ja-JP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wpo</m:t>
                                </m:r>
                              </m:e>
                            </m:acc>
                          </m:sub>
                        </m:sSub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altLang="ja-JP" dirty="0"/>
              </a:p>
              <a:p>
                <a:pPr marL="892175" lvl="2">
                  <a:buNone/>
                </a:pPr>
                <a:r>
                  <a:rPr lang="en-US" altLang="ja-JP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ja-JP" b="1" i="1" dirty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ja-JP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⊐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ja-JP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wpo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ja-JP" dirty="0"/>
                  <a:t> (</a:t>
                </a:r>
              </a:p>
              <a:p>
                <a:pPr marL="1077913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dirty="0"/>
              </a:p>
              <a:p>
                <a:pPr marL="1077913" lvl="3">
                  <a:buNone/>
                </a:pPr>
                <a:r>
                  <a:rPr lang="en-US" altLang="ja-JP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400" dirty="0"/>
                  <a:t>) </a:t>
                </a:r>
                <a:r>
                  <a:rPr lang="en-US" altLang="en-US" sz="2800" dirty="0"/>
                  <a:t>)</a:t>
                </a:r>
                <a:endParaRPr lang="en-US" altLang="en-US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56F9EB-FCCC-447D-8EB4-4A9DF4FD8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469571"/>
                <a:ext cx="5181600" cy="4707392"/>
              </a:xfrm>
              <a:blipFill>
                <a:blip r:embed="rId4"/>
                <a:stretch>
                  <a:fillRect l="-2471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0B69B946-7886-4139-B863-13AED280BAFD}"/>
                  </a:ext>
                </a:extLst>
              </p:cNvPr>
              <p:cNvSpPr/>
              <p:nvPr/>
            </p:nvSpPr>
            <p:spPr>
              <a:xfrm>
                <a:off x="947057" y="4800600"/>
                <a:ext cx="9960429" cy="1175658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>
                    <a:tab pos="1252538" algn="l"/>
                  </a:tabLst>
                </a:pP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Lemma:	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𝑠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WPO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  <m:t>𝒜</m:t>
                            </m:r>
                          </m:e>
                        </m:d>
                      </m:sub>
                    </m:sSub>
                    <m:r>
                      <a:rPr kumimoji="1" lang="en-US" altLang="ja-JP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𝑡</m:t>
                    </m:r>
                  </m:oMath>
                </a14:m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  </a:t>
                </a: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if</a:t>
                </a:r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𝒜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⊨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+mn-cs"/>
                      </a:rPr>
                      <m:t>𝑠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wpo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𝑡</m:t>
                    </m:r>
                  </m:oMath>
                </a14:m>
                <a:endParaRPr kumimoji="1" lang="en-US" altLang="ja-JP" sz="2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  <a:tabLst>
                    <a:tab pos="1252538" algn="l"/>
                  </a:tabLst>
                </a:pPr>
                <a:r>
                  <a:rPr kumimoji="1" lang="en-US" altLang="ja-JP" sz="2800" dirty="0">
                    <a:solidFill>
                      <a:prstClr val="black"/>
                    </a:solidFill>
                    <a:ea typeface="ＭＳ Ｐゴシック" panose="020B0600070205080204" pitchFamily="50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𝑠</m:t>
                    </m:r>
                    <m:sSub>
                      <m:sSubPr>
                        <m:ctrlPr>
                          <a:rPr kumimoji="1" lang="en-US" altLang="ja-JP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  <m:d>
                          <m:dPr>
                            <m:ctrlPr>
                              <a:rPr kumimoji="1" lang="en-US" altLang="ja-JP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</m:d>
                      </m:sub>
                    </m:sSub>
                    <m:r>
                      <a:rPr kumimoji="1" lang="en-US" altLang="ja-JP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  </a:t>
                </a:r>
                <a:r>
                  <a:rPr kumimoji="1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if</a:t>
                </a:r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 </a:t>
                </a:r>
                <a:r>
                  <a:rPr kumimoji="1" lang="en-US" altLang="ja-JP" sz="28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kumimoji="1" lang="en-US" altLang="ja-JP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⊏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ja-JP" sz="28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2800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wpo</m:t>
                            </m:r>
                          </m:e>
                        </m:acc>
                      </m:sub>
                    </m:sSub>
                    <m:r>
                      <a:rPr kumimoji="1"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   </a:t>
                </a:r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(not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1" lang="en-US" altLang="ja-JP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kumimoji="1" lang="en-US" altLang="ja-JP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kumimoji="1"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!)</a:t>
                </a:r>
                <a:endParaRPr kumimoji="1" lang="ja-JP" altLang="en-US" sz="2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0B69B946-7886-4139-B863-13AED280B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7" y="4800600"/>
                <a:ext cx="9960429" cy="1175658"/>
              </a:xfrm>
              <a:prstGeom prst="roundRect">
                <a:avLst/>
              </a:prstGeom>
              <a:blipFill>
                <a:blip r:embed="rId5"/>
                <a:stretch>
                  <a:fillRect l="-488" t="-1515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E090C-198F-454E-B4EA-AC66155A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F30C9-B98F-4C51-BB47-D6B251CA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460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6EF44ED2-C037-4483-8E24-7B32484A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Experiments</a:t>
            </a:r>
            <a:endParaRPr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FA8FC17-FE40-49AA-B483-E93C3AAB8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DD454-8457-4E09-8F76-D83C119F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9CE7A7-B962-4365-AC8F-C36CD8A8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635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87B78D8-977F-4DC6-AE1A-F68C874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Experiments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8D4870C1-C406-40C6-B591-82CC70648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3"/>
                <a:ext cx="10515600" cy="5021537"/>
              </a:xfrm>
            </p:spPr>
            <p:txBody>
              <a:bodyPr/>
              <a:lstStyle/>
              <a:p>
                <a:r>
                  <a:rPr lang="en-US" altLang="ja-JP" dirty="0"/>
                  <a:t>Implemented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in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NaTT</a:t>
                </a:r>
              </a:p>
              <a:p>
                <a:pPr lvl="1"/>
                <a:r>
                  <a:rPr lang="en-US" altLang="ja-JP" dirty="0"/>
                  <a:t>easy (in theory)</a:t>
                </a:r>
              </a:p>
              <a:p>
                <a:pPr lvl="1"/>
                <a:r>
                  <a:rPr lang="en-US" altLang="ja-JP" dirty="0"/>
                  <a:t>TRS </a:t>
                </a:r>
                <a:r>
                  <a:rPr lang="ja-JP" altLang="en-US" dirty="0"/>
                  <a:t>→ </a:t>
                </a:r>
                <a:r>
                  <a:rPr lang="en-US" altLang="ja-JP" dirty="0"/>
                  <a:t>SMT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(QF-LRA) solved by z3</a:t>
                </a:r>
              </a:p>
              <a:p>
                <a:pPr lvl="1"/>
                <a:r>
                  <a:rPr lang="en-US" altLang="ja-JP" dirty="0"/>
                  <a:t>CTRS</a:t>
                </a:r>
              </a:p>
              <a:p>
                <a:pPr marL="914400" lvl="2" indent="0">
                  <a:buNone/>
                </a:pPr>
                <a:r>
                  <a:rPr lang="ja-JP" altLang="en-US" dirty="0"/>
                  <a:t>→ </a:t>
                </a:r>
                <a:r>
                  <a:rPr lang="en-US" altLang="ja-JP" dirty="0"/>
                  <a:t>Farkas </a:t>
                </a:r>
                <a:r>
                  <a:rPr lang="ja-JP" altLang="en-US" dirty="0"/>
                  <a:t>→ </a:t>
                </a:r>
                <a:r>
                  <a:rPr lang="en-US" altLang="ja-JP" dirty="0"/>
                  <a:t>QF-NRA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?</a:t>
                </a:r>
              </a:p>
              <a:p>
                <a:pPr marL="914400" lvl="2" indent="0">
                  <a:buNone/>
                </a:pPr>
                <a:r>
                  <a:rPr lang="ja-JP" altLang="en-US" dirty="0"/>
                  <a:t>→ </a:t>
                </a:r>
                <a:r>
                  <a:rPr lang="en-US" altLang="ja-JP" dirty="0"/>
                  <a:t>quantified LRA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?</a:t>
                </a:r>
              </a:p>
              <a:p>
                <a:pPr lvl="2"/>
                <a:endParaRPr lang="en-US" altLang="ja-JP" dirty="0"/>
              </a:p>
              <a:p>
                <a:r>
                  <a:rPr lang="en-US" altLang="ja-JP" dirty="0"/>
                  <a:t>Benchmark</a:t>
                </a:r>
              </a:p>
              <a:p>
                <a:pPr lvl="1"/>
                <a:r>
                  <a:rPr lang="en-US" altLang="ja-JP" dirty="0"/>
                  <a:t>Crafted ones</a:t>
                </a:r>
              </a:p>
              <a:p>
                <a:pPr lvl="1"/>
                <a:r>
                  <a:rPr lang="en-US" altLang="ja-JP" dirty="0"/>
                  <a:t>COPS/INF problems</a:t>
                </a:r>
              </a:p>
              <a:p>
                <a:pPr lvl="2"/>
                <a:r>
                  <a:rPr lang="en-US" altLang="ja-JP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∧…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transformed to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8D4870C1-C406-40C6-B591-82CC70648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3"/>
                <a:ext cx="10515600" cy="5021537"/>
              </a:xfrm>
              <a:blipFill>
                <a:blip r:embed="rId2"/>
                <a:stretch>
                  <a:fillRect l="-1043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E8F4EE-85F6-4DB4-A268-5C87AB3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850653-72F0-4372-9E14-9136D1E1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4233C5-73CD-4237-BAE6-62C60BDF2E0D}"/>
              </a:ext>
            </a:extLst>
          </p:cNvPr>
          <p:cNvSpPr txBox="1"/>
          <p:nvPr/>
        </p:nvSpPr>
        <p:spPr>
          <a:xfrm>
            <a:off x="4577862" y="3517613"/>
            <a:ext cx="270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2"/>
                </a:solidFill>
              </a:rPr>
              <a:t>(z3)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 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turns out faster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A13A073-2FF8-46E5-BFCB-A457E3D498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913834" y="3517614"/>
            <a:ext cx="664028" cy="23083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10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D1DD477-A592-4B07-A063-4647C63E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Experimental result</a:t>
            </a:r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FF7768-6950-4CC5-AA39-DF8AA826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091369-23E4-40C9-AF8D-7B2E72FC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43</a:t>
            </a:fld>
            <a:endParaRPr kumimoji="1" lang="ja-JP" altLang="en-US"/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64AAE90B-359F-4483-B769-1826FAF3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51" y="1387524"/>
            <a:ext cx="8190840" cy="44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04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50AA0-174C-4631-9609-837CF4DE5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@ TACAS 2019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513790-A5E4-469F-A3A2-4E212518C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Christian </a:t>
            </a:r>
            <a:r>
              <a:rPr lang="en-US" dirty="0" err="1"/>
              <a:t>Sternagel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96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constraint satisfaction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Syntax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,…∷=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∣⊤∣ ⊥ 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∣∃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∣∀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Semantics</a:t>
                </a:r>
              </a:p>
              <a:p>
                <a:pPr lvl="1">
                  <a:tabLst>
                    <a:tab pos="10129838" algn="r"/>
                  </a:tabLst>
                </a:pPr>
                <a:r>
                  <a:rPr lang="en-US" dirty="0"/>
                  <a:t>substitution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satisfies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modulo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rewrite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	if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	if for some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and so on</a:t>
                </a:r>
              </a:p>
              <a:p>
                <a:pPr lvl="1">
                  <a:tabLst>
                    <a:tab pos="10129838" algn="r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u="sng" dirty="0"/>
                  <a:t>equivalent modulo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pPr lvl="2">
                  <a:tabLst>
                    <a:tab pos="10129838" algn="r"/>
                  </a:tabLst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pPr lvl="1">
                  <a:tabLst>
                    <a:tab pos="10129838" algn="r"/>
                  </a:tabLst>
                </a:pPr>
                <a:endParaRPr lang="en-US" dirty="0"/>
              </a:p>
              <a:p>
                <a:pPr lvl="1">
                  <a:tabLst>
                    <a:tab pos="10129838" algn="r"/>
                  </a:tabLst>
                </a:pPr>
                <a:r>
                  <a:rPr lang="en-US" dirty="0"/>
                  <a:t>One can think of more traditional semantics, with more notions.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7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reachability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evaluate to constructors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Observation</a:t>
                </a:r>
                <a:r>
                  <a:rPr lang="en-US" b="0" dirty="0"/>
                  <a:t> (folklore):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𝑡𝑠</m:t>
                        </m:r>
                      </m:e>
                    </m:d>
                  </m:oMath>
                </a14:m>
                <a:r>
                  <a:rPr lang="en-US" dirty="0"/>
                  <a:t>  iff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Nil</m:t>
                    </m:r>
                  </m:oMath>
                </a14:m>
                <a:r>
                  <a:rPr lang="en-US" dirty="0"/>
                  <a:t> never happen</a:t>
                </a:r>
              </a:p>
              <a:p>
                <a:pPr marL="457200" lvl="1" indent="0">
                  <a:buNone/>
                </a:pPr>
                <a:r>
                  <a:rPr lang="en-US" dirty="0"/>
                  <a:t>...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</m:oMath>
                </a14:m>
                <a:r>
                  <a:rPr lang="en-US" dirty="0"/>
                  <a:t> is a constructor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→…∉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In our language: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Nil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⊥</m:t>
                    </m:r>
                  </m:oMath>
                </a14:m>
                <a:endParaRPr lang="en-US" dirty="0"/>
              </a:p>
              <a:p>
                <a:r>
                  <a:rPr lang="en-US" b="1" u="sng" dirty="0"/>
                  <a:t>Proposition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→…∉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⊥</m:t>
                    </m:r>
                  </m:oMath>
                </a14:m>
                <a:r>
                  <a:rPr lang="en-US" dirty="0"/>
                  <a:t>	if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吹き出し 4"/>
          <p:cNvSpPr/>
          <p:nvPr/>
        </p:nvSpPr>
        <p:spPr>
          <a:xfrm>
            <a:off x="7239000" y="5431387"/>
            <a:ext cx="2743200" cy="533400"/>
          </a:xfrm>
          <a:prstGeom prst="wedgeRectCallout">
            <a:avLst>
              <a:gd name="adj1" fmla="val -47465"/>
              <a:gd name="adj2" fmla="val -8284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3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evaluate to constructors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Observation</a:t>
                </a:r>
                <a:r>
                  <a:rPr lang="en-US" dirty="0"/>
                  <a:t> (folklore):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𝑡𝑠</m:t>
                        </m:r>
                      </m:e>
                    </m:d>
                  </m:oMath>
                </a14:m>
                <a:r>
                  <a:rPr lang="en-US" dirty="0"/>
                  <a:t>  iff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Nil</m:t>
                    </m:r>
                  </m:oMath>
                </a14:m>
                <a:r>
                  <a:rPr lang="en-US" dirty="0"/>
                  <a:t> never happen</a:t>
                </a:r>
              </a:p>
              <a:p>
                <a:pPr marL="457200" lvl="1" indent="0">
                  <a:buNone/>
                </a:pPr>
                <a:r>
                  <a:rPr lang="en-US" dirty="0"/>
                  <a:t>...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</m:oMath>
                </a14:m>
                <a:r>
                  <a:rPr lang="en-US" dirty="0"/>
                  <a:t> is a constructor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→…∉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In our language: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Cons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Nil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⊥</m:t>
                    </m:r>
                  </m:oMath>
                </a14:m>
                <a:endParaRPr lang="en-US" dirty="0"/>
              </a:p>
              <a:p>
                <a:r>
                  <a:rPr lang="en-US" b="1" u="sng" dirty="0"/>
                  <a:t>Proposition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→…∉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∧…∧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&amp;&amp;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&amp;⊥  &amp;&amp;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82" b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6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Look-ahead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0&gt;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:r>
                  <a:rPr lang="en-US" b="0" dirty="0"/>
                  <a:t>Is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0&gt;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b="0" dirty="0"/>
                  <a:t>   SAT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b="0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 flipH="1" flipV="1">
            <a:off x="2228850" y="1857370"/>
            <a:ext cx="1" cy="614364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2809875" y="1857370"/>
            <a:ext cx="4763" cy="614364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843338" y="1857370"/>
            <a:ext cx="0" cy="614364"/>
          </a:xfrm>
          <a:prstGeom prst="line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3629025" y="2014533"/>
            <a:ext cx="428625" cy="257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F80E3-EB9A-42A1-948B-7B9C2D45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41425" cy="888014"/>
          </a:xfrm>
        </p:spPr>
        <p:txBody>
          <a:bodyPr/>
          <a:lstStyle/>
          <a:p>
            <a:r>
              <a:rPr kumimoji="1" lang="en-US" altLang="ja-JP" dirty="0"/>
              <a:t>Reduction pair</a:t>
            </a:r>
            <a:br>
              <a:rPr kumimoji="1" lang="en-US" altLang="ja-JP" sz="3600" dirty="0"/>
            </a:br>
            <a:r>
              <a:rPr kumimoji="1" lang="en-US" altLang="ja-JP" sz="2800" dirty="0">
                <a:solidFill>
                  <a:schemeClr val="accent6"/>
                </a:solidFill>
              </a:rPr>
              <a:t>[Arts &amp; </a:t>
            </a:r>
            <a:r>
              <a:rPr kumimoji="1" lang="en-US" altLang="ja-JP" sz="2800" dirty="0" err="1">
                <a:solidFill>
                  <a:schemeClr val="accent6"/>
                </a:solidFill>
              </a:rPr>
              <a:t>Giesl</a:t>
            </a:r>
            <a:r>
              <a:rPr kumimoji="1" lang="en-US" altLang="ja-JP" sz="2800" dirty="0">
                <a:solidFill>
                  <a:schemeClr val="accent6"/>
                </a:solidFill>
              </a:rPr>
              <a:t> '00, Hirokawa &amp; Middeldorp '03, Yamada '21]</a:t>
            </a:r>
            <a:endParaRPr kumimoji="1" lang="ja-JP" altLang="en-US" sz="3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450724-E2BC-49D7-86CF-E663C9ADB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282"/>
                <a:ext cx="10515600" cy="482239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b="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</a:t>
                </a:r>
                <a:r>
                  <a:rPr kumimoji="1" lang="en-US" altLang="ja-JP" b="1" u="sng" dirty="0"/>
                  <a:t>reduction pair</a:t>
                </a:r>
                <a:r>
                  <a:rPr kumimoji="1" lang="en-US" altLang="ja-JP" b="1" dirty="0"/>
                  <a:t> </a:t>
                </a:r>
                <a:r>
                  <a:rPr kumimoji="1" lang="en-US" altLang="ja-JP" dirty="0"/>
                  <a:t>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/>
                  <a:t> are closed under substitutions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closed under contexts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a quasi-order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/>
                  <a:t> is well-founded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dirty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altLang="ja-JP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dirty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altLang="ja-JP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450724-E2BC-49D7-86CF-E663C9ADB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282"/>
                <a:ext cx="10515600" cy="4822394"/>
              </a:xfrm>
              <a:blipFill>
                <a:blip r:embed="rId2"/>
                <a:stretch>
                  <a:fillRect l="-1217" t="-2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99E516-D375-46FA-8E42-AD4380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1EA5BC-22C8-4757-9994-1EA10D06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代替処理 29">
                <a:extLst>
                  <a:ext uri="{FF2B5EF4-FFF2-40B4-BE49-F238E27FC236}">
                    <a16:creationId xmlns:a16="http://schemas.microsoft.com/office/drawing/2014/main" id="{ED9FB247-858E-498E-BE7F-04D4CBE7314B}"/>
                  </a:ext>
                </a:extLst>
              </p:cNvPr>
              <p:cNvSpPr/>
              <p:nvPr/>
            </p:nvSpPr>
            <p:spPr>
              <a:xfrm>
                <a:off x="838199" y="4349962"/>
                <a:ext cx="10744298" cy="1055756"/>
              </a:xfrm>
              <a:prstGeom prst="flowChartAlternateProcess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en-US" altLang="ja-JP" sz="2800" b="1" u="sng" dirty="0">
                    <a:solidFill>
                      <a:prstClr val="black"/>
                    </a:solidFill>
                  </a:rPr>
                  <a:t>Theorem</a:t>
                </a:r>
                <a:r>
                  <a:rPr kumimoji="1" lang="en-US" altLang="ja-JP" sz="2800" dirty="0">
                    <a:solidFill>
                      <a:prstClr val="black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rgbClr val="70AD47"/>
                    </a:solidFill>
                  </a:rPr>
                  <a:t>[Arts &amp; </a:t>
                </a:r>
                <a:r>
                  <a:rPr kumimoji="1" lang="en-US" altLang="ja-JP" sz="2800" dirty="0" err="1">
                    <a:solidFill>
                      <a:srgbClr val="70AD47"/>
                    </a:solidFill>
                  </a:rPr>
                  <a:t>Giesl</a:t>
                </a:r>
                <a:r>
                  <a:rPr kumimoji="1" lang="en-US" altLang="ja-JP" sz="2800" dirty="0">
                    <a:solidFill>
                      <a:srgbClr val="70AD47"/>
                    </a:solidFill>
                  </a:rPr>
                  <a:t> '00]</a:t>
                </a:r>
                <a:r>
                  <a:rPr kumimoji="1" lang="en-US" altLang="ja-JP" sz="28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kumimoji="1" lang="en-US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sz="2400" dirty="0">
                    <a:solidFill>
                      <a:prstClr val="black"/>
                    </a:solidFill>
                  </a:rPr>
                  <a:t> is terminating  </a:t>
                </a:r>
                <a:r>
                  <a:rPr kumimoji="1" lang="en-US" sz="2400" b="1" dirty="0" err="1">
                    <a:solidFill>
                      <a:prstClr val="black"/>
                    </a:solidFill>
                  </a:rPr>
                  <a:t>iff</a:t>
                </a:r>
                <a:r>
                  <a:rPr kumimoji="1" lang="en-US" sz="2400" dirty="0">
                    <a:solidFill>
                      <a:prstClr val="black"/>
                    </a:solidFill>
                  </a:rPr>
                  <a:t>  </a:t>
                </a:r>
                <a:r>
                  <a:rPr kumimoji="1" lang="en-US" altLang="ja-JP" sz="2400" dirty="0">
                    <a:solidFill>
                      <a:prstClr val="black"/>
                    </a:solidFill>
                  </a:rPr>
                  <a:t>there's a reduction pair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</m:d>
                  </m:oMath>
                </a14:m>
                <a:r>
                  <a:rPr kumimoji="1" lang="en-US" sz="2400" dirty="0">
                    <a:solidFill>
                      <a:prstClr val="black"/>
                    </a:solidFill>
                  </a:rPr>
                  <a:t> s.t. </a:t>
                </a:r>
                <a14:m>
                  <m:oMath xmlns:m="http://schemas.openxmlformats.org/officeDocument/2006/math">
                    <m:r>
                      <a:rPr kumimoji="1" lang="en-US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kumimoji="1"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⊆ </m:t>
                    </m:r>
                    <m:r>
                      <a:rPr kumimoji="1" lang="en-US" altLang="ja-JP" sz="2400" i="1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en-US" sz="2400" dirty="0">
                    <a:solidFill>
                      <a:prstClr val="black"/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DP</m:t>
                    </m:r>
                    <m:d>
                      <m:dPr>
                        <m:ctrlP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400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</m:d>
                    <m:r>
                      <a:rPr kumimoji="1"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⊆ </m:t>
                    </m:r>
                    <m:r>
                      <a:rPr kumimoji="1" lang="en-US" sz="2400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kumimoji="1" lang="en-US" altLang="ja-JP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フローチャート: 代替処理 29">
                <a:extLst>
                  <a:ext uri="{FF2B5EF4-FFF2-40B4-BE49-F238E27FC236}">
                    <a16:creationId xmlns:a16="http://schemas.microsoft.com/office/drawing/2014/main" id="{ED9FB247-858E-498E-BE7F-04D4CBE73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349962"/>
                <a:ext cx="10744298" cy="1055756"/>
              </a:xfrm>
              <a:prstGeom prst="flowChartAlternateProcess">
                <a:avLst/>
              </a:prstGeom>
              <a:blipFill>
                <a:blip r:embed="rId3"/>
                <a:stretch>
                  <a:fillRect l="-509" b="-223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B311FB1-D5D2-4595-A7F5-1681B48EF4A2}"/>
              </a:ext>
            </a:extLst>
          </p:cNvPr>
          <p:cNvSpPr txBox="1"/>
          <p:nvPr/>
        </p:nvSpPr>
        <p:spPr>
          <a:xfrm>
            <a:off x="946674" y="5604860"/>
            <a:ext cx="10407126" cy="639604"/>
          </a:xfrm>
          <a:prstGeom prst="roundRect">
            <a:avLst>
              <a:gd name="adj" fmla="val 31534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Many techniques exist for finding reduction pairs (for termination)</a:t>
            </a:r>
          </a:p>
        </p:txBody>
      </p:sp>
    </p:spTree>
    <p:extLst>
      <p:ext uri="{BB962C8B-B14F-4D97-AF65-F5344CB8AC3E}">
        <p14:creationId xmlns:p14="http://schemas.microsoft.com/office/powerpoint/2010/main" val="12593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Look-ahead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0&gt;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b="0" dirty="0"/>
                  <a:t>                                         </a:t>
                </a:r>
                <a:r>
                  <a:rPr lang="en-US" dirty="0"/>
                  <a:t>Is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0&gt;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b="0" dirty="0"/>
                  <a:t>    SAT?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 flipH="1" flipV="1">
            <a:off x="4917280" y="1821653"/>
            <a:ext cx="102392" cy="614364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5705475" y="1821653"/>
            <a:ext cx="4763" cy="614364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6710363" y="1828796"/>
            <a:ext cx="0" cy="614364"/>
          </a:xfrm>
          <a:prstGeom prst="line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4748208" y="2035966"/>
            <a:ext cx="428625" cy="257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7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Look-ahead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0&gt;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Is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0&gt;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dirty="0"/>
                  <a:t>    SAT?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 flipH="1" flipV="1">
            <a:off x="7836693" y="1850228"/>
            <a:ext cx="102392" cy="614364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8624888" y="1850228"/>
            <a:ext cx="4763" cy="614364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9629776" y="1850228"/>
            <a:ext cx="342899" cy="621507"/>
          </a:xfrm>
          <a:prstGeom prst="line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7667621" y="2064541"/>
            <a:ext cx="428625" cy="257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11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Look-ahead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0&gt;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Is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0&gt;</m:t>
                    </m:r>
                    <m:r>
                      <a:rPr lang="en-US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dirty="0"/>
                  <a:t>    SAT?</a:t>
                </a:r>
              </a:p>
              <a:p>
                <a:r>
                  <a:rPr lang="en-US" b="1" u="sng" dirty="0"/>
                  <a:t>Theorem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vars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∃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↠</m:t>
                              </m:r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>
          <a:xfrm flipH="1" flipV="1">
            <a:off x="7836693" y="1850228"/>
            <a:ext cx="102392" cy="614364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 flipV="1">
            <a:off x="8624888" y="1850228"/>
            <a:ext cx="4763" cy="614364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9629776" y="1850228"/>
            <a:ext cx="342899" cy="621507"/>
          </a:xfrm>
          <a:prstGeom prst="line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7667621" y="2064541"/>
            <a:ext cx="428625" cy="257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吹き出し 2"/>
          <p:cNvSpPr/>
          <p:nvPr/>
        </p:nvSpPr>
        <p:spPr>
          <a:xfrm>
            <a:off x="4787900" y="5393287"/>
            <a:ext cx="4841876" cy="571500"/>
          </a:xfrm>
          <a:prstGeom prst="wedgeRectCallout">
            <a:avLst>
              <a:gd name="adj1" fmla="val 42183"/>
              <a:gd name="adj2" fmla="val -12438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Expansion can diverge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look-ahead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Definition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p>
                    </m:sSubSup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dirty="0"/>
              </a:p>
              <a:p>
                <a:pPr marL="1371600" lvl="3" indent="0">
                  <a:buNone/>
                </a:pPr>
                <a:endParaRPr lang="en-US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vars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∃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u="sng" dirty="0"/>
                  <a:t>Corollary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5041232" y="1587500"/>
            <a:ext cx="208547" cy="300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8803107" y="2844799"/>
            <a:ext cx="461210" cy="292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0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for look-ahead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the termination prover </a:t>
            </a:r>
            <a:r>
              <a:rPr lang="en-US" dirty="0" err="1"/>
              <a:t>NaTT</a:t>
            </a:r>
            <a:endParaRPr lang="en-US" dirty="0"/>
          </a:p>
          <a:p>
            <a:r>
              <a:rPr lang="en-US" dirty="0"/>
              <a:t>Benchmark:</a:t>
            </a:r>
          </a:p>
          <a:p>
            <a:pPr lvl="1"/>
            <a:r>
              <a:rPr lang="en-US" dirty="0"/>
              <a:t>Origin:</a:t>
            </a:r>
          </a:p>
          <a:p>
            <a:pPr lvl="2"/>
            <a:r>
              <a:rPr lang="en-US" dirty="0"/>
              <a:t>Termination Problem Data Base (TPDB) ver.10.6, TRS Standard category</a:t>
            </a:r>
          </a:p>
          <a:p>
            <a:pPr lvl="2"/>
            <a:r>
              <a:rPr lang="en-US" b="1" dirty="0"/>
              <a:t>1498 TRSs</a:t>
            </a:r>
            <a:endParaRPr lang="en-US" dirty="0"/>
          </a:p>
          <a:p>
            <a:pPr lvl="1"/>
            <a:r>
              <a:rPr lang="en-US" dirty="0"/>
              <a:t>Preprocess:</a:t>
            </a:r>
          </a:p>
          <a:p>
            <a:pPr lvl="2"/>
            <a:r>
              <a:rPr lang="en-US" dirty="0"/>
              <a:t>Dependency graph method [Arts &amp; Giesl '00], </a:t>
            </a:r>
            <a:r>
              <a:rPr lang="en-US" b="1" dirty="0"/>
              <a:t>1134k</a:t>
            </a:r>
            <a:r>
              <a:rPr lang="en-US" dirty="0"/>
              <a:t> </a:t>
            </a:r>
            <a:r>
              <a:rPr lang="en-US" b="1" dirty="0"/>
              <a:t>reachability problems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848850" y="4421437"/>
          <a:ext cx="86380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961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</a:t>
                      </a:r>
                      <a:r>
                        <a:rPr lang="en-US" sz="2400" baseline="0" dirty="0"/>
                        <a:t>,</a:t>
                      </a:r>
                      <a:r>
                        <a:rPr lang="en-US" sz="2400" dirty="0"/>
                        <a:t>050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105,574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105,875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105,993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38.98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38.13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39.15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116.52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356100" y="4351588"/>
            <a:ext cx="1155700" cy="1536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5511800" y="5856537"/>
            <a:ext cx="5749757" cy="542423"/>
          </a:xfrm>
          <a:prstGeom prst="wedgeRectCallout">
            <a:avLst>
              <a:gd name="adj1" fmla="val -56710"/>
              <a:gd name="adj2" fmla="val -5202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correspond to TCAP-</a:t>
            </a:r>
            <a:r>
              <a:rPr lang="en-US" sz="2400" dirty="0" err="1">
                <a:solidFill>
                  <a:schemeClr val="tx1"/>
                </a:solidFill>
              </a:rPr>
              <a:t>unifiability</a:t>
            </a:r>
            <a:r>
              <a:rPr lang="en-US" sz="2400" dirty="0">
                <a:solidFill>
                  <a:schemeClr val="tx1"/>
                </a:solidFill>
              </a:rPr>
              <a:t> [Giesl+'05]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transition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6433"/>
                <a:ext cx="10515600" cy="309586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</m:e>
                          <m:e>
                            <m:r>
                              <a:rPr lang="en-US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</m:e>
                          <m:e>
                            <m:r>
                              <a:rPr lang="en-US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	</a:t>
                </a:r>
                <a:r>
                  <a:rPr lang="ja-JP" altLang="en-US" dirty="0"/>
                  <a:t>⇒ 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	</a:t>
                </a:r>
                <a:r>
                  <a:rPr lang="ja-JP" altLang="en-US" dirty="0"/>
                  <a:t>⇒  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	</a:t>
                </a:r>
                <a:r>
                  <a:rPr lang="ja-JP" altLang="en-US" dirty="0"/>
                  <a:t>⇒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6433"/>
                <a:ext cx="10515600" cy="3095868"/>
              </a:xfrm>
              <a:blipFill rotWithShape="0">
                <a:blip r:embed="rId2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11439" y="2673964"/>
                <a:ext cx="381001" cy="416335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439" y="2673964"/>
                <a:ext cx="381001" cy="416335"/>
              </a:xfrm>
              <a:prstGeom prst="ellipse">
                <a:avLst/>
              </a:prstGeom>
              <a:blipFill rotWithShape="0">
                <a:blip r:embed="rId4"/>
                <a:stretch>
                  <a:fillRect l="-11111" r="-6349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27026" y="2701649"/>
                <a:ext cx="381001" cy="384281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026" y="2701649"/>
                <a:ext cx="381001" cy="384281"/>
              </a:xfrm>
              <a:prstGeom prst="ellipse">
                <a:avLst/>
              </a:prstGeom>
              <a:blipFill rotWithShape="0">
                <a:blip r:embed="rId5"/>
                <a:stretch>
                  <a:fillRect l="-4839" r="-322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76473" y="2693887"/>
                <a:ext cx="390524" cy="396412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473" y="2693887"/>
                <a:ext cx="390524" cy="39641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26314" y="1546092"/>
                <a:ext cx="269662" cy="391501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314" y="1546092"/>
                <a:ext cx="269662" cy="391501"/>
              </a:xfrm>
              <a:prstGeom prst="ellipse">
                <a:avLst/>
              </a:prstGeom>
              <a:blipFill rotWithShape="0">
                <a:blip r:embed="rId7"/>
                <a:stretch>
                  <a:fillRect l="-22222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3" idx="6"/>
            <a:endCxn id="6" idx="2"/>
          </p:cNvCxnSpPr>
          <p:nvPr/>
        </p:nvCxnSpPr>
        <p:spPr bwMode="auto">
          <a:xfrm>
            <a:off x="8892440" y="2882132"/>
            <a:ext cx="634586" cy="11658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 bwMode="auto">
          <a:xfrm flipV="1">
            <a:off x="9908027" y="2892093"/>
            <a:ext cx="568446" cy="1697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9" idx="4"/>
            <a:endCxn id="3" idx="7"/>
          </p:cNvCxnSpPr>
          <p:nvPr/>
        </p:nvCxnSpPr>
        <p:spPr bwMode="auto">
          <a:xfrm flipH="1">
            <a:off x="8836644" y="1937593"/>
            <a:ext cx="724501" cy="797342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9" idx="4"/>
            <a:endCxn id="6" idx="0"/>
          </p:cNvCxnSpPr>
          <p:nvPr/>
        </p:nvCxnSpPr>
        <p:spPr bwMode="auto">
          <a:xfrm>
            <a:off x="9561145" y="1937593"/>
            <a:ext cx="156382" cy="764056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9" idx="4"/>
            <a:endCxn id="7" idx="1"/>
          </p:cNvCxnSpPr>
          <p:nvPr/>
        </p:nvCxnSpPr>
        <p:spPr bwMode="auto">
          <a:xfrm>
            <a:off x="9561145" y="1937593"/>
            <a:ext cx="972519" cy="814347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838200" y="3828451"/>
                <a:ext cx="4764831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	</a:t>
                </a:r>
                <a:r>
                  <a:rPr lang="ja-JP" altLang="en-US" sz="2400" dirty="0"/>
                  <a:t>⇒  </a:t>
                </a:r>
                <a:r>
                  <a:rPr lang="en-US" sz="2400" dirty="0"/>
                  <a:t>don't know</a:t>
                </a: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8451"/>
                <a:ext cx="4764831" cy="424732"/>
              </a:xfrm>
              <a:prstGeom prst="rect">
                <a:avLst/>
              </a:prstGeom>
              <a:blipFill rotWithShape="0">
                <a:blip r:embed="rId8"/>
                <a:stretch>
                  <a:fillRect t="-22857" r="-102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 bwMode="auto">
          <a:xfrm>
            <a:off x="8259097" y="1455174"/>
            <a:ext cx="2865386" cy="1747754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838200" y="4579498"/>
                <a:ext cx="10248900" cy="2048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sz="2800" b="1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Symbol transition graph:</a:t>
                </a:r>
                <a:r>
                  <a:rPr kumimoji="1" lang="en-US" sz="2800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kumimoji="1"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ℱ</m:t>
                        </m:r>
                        <m:r>
                          <a:rPr kumimoji="1"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↣</m:t>
                            </m:r>
                          </m:e>
                          <m:sub>
                            <m:r>
                              <a:rPr kumimoji="1" lang="en-US" sz="280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sz="2800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 </a:t>
                </a:r>
                <a:r>
                  <a:rPr kumimoji="1" lang="en-US" sz="2800" dirty="0" err="1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s.t.</a:t>
                </a:r>
                <a:r>
                  <a:rPr kumimoji="1" lang="en-US" sz="2800" dirty="0">
                    <a:solidFill>
                      <a:srgbClr val="006600"/>
                    </a:solidFill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𝑓</m:t>
                    </m:r>
                    <m:sSub>
                      <m:sSubPr>
                        <m:ctrlPr>
                          <a:rPr kumimoji="1"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↣</m:t>
                        </m:r>
                      </m:e>
                      <m:sub>
                        <m:r>
                          <a:rPr kumimoji="1" lang="en-US" sz="28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ℛ</m:t>
                        </m:r>
                      </m:sub>
                    </m:sSub>
                    <m:r>
                      <a:rPr kumimoji="1"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𝑔</m:t>
                    </m:r>
                  </m:oMath>
                </a14:m>
                <a:r>
                  <a:rPr kumimoji="1" lang="en-US" sz="2800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 whenever</a:t>
                </a:r>
              </a:p>
              <a:p>
                <a:pPr lvl="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…</m:t>
                        </m:r>
                      </m:e>
                    </m:d>
                    <m:r>
                      <a:rPr kumimoji="1"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→</m:t>
                    </m:r>
                    <m:r>
                      <a:rPr kumimoji="1"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𝑔</m:t>
                    </m:r>
                    <m:d>
                      <m:dPr>
                        <m:ctrlP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…</m:t>
                        </m:r>
                      </m:e>
                    </m:d>
                    <m:r>
                      <a:rPr kumimoji="1"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∈</m:t>
                    </m:r>
                    <m:r>
                      <a:rPr kumimoji="1" lang="en-US" sz="24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</m:oMath>
                </a14:m>
                <a:r>
                  <a:rPr kumimoji="1" lang="en-US" sz="2400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 or </a:t>
                </a:r>
                <a14:m>
                  <m:oMath xmlns:m="http://schemas.openxmlformats.org/officeDocument/2006/math">
                    <m:r>
                      <a:rPr kumimoji="1"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…</m:t>
                        </m:r>
                      </m:e>
                    </m:d>
                    <m:r>
                      <a:rPr kumimoji="1"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→</m:t>
                    </m:r>
                    <m:r>
                      <a:rPr kumimoji="1" lang="en-US" sz="2400" i="1">
                        <a:solidFill>
                          <a:srgbClr val="BE790A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  <m:r>
                      <a:rPr kumimoji="1"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∈</m:t>
                    </m:r>
                    <m:r>
                      <a:rPr kumimoji="1" lang="en-US" sz="24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</m:oMath>
                </a14:m>
                <a:r>
                  <a:rPr kumimoji="1" lang="en-US" sz="2400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.</a:t>
                </a:r>
                <a:endParaRPr kumimoji="1" lang="en-US" sz="2400" b="1" dirty="0">
                  <a:solidFill>
                    <a:prstClr val="black"/>
                  </a:solidFill>
                  <a:ea typeface="メイリオ" panose="020B0604030504040204" pitchFamily="50" charset="-128"/>
                </a:endParaRPr>
              </a:p>
              <a:p>
                <a:pPr marL="22860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sz="2800" b="1" u="sng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Theorem</a:t>
                </a:r>
                <a:r>
                  <a:rPr kumimoji="1" lang="en-US" sz="2800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:</a:t>
                </a:r>
              </a:p>
              <a:p>
                <a:pPr lvl="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2400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¬ </m:t>
                    </m:r>
                    <m:r>
                      <a:rPr kumimoji="1"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𝑓</m:t>
                    </m:r>
                    <m:sSubSup>
                      <m:sSubSupPr>
                        <m:ctrlP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↣</m:t>
                        </m:r>
                      </m:e>
                      <m:sub>
                        <m:r>
                          <a:rPr lang="en-US" sz="24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  <m:sup>
                        <m: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∗</m:t>
                        </m:r>
                      </m:sup>
                    </m:sSubSup>
                    <m:r>
                      <a:rPr kumimoji="1"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𝑔</m:t>
                    </m:r>
                  </m:oMath>
                </a14:m>
                <a:r>
                  <a:rPr kumimoji="1" lang="en-US" sz="2400" dirty="0">
                    <a:solidFill>
                      <a:prstClr val="black"/>
                    </a:solidFill>
                    <a:ea typeface="メイリオ" panose="020B0604030504040204" pitchFamily="50" charset="-128"/>
                  </a:rPr>
                  <a:t>  then  </a:t>
                </a:r>
                <a14:m>
                  <m:oMath xmlns:m="http://schemas.openxmlformats.org/officeDocument/2006/math">
                    <m:r>
                      <a:rPr kumimoji="1"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…</m:t>
                        </m:r>
                      </m:e>
                    </m:d>
                    <m:r>
                      <a:rPr kumimoji="1"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kumimoji="1"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𝑔</m:t>
                    </m:r>
                    <m:d>
                      <m:dPr>
                        <m:ctrlP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…</m:t>
                        </m:r>
                      </m:e>
                    </m:d>
                    <m:sSub>
                      <m:sSubPr>
                        <m:ctrlP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≡</m:t>
                        </m:r>
                      </m:e>
                      <m:sub>
                        <m:r>
                          <a:rPr kumimoji="1" lang="en-US" sz="24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ℛ</m:t>
                        </m:r>
                      </m:sub>
                    </m:sSub>
                    <m:r>
                      <a:rPr kumimoji="1"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⊥</m:t>
                    </m:r>
                  </m:oMath>
                </a14:m>
                <a:endParaRPr kumimoji="1" lang="en-US" sz="2400" dirty="0">
                  <a:solidFill>
                    <a:prstClr val="black"/>
                  </a:solidFill>
                  <a:ea typeface="メイリオ" panose="020B0604030504040204" pitchFamily="50" charset="-128"/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9498"/>
                <a:ext cx="10248900" cy="2048766"/>
              </a:xfrm>
              <a:prstGeom prst="rect">
                <a:avLst/>
              </a:prstGeom>
              <a:blipFill rotWithShape="0">
                <a:blip r:embed="rId9"/>
                <a:stretch>
                  <a:fillRect l="-1071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94" grpId="0"/>
      <p:bldP spid="10" grpId="0" animBg="1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Nonlinear-case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Example</a:t>
                </a:r>
                <a:r>
                  <a:rPr lang="en-US" dirty="0"/>
                  <a:t> [Toyama'87]: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536575" lvl="1" indent="0">
                  <a:buNone/>
                </a:pPr>
                <a:endParaRPr lang="en-US" dirty="0"/>
              </a:p>
              <a:p>
                <a:pPr marL="79375" indent="0">
                  <a:buNone/>
                </a:pPr>
                <a:endParaRPr lang="en-US" dirty="0"/>
              </a:p>
              <a:p>
                <a:pPr marL="536575" lvl="1" indent="0">
                  <a:buNone/>
                </a:pPr>
                <a:r>
                  <a:rPr lang="en-US" sz="2600" dirty="0"/>
                  <a:t>reduced to "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6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6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a:rPr lang="en-US" sz="26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 </m:t>
                    </m:r>
                    <m:r>
                      <a:rPr lang="en-US" sz="26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600" dirty="0"/>
                  <a:t>" modulo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lang="en-US" sz="2600" dirty="0"/>
              </a:p>
              <a:p>
                <a:pPr marL="536575" lvl="1" indent="0">
                  <a:buNone/>
                </a:pPr>
                <a:r>
                  <a:rPr lang="en-US" sz="2600" dirty="0"/>
                  <a:t>... UNSAT, since no term rewrites to both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600" b="1" dirty="0"/>
              </a:p>
              <a:p>
                <a:r>
                  <a:rPr lang="en-US" b="1" u="sng" dirty="0"/>
                  <a:t>Proposition</a:t>
                </a:r>
                <a:r>
                  <a:rPr lang="en-US" b="1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no common ancestor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↣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r>
                  <a:rPr lang="en-US" dirty="0"/>
                  <a:t>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65633" y="1946377"/>
                <a:ext cx="381001" cy="416335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33" y="1946377"/>
                <a:ext cx="381001" cy="416335"/>
              </a:xfrm>
              <a:prstGeom prst="ellipse">
                <a:avLst/>
              </a:prstGeom>
              <a:blipFill rotWithShape="0">
                <a:blip r:embed="rId3"/>
                <a:stretch>
                  <a:fillRect l="-11290" r="-8065" b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81220" y="1974062"/>
                <a:ext cx="381001" cy="384281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220" y="1974062"/>
                <a:ext cx="381001" cy="384281"/>
              </a:xfrm>
              <a:prstGeom prst="ellipse">
                <a:avLst/>
              </a:prstGeom>
              <a:blipFill rotWithShape="0">
                <a:blip r:embed="rId4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0667" y="1966300"/>
                <a:ext cx="390524" cy="396412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667" y="1966300"/>
                <a:ext cx="390524" cy="396412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 bwMode="auto">
          <a:xfrm>
            <a:off x="8265633" y="2292560"/>
            <a:ext cx="337619" cy="344147"/>
          </a:xfrm>
          <a:custGeom>
            <a:avLst/>
            <a:gdLst>
              <a:gd name="connsiteX0" fmla="*/ 204187 w 347177"/>
              <a:gd name="connsiteY0" fmla="*/ 0 h 438262"/>
              <a:gd name="connsiteX1" fmla="*/ 346229 w 347177"/>
              <a:gd name="connsiteY1" fmla="*/ 97654 h 438262"/>
              <a:gd name="connsiteX2" fmla="*/ 142043 w 347177"/>
              <a:gd name="connsiteY2" fmla="*/ 435006 h 438262"/>
              <a:gd name="connsiteX3" fmla="*/ 0 w 347177"/>
              <a:gd name="connsiteY3" fmla="*/ 239697 h 438262"/>
              <a:gd name="connsiteX0" fmla="*/ 204187 w 417768"/>
              <a:gd name="connsiteY0" fmla="*/ 0 h 435277"/>
              <a:gd name="connsiteX1" fmla="*/ 417250 w 417768"/>
              <a:gd name="connsiteY1" fmla="*/ 204186 h 435277"/>
              <a:gd name="connsiteX2" fmla="*/ 142043 w 417768"/>
              <a:gd name="connsiteY2" fmla="*/ 435006 h 435277"/>
              <a:gd name="connsiteX3" fmla="*/ 0 w 417768"/>
              <a:gd name="connsiteY3" fmla="*/ 239697 h 435277"/>
              <a:gd name="connsiteX0" fmla="*/ 204187 w 417261"/>
              <a:gd name="connsiteY0" fmla="*/ 0 h 426426"/>
              <a:gd name="connsiteX1" fmla="*/ 417250 w 417261"/>
              <a:gd name="connsiteY1" fmla="*/ 204186 h 426426"/>
              <a:gd name="connsiteX2" fmla="*/ 213065 w 417261"/>
              <a:gd name="connsiteY2" fmla="*/ 426128 h 426426"/>
              <a:gd name="connsiteX3" fmla="*/ 0 w 417261"/>
              <a:gd name="connsiteY3" fmla="*/ 239697 h 426426"/>
              <a:gd name="connsiteX0" fmla="*/ 204187 w 417269"/>
              <a:gd name="connsiteY0" fmla="*/ 0 h 426426"/>
              <a:gd name="connsiteX1" fmla="*/ 417250 w 417269"/>
              <a:gd name="connsiteY1" fmla="*/ 204186 h 426426"/>
              <a:gd name="connsiteX2" fmla="*/ 213065 w 417269"/>
              <a:gd name="connsiteY2" fmla="*/ 426128 h 426426"/>
              <a:gd name="connsiteX3" fmla="*/ 0 w 417269"/>
              <a:gd name="connsiteY3" fmla="*/ 239697 h 426426"/>
              <a:gd name="connsiteX0" fmla="*/ 204187 w 417269"/>
              <a:gd name="connsiteY0" fmla="*/ 0 h 426426"/>
              <a:gd name="connsiteX1" fmla="*/ 417250 w 417269"/>
              <a:gd name="connsiteY1" fmla="*/ 204186 h 426426"/>
              <a:gd name="connsiteX2" fmla="*/ 213065 w 417269"/>
              <a:gd name="connsiteY2" fmla="*/ 426128 h 426426"/>
              <a:gd name="connsiteX3" fmla="*/ 0 w 417269"/>
              <a:gd name="connsiteY3" fmla="*/ 239697 h 426426"/>
              <a:gd name="connsiteX0" fmla="*/ 204187 w 417269"/>
              <a:gd name="connsiteY0" fmla="*/ 0 h 426700"/>
              <a:gd name="connsiteX1" fmla="*/ 417250 w 417269"/>
              <a:gd name="connsiteY1" fmla="*/ 204186 h 426700"/>
              <a:gd name="connsiteX2" fmla="*/ 213065 w 417269"/>
              <a:gd name="connsiteY2" fmla="*/ 426128 h 426700"/>
              <a:gd name="connsiteX3" fmla="*/ 0 w 417269"/>
              <a:gd name="connsiteY3" fmla="*/ 239697 h 426700"/>
              <a:gd name="connsiteX0" fmla="*/ 204187 w 423408"/>
              <a:gd name="connsiteY0" fmla="*/ 0 h 417945"/>
              <a:gd name="connsiteX1" fmla="*/ 417250 w 423408"/>
              <a:gd name="connsiteY1" fmla="*/ 204186 h 417945"/>
              <a:gd name="connsiteX2" fmla="*/ 301841 w 423408"/>
              <a:gd name="connsiteY2" fmla="*/ 417250 h 417945"/>
              <a:gd name="connsiteX3" fmla="*/ 0 w 423408"/>
              <a:gd name="connsiteY3" fmla="*/ 239697 h 417945"/>
              <a:gd name="connsiteX0" fmla="*/ 204187 w 434377"/>
              <a:gd name="connsiteY0" fmla="*/ 0 h 420183"/>
              <a:gd name="connsiteX1" fmla="*/ 417250 w 434377"/>
              <a:gd name="connsiteY1" fmla="*/ 204186 h 420183"/>
              <a:gd name="connsiteX2" fmla="*/ 301841 w 434377"/>
              <a:gd name="connsiteY2" fmla="*/ 417250 h 420183"/>
              <a:gd name="connsiteX3" fmla="*/ 0 w 434377"/>
              <a:gd name="connsiteY3" fmla="*/ 239697 h 420183"/>
              <a:gd name="connsiteX0" fmla="*/ 204187 w 434377"/>
              <a:gd name="connsiteY0" fmla="*/ 0 h 420183"/>
              <a:gd name="connsiteX1" fmla="*/ 417250 w 434377"/>
              <a:gd name="connsiteY1" fmla="*/ 204186 h 420183"/>
              <a:gd name="connsiteX2" fmla="*/ 301841 w 434377"/>
              <a:gd name="connsiteY2" fmla="*/ 417250 h 420183"/>
              <a:gd name="connsiteX3" fmla="*/ 0 w 434377"/>
              <a:gd name="connsiteY3" fmla="*/ 239697 h 420183"/>
              <a:gd name="connsiteX0" fmla="*/ 204187 w 426712"/>
              <a:gd name="connsiteY0" fmla="*/ 0 h 420183"/>
              <a:gd name="connsiteX1" fmla="*/ 417250 w 426712"/>
              <a:gd name="connsiteY1" fmla="*/ 204186 h 420183"/>
              <a:gd name="connsiteX2" fmla="*/ 301841 w 426712"/>
              <a:gd name="connsiteY2" fmla="*/ 417250 h 420183"/>
              <a:gd name="connsiteX3" fmla="*/ 0 w 426712"/>
              <a:gd name="connsiteY3" fmla="*/ 239697 h 420183"/>
              <a:gd name="connsiteX0" fmla="*/ 204187 w 427774"/>
              <a:gd name="connsiteY0" fmla="*/ 0 h 428699"/>
              <a:gd name="connsiteX1" fmla="*/ 417250 w 427774"/>
              <a:gd name="connsiteY1" fmla="*/ 204186 h 428699"/>
              <a:gd name="connsiteX2" fmla="*/ 284085 w 427774"/>
              <a:gd name="connsiteY2" fmla="*/ 426128 h 428699"/>
              <a:gd name="connsiteX3" fmla="*/ 0 w 427774"/>
              <a:gd name="connsiteY3" fmla="*/ 239697 h 428699"/>
              <a:gd name="connsiteX0" fmla="*/ 204187 w 419361"/>
              <a:gd name="connsiteY0" fmla="*/ 0 h 428699"/>
              <a:gd name="connsiteX1" fmla="*/ 417250 w 419361"/>
              <a:gd name="connsiteY1" fmla="*/ 204186 h 428699"/>
              <a:gd name="connsiteX2" fmla="*/ 284085 w 419361"/>
              <a:gd name="connsiteY2" fmla="*/ 426128 h 428699"/>
              <a:gd name="connsiteX3" fmla="*/ 0 w 419361"/>
              <a:gd name="connsiteY3" fmla="*/ 239697 h 428699"/>
              <a:gd name="connsiteX0" fmla="*/ 204187 w 419361"/>
              <a:gd name="connsiteY0" fmla="*/ 0 h 428699"/>
              <a:gd name="connsiteX1" fmla="*/ 417250 w 419361"/>
              <a:gd name="connsiteY1" fmla="*/ 204186 h 428699"/>
              <a:gd name="connsiteX2" fmla="*/ 284085 w 419361"/>
              <a:gd name="connsiteY2" fmla="*/ 426128 h 428699"/>
              <a:gd name="connsiteX3" fmla="*/ 0 w 419361"/>
              <a:gd name="connsiteY3" fmla="*/ 239697 h 428699"/>
              <a:gd name="connsiteX0" fmla="*/ 204187 w 419361"/>
              <a:gd name="connsiteY0" fmla="*/ 0 h 428699"/>
              <a:gd name="connsiteX1" fmla="*/ 417250 w 419361"/>
              <a:gd name="connsiteY1" fmla="*/ 204186 h 428699"/>
              <a:gd name="connsiteX2" fmla="*/ 284085 w 419361"/>
              <a:gd name="connsiteY2" fmla="*/ 426128 h 428699"/>
              <a:gd name="connsiteX3" fmla="*/ 0 w 419361"/>
              <a:gd name="connsiteY3" fmla="*/ 239697 h 428699"/>
              <a:gd name="connsiteX0" fmla="*/ 204187 w 418925"/>
              <a:gd name="connsiteY0" fmla="*/ 0 h 428699"/>
              <a:gd name="connsiteX1" fmla="*/ 417250 w 418925"/>
              <a:gd name="connsiteY1" fmla="*/ 204186 h 428699"/>
              <a:gd name="connsiteX2" fmla="*/ 284085 w 418925"/>
              <a:gd name="connsiteY2" fmla="*/ 426128 h 428699"/>
              <a:gd name="connsiteX3" fmla="*/ 0 w 418925"/>
              <a:gd name="connsiteY3" fmla="*/ 239697 h 428699"/>
              <a:gd name="connsiteX0" fmla="*/ 204187 w 418925"/>
              <a:gd name="connsiteY0" fmla="*/ 0 h 429994"/>
              <a:gd name="connsiteX1" fmla="*/ 417250 w 418925"/>
              <a:gd name="connsiteY1" fmla="*/ 204186 h 429994"/>
              <a:gd name="connsiteX2" fmla="*/ 284085 w 418925"/>
              <a:gd name="connsiteY2" fmla="*/ 426128 h 429994"/>
              <a:gd name="connsiteX3" fmla="*/ 0 w 418925"/>
              <a:gd name="connsiteY3" fmla="*/ 239697 h 429994"/>
              <a:gd name="connsiteX0" fmla="*/ 204187 w 418925"/>
              <a:gd name="connsiteY0" fmla="*/ 0 h 430649"/>
              <a:gd name="connsiteX1" fmla="*/ 417250 w 418925"/>
              <a:gd name="connsiteY1" fmla="*/ 204186 h 430649"/>
              <a:gd name="connsiteX2" fmla="*/ 284085 w 418925"/>
              <a:gd name="connsiteY2" fmla="*/ 426128 h 430649"/>
              <a:gd name="connsiteX3" fmla="*/ 0 w 418925"/>
              <a:gd name="connsiteY3" fmla="*/ 239697 h 430649"/>
              <a:gd name="connsiteX0" fmla="*/ 168677 w 383163"/>
              <a:gd name="connsiteY0" fmla="*/ 0 h 426511"/>
              <a:gd name="connsiteX1" fmla="*/ 381740 w 383163"/>
              <a:gd name="connsiteY1" fmla="*/ 204186 h 426511"/>
              <a:gd name="connsiteX2" fmla="*/ 248575 w 383163"/>
              <a:gd name="connsiteY2" fmla="*/ 426128 h 426511"/>
              <a:gd name="connsiteX3" fmla="*/ 0 w 383163"/>
              <a:gd name="connsiteY3" fmla="*/ 153567 h 426511"/>
              <a:gd name="connsiteX0" fmla="*/ 174826 w 389312"/>
              <a:gd name="connsiteY0" fmla="*/ 0 h 426511"/>
              <a:gd name="connsiteX1" fmla="*/ 387889 w 389312"/>
              <a:gd name="connsiteY1" fmla="*/ 204186 h 426511"/>
              <a:gd name="connsiteX2" fmla="*/ 254724 w 389312"/>
              <a:gd name="connsiteY2" fmla="*/ 426128 h 426511"/>
              <a:gd name="connsiteX3" fmla="*/ 6149 w 389312"/>
              <a:gd name="connsiteY3" fmla="*/ 153567 h 426511"/>
              <a:gd name="connsiteX0" fmla="*/ 181616 w 395528"/>
              <a:gd name="connsiteY0" fmla="*/ 0 h 493359"/>
              <a:gd name="connsiteX1" fmla="*/ 394679 w 395528"/>
              <a:gd name="connsiteY1" fmla="*/ 204186 h 493359"/>
              <a:gd name="connsiteX2" fmla="*/ 119472 w 395528"/>
              <a:gd name="connsiteY2" fmla="*/ 493118 h 493359"/>
              <a:gd name="connsiteX3" fmla="*/ 12939 w 395528"/>
              <a:gd name="connsiteY3" fmla="*/ 153567 h 493359"/>
              <a:gd name="connsiteX0" fmla="*/ 175248 w 389160"/>
              <a:gd name="connsiteY0" fmla="*/ 0 h 493359"/>
              <a:gd name="connsiteX1" fmla="*/ 388311 w 389160"/>
              <a:gd name="connsiteY1" fmla="*/ 204186 h 493359"/>
              <a:gd name="connsiteX2" fmla="*/ 113104 w 389160"/>
              <a:gd name="connsiteY2" fmla="*/ 493118 h 493359"/>
              <a:gd name="connsiteX3" fmla="*/ 6571 w 389160"/>
              <a:gd name="connsiteY3" fmla="*/ 153567 h 493359"/>
              <a:gd name="connsiteX0" fmla="*/ 175069 w 371414"/>
              <a:gd name="connsiteY0" fmla="*/ 0 h 504757"/>
              <a:gd name="connsiteX1" fmla="*/ 370377 w 371414"/>
              <a:gd name="connsiteY1" fmla="*/ 386016 h 504757"/>
              <a:gd name="connsiteX2" fmla="*/ 112925 w 371414"/>
              <a:gd name="connsiteY2" fmla="*/ 493118 h 504757"/>
              <a:gd name="connsiteX3" fmla="*/ 6392 w 371414"/>
              <a:gd name="connsiteY3" fmla="*/ 153567 h 504757"/>
              <a:gd name="connsiteX0" fmla="*/ 272723 w 387730"/>
              <a:gd name="connsiteY0" fmla="*/ 0 h 417306"/>
              <a:gd name="connsiteX1" fmla="*/ 370377 w 387730"/>
              <a:gd name="connsiteY1" fmla="*/ 299886 h 417306"/>
              <a:gd name="connsiteX2" fmla="*/ 112925 w 387730"/>
              <a:gd name="connsiteY2" fmla="*/ 406988 h 417306"/>
              <a:gd name="connsiteX3" fmla="*/ 6392 w 387730"/>
              <a:gd name="connsiteY3" fmla="*/ 67437 h 417306"/>
              <a:gd name="connsiteX0" fmla="*/ 272723 w 395095"/>
              <a:gd name="connsiteY0" fmla="*/ 0 h 417305"/>
              <a:gd name="connsiteX1" fmla="*/ 370377 w 395095"/>
              <a:gd name="connsiteY1" fmla="*/ 299886 h 417305"/>
              <a:gd name="connsiteX2" fmla="*/ 112925 w 395095"/>
              <a:gd name="connsiteY2" fmla="*/ 406988 h 417305"/>
              <a:gd name="connsiteX3" fmla="*/ 6392 w 395095"/>
              <a:gd name="connsiteY3" fmla="*/ 67437 h 417305"/>
              <a:gd name="connsiteX0" fmla="*/ 272389 w 375408"/>
              <a:gd name="connsiteY0" fmla="*/ 0 h 422640"/>
              <a:gd name="connsiteX1" fmla="*/ 334532 w 375408"/>
              <a:gd name="connsiteY1" fmla="*/ 328596 h 422640"/>
              <a:gd name="connsiteX2" fmla="*/ 112591 w 375408"/>
              <a:gd name="connsiteY2" fmla="*/ 406988 h 422640"/>
              <a:gd name="connsiteX3" fmla="*/ 6058 w 375408"/>
              <a:gd name="connsiteY3" fmla="*/ 67437 h 422640"/>
              <a:gd name="connsiteX0" fmla="*/ 272901 w 407041"/>
              <a:gd name="connsiteY0" fmla="*/ 0 h 422640"/>
              <a:gd name="connsiteX1" fmla="*/ 388310 w 407041"/>
              <a:gd name="connsiteY1" fmla="*/ 328596 h 422640"/>
              <a:gd name="connsiteX2" fmla="*/ 113103 w 407041"/>
              <a:gd name="connsiteY2" fmla="*/ 406988 h 422640"/>
              <a:gd name="connsiteX3" fmla="*/ 6570 w 407041"/>
              <a:gd name="connsiteY3" fmla="*/ 67437 h 422640"/>
              <a:gd name="connsiteX0" fmla="*/ 272901 w 438527"/>
              <a:gd name="connsiteY0" fmla="*/ 0 h 434346"/>
              <a:gd name="connsiteX1" fmla="*/ 388310 w 438527"/>
              <a:gd name="connsiteY1" fmla="*/ 328596 h 434346"/>
              <a:gd name="connsiteX2" fmla="*/ 113103 w 438527"/>
              <a:gd name="connsiteY2" fmla="*/ 406988 h 434346"/>
              <a:gd name="connsiteX3" fmla="*/ 6570 w 438527"/>
              <a:gd name="connsiteY3" fmla="*/ 67437 h 434346"/>
              <a:gd name="connsiteX0" fmla="*/ 272310 w 397983"/>
              <a:gd name="connsiteY0" fmla="*/ 0 h 442745"/>
              <a:gd name="connsiteX1" fmla="*/ 325576 w 397983"/>
              <a:gd name="connsiteY1" fmla="*/ 347736 h 442745"/>
              <a:gd name="connsiteX2" fmla="*/ 112512 w 397983"/>
              <a:gd name="connsiteY2" fmla="*/ 406988 h 442745"/>
              <a:gd name="connsiteX3" fmla="*/ 5979 w 397983"/>
              <a:gd name="connsiteY3" fmla="*/ 67437 h 442745"/>
              <a:gd name="connsiteX0" fmla="*/ 272310 w 384118"/>
              <a:gd name="connsiteY0" fmla="*/ 0 h 425864"/>
              <a:gd name="connsiteX1" fmla="*/ 325576 w 384118"/>
              <a:gd name="connsiteY1" fmla="*/ 347736 h 425864"/>
              <a:gd name="connsiteX2" fmla="*/ 112512 w 384118"/>
              <a:gd name="connsiteY2" fmla="*/ 406988 h 425864"/>
              <a:gd name="connsiteX3" fmla="*/ 5979 w 384118"/>
              <a:gd name="connsiteY3" fmla="*/ 67437 h 425864"/>
              <a:gd name="connsiteX0" fmla="*/ 275162 w 376176"/>
              <a:gd name="connsiteY0" fmla="*/ 0 h 405866"/>
              <a:gd name="connsiteX1" fmla="*/ 328428 w 376176"/>
              <a:gd name="connsiteY1" fmla="*/ 347736 h 405866"/>
              <a:gd name="connsiteX2" fmla="*/ 79853 w 376176"/>
              <a:gd name="connsiteY2" fmla="*/ 378278 h 405866"/>
              <a:gd name="connsiteX3" fmla="*/ 8831 w 376176"/>
              <a:gd name="connsiteY3" fmla="*/ 67437 h 405866"/>
              <a:gd name="connsiteX0" fmla="*/ 275162 w 376176"/>
              <a:gd name="connsiteY0" fmla="*/ 0 h 405866"/>
              <a:gd name="connsiteX1" fmla="*/ 328428 w 376176"/>
              <a:gd name="connsiteY1" fmla="*/ 347736 h 405866"/>
              <a:gd name="connsiteX2" fmla="*/ 79853 w 376176"/>
              <a:gd name="connsiteY2" fmla="*/ 378278 h 405866"/>
              <a:gd name="connsiteX3" fmla="*/ 8831 w 376176"/>
              <a:gd name="connsiteY3" fmla="*/ 67437 h 405866"/>
              <a:gd name="connsiteX0" fmla="*/ 275162 w 356395"/>
              <a:gd name="connsiteY0" fmla="*/ 0 h 405866"/>
              <a:gd name="connsiteX1" fmla="*/ 328428 w 356395"/>
              <a:gd name="connsiteY1" fmla="*/ 347736 h 405866"/>
              <a:gd name="connsiteX2" fmla="*/ 79853 w 356395"/>
              <a:gd name="connsiteY2" fmla="*/ 378278 h 405866"/>
              <a:gd name="connsiteX3" fmla="*/ 8831 w 356395"/>
              <a:gd name="connsiteY3" fmla="*/ 67437 h 405866"/>
              <a:gd name="connsiteX0" fmla="*/ 275162 w 359436"/>
              <a:gd name="connsiteY0" fmla="*/ 0 h 405866"/>
              <a:gd name="connsiteX1" fmla="*/ 328428 w 359436"/>
              <a:gd name="connsiteY1" fmla="*/ 347736 h 405866"/>
              <a:gd name="connsiteX2" fmla="*/ 79853 w 359436"/>
              <a:gd name="connsiteY2" fmla="*/ 378278 h 405866"/>
              <a:gd name="connsiteX3" fmla="*/ 8831 w 359436"/>
              <a:gd name="connsiteY3" fmla="*/ 67437 h 405866"/>
              <a:gd name="connsiteX0" fmla="*/ 277736 w 363188"/>
              <a:gd name="connsiteY0" fmla="*/ 0 h 399427"/>
              <a:gd name="connsiteX1" fmla="*/ 331002 w 363188"/>
              <a:gd name="connsiteY1" fmla="*/ 347736 h 399427"/>
              <a:gd name="connsiteX2" fmla="*/ 64672 w 363188"/>
              <a:gd name="connsiteY2" fmla="*/ 368708 h 399427"/>
              <a:gd name="connsiteX3" fmla="*/ 11405 w 363188"/>
              <a:gd name="connsiteY3" fmla="*/ 67437 h 399427"/>
              <a:gd name="connsiteX0" fmla="*/ 277736 w 363188"/>
              <a:gd name="connsiteY0" fmla="*/ 0 h 399427"/>
              <a:gd name="connsiteX1" fmla="*/ 331002 w 363188"/>
              <a:gd name="connsiteY1" fmla="*/ 347737 h 399427"/>
              <a:gd name="connsiteX2" fmla="*/ 64672 w 363188"/>
              <a:gd name="connsiteY2" fmla="*/ 368708 h 399427"/>
              <a:gd name="connsiteX3" fmla="*/ 11405 w 363188"/>
              <a:gd name="connsiteY3" fmla="*/ 67437 h 399427"/>
              <a:gd name="connsiteX0" fmla="*/ 273929 w 359381"/>
              <a:gd name="connsiteY0" fmla="*/ 0 h 399427"/>
              <a:gd name="connsiteX1" fmla="*/ 327195 w 359381"/>
              <a:gd name="connsiteY1" fmla="*/ 347737 h 399427"/>
              <a:gd name="connsiteX2" fmla="*/ 60865 w 359381"/>
              <a:gd name="connsiteY2" fmla="*/ 368708 h 399427"/>
              <a:gd name="connsiteX3" fmla="*/ 7598 w 359381"/>
              <a:gd name="connsiteY3" fmla="*/ 67437 h 399427"/>
              <a:gd name="connsiteX0" fmla="*/ 318318 w 385985"/>
              <a:gd name="connsiteY0" fmla="*/ 0 h 359142"/>
              <a:gd name="connsiteX1" fmla="*/ 327195 w 385985"/>
              <a:gd name="connsiteY1" fmla="*/ 309457 h 359142"/>
              <a:gd name="connsiteX2" fmla="*/ 60865 w 385985"/>
              <a:gd name="connsiteY2" fmla="*/ 330428 h 359142"/>
              <a:gd name="connsiteX3" fmla="*/ 7598 w 385985"/>
              <a:gd name="connsiteY3" fmla="*/ 29157 h 359142"/>
              <a:gd name="connsiteX0" fmla="*/ 318318 w 374811"/>
              <a:gd name="connsiteY0" fmla="*/ 0 h 359142"/>
              <a:gd name="connsiteX1" fmla="*/ 327195 w 374811"/>
              <a:gd name="connsiteY1" fmla="*/ 309457 h 359142"/>
              <a:gd name="connsiteX2" fmla="*/ 60865 w 374811"/>
              <a:gd name="connsiteY2" fmla="*/ 330428 h 359142"/>
              <a:gd name="connsiteX3" fmla="*/ 7598 w 374811"/>
              <a:gd name="connsiteY3" fmla="*/ 29157 h 359142"/>
              <a:gd name="connsiteX0" fmla="*/ 297408 w 353901"/>
              <a:gd name="connsiteY0" fmla="*/ 0 h 360499"/>
              <a:gd name="connsiteX1" fmla="*/ 306285 w 353901"/>
              <a:gd name="connsiteY1" fmla="*/ 309457 h 360499"/>
              <a:gd name="connsiteX2" fmla="*/ 39955 w 353901"/>
              <a:gd name="connsiteY2" fmla="*/ 330428 h 360499"/>
              <a:gd name="connsiteX3" fmla="*/ 13321 w 353901"/>
              <a:gd name="connsiteY3" fmla="*/ 10018 h 360499"/>
              <a:gd name="connsiteX0" fmla="*/ 305120 w 361613"/>
              <a:gd name="connsiteY0" fmla="*/ 0 h 360499"/>
              <a:gd name="connsiteX1" fmla="*/ 313997 w 361613"/>
              <a:gd name="connsiteY1" fmla="*/ 309457 h 360499"/>
              <a:gd name="connsiteX2" fmla="*/ 47667 w 361613"/>
              <a:gd name="connsiteY2" fmla="*/ 330428 h 360499"/>
              <a:gd name="connsiteX3" fmla="*/ 21033 w 361613"/>
              <a:gd name="connsiteY3" fmla="*/ 10018 h 360499"/>
              <a:gd name="connsiteX0" fmla="*/ 283855 w 340348"/>
              <a:gd name="connsiteY0" fmla="*/ 9123 h 370985"/>
              <a:gd name="connsiteX1" fmla="*/ 292732 w 340348"/>
              <a:gd name="connsiteY1" fmla="*/ 318580 h 370985"/>
              <a:gd name="connsiteX2" fmla="*/ 26402 w 340348"/>
              <a:gd name="connsiteY2" fmla="*/ 339551 h 370985"/>
              <a:gd name="connsiteX3" fmla="*/ 35279 w 340348"/>
              <a:gd name="connsiteY3" fmla="*/ 0 h 370985"/>
              <a:gd name="connsiteX0" fmla="*/ 293253 w 349746"/>
              <a:gd name="connsiteY0" fmla="*/ 9123 h 370985"/>
              <a:gd name="connsiteX1" fmla="*/ 302130 w 349746"/>
              <a:gd name="connsiteY1" fmla="*/ 318580 h 370985"/>
              <a:gd name="connsiteX2" fmla="*/ 35800 w 349746"/>
              <a:gd name="connsiteY2" fmla="*/ 339551 h 370985"/>
              <a:gd name="connsiteX3" fmla="*/ 44677 w 349746"/>
              <a:gd name="connsiteY3" fmla="*/ 0 h 370985"/>
              <a:gd name="connsiteX0" fmla="*/ 275482 w 329138"/>
              <a:gd name="connsiteY0" fmla="*/ 9123 h 384867"/>
              <a:gd name="connsiteX1" fmla="*/ 284359 w 329138"/>
              <a:gd name="connsiteY1" fmla="*/ 318580 h 384867"/>
              <a:gd name="connsiteX2" fmla="*/ 71295 w 329138"/>
              <a:gd name="connsiteY2" fmla="*/ 358692 h 384867"/>
              <a:gd name="connsiteX3" fmla="*/ 26906 w 329138"/>
              <a:gd name="connsiteY3" fmla="*/ 0 h 384867"/>
              <a:gd name="connsiteX0" fmla="*/ 282562 w 337619"/>
              <a:gd name="connsiteY0" fmla="*/ 9123 h 370986"/>
              <a:gd name="connsiteX1" fmla="*/ 291439 w 337619"/>
              <a:gd name="connsiteY1" fmla="*/ 318580 h 370986"/>
              <a:gd name="connsiteX2" fmla="*/ 51742 w 337619"/>
              <a:gd name="connsiteY2" fmla="*/ 339552 h 370986"/>
              <a:gd name="connsiteX3" fmla="*/ 33986 w 337619"/>
              <a:gd name="connsiteY3" fmla="*/ 0 h 37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9" h="370986">
                <a:moveTo>
                  <a:pt x="282562" y="9123"/>
                </a:moveTo>
                <a:cubicBezTo>
                  <a:pt x="376516" y="126968"/>
                  <a:pt x="329909" y="263509"/>
                  <a:pt x="291439" y="318580"/>
                </a:cubicBezTo>
                <a:cubicBezTo>
                  <a:pt x="252969" y="373651"/>
                  <a:pt x="94651" y="392649"/>
                  <a:pt x="51742" y="339552"/>
                </a:cubicBezTo>
                <a:cubicBezTo>
                  <a:pt x="8833" y="286455"/>
                  <a:pt x="-30377" y="218096"/>
                  <a:pt x="33986" y="0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 bwMode="auto">
          <a:xfrm>
            <a:off x="7954297" y="1691147"/>
            <a:ext cx="2865386" cy="1150375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425929" y="2885842"/>
                <a:ext cx="718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29" y="2885842"/>
                <a:ext cx="71840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 bwMode="auto">
          <a:xfrm flipH="1" flipV="1">
            <a:off x="3765289" y="2386339"/>
            <a:ext cx="1261920" cy="249135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30 h 329943"/>
              <a:gd name="connsiteX1" fmla="*/ 382407 w 825467"/>
              <a:gd name="connsiteY1" fmla="*/ 4 h 329943"/>
              <a:gd name="connsiteX2" fmla="*/ 825467 w 825467"/>
              <a:gd name="connsiteY2" fmla="*/ 329943 h 329943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105967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5192" y="246463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Nonlinear-case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Example</a:t>
                </a:r>
                <a:r>
                  <a:rPr lang="en-US" dirty="0"/>
                  <a:t> [Toyama'87]: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&amp;→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&amp;→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536575" lvl="1" indent="0">
                  <a:buNone/>
                </a:pPr>
                <a:endParaRPr lang="en-US" sz="2600" dirty="0"/>
              </a:p>
              <a:p>
                <a:pPr marL="536575" lvl="1" indent="0">
                  <a:buNone/>
                </a:pPr>
                <a:r>
                  <a:rPr lang="en-US" sz="2600" dirty="0"/>
                  <a:t>reduced to "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6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6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a:rPr lang="en-US" sz="26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lang="en-US" sz="2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 </m:t>
                    </m:r>
                    <m:r>
                      <a:rPr lang="en-US" sz="260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600" dirty="0"/>
                  <a:t>"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marL="536575" lvl="1" indent="0">
                  <a:buNone/>
                </a:pPr>
                <a:r>
                  <a:rPr lang="en-US" sz="2600" dirty="0"/>
                  <a:t>... Now SAT! solution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a:rPr lang="en-US" sz="2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a:rPr lang="en-US" sz="2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sz="2600" b="1" dirty="0"/>
              </a:p>
              <a:p>
                <a:r>
                  <a:rPr lang="en-US" b="1" u="sng" dirty="0"/>
                  <a:t>Proposition</a:t>
                </a:r>
                <a:r>
                  <a:rPr lang="en-US" b="1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no common ancestor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↣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r>
                  <a:rPr lang="en-US" dirty="0"/>
                  <a:t>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82"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65634" y="2335051"/>
                <a:ext cx="381001" cy="416335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34" y="2335051"/>
                <a:ext cx="381001" cy="416335"/>
              </a:xfrm>
              <a:prstGeom prst="ellipse">
                <a:avLst/>
              </a:prstGeom>
              <a:blipFill rotWithShape="0">
                <a:blip r:embed="rId3"/>
                <a:stretch>
                  <a:fillRect l="-11290" r="-80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81221" y="2362736"/>
                <a:ext cx="381001" cy="384281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221" y="2362736"/>
                <a:ext cx="381001" cy="384281"/>
              </a:xfrm>
              <a:prstGeom prst="ellipse">
                <a:avLst/>
              </a:prstGeom>
              <a:blipFill rotWithShape="0">
                <a:blip r:embed="rId4"/>
                <a:stretch>
                  <a:fillRect l="-161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0668" y="2354974"/>
                <a:ext cx="390524" cy="396412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668" y="2354974"/>
                <a:ext cx="390524" cy="396412"/>
              </a:xfrm>
              <a:prstGeom prst="ellipse">
                <a:avLst/>
              </a:prstGeom>
              <a:blipFill rotWithShape="0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 bwMode="auto">
          <a:xfrm>
            <a:off x="8265634" y="2681234"/>
            <a:ext cx="337619" cy="344147"/>
          </a:xfrm>
          <a:custGeom>
            <a:avLst/>
            <a:gdLst>
              <a:gd name="connsiteX0" fmla="*/ 204187 w 347177"/>
              <a:gd name="connsiteY0" fmla="*/ 0 h 438262"/>
              <a:gd name="connsiteX1" fmla="*/ 346229 w 347177"/>
              <a:gd name="connsiteY1" fmla="*/ 97654 h 438262"/>
              <a:gd name="connsiteX2" fmla="*/ 142043 w 347177"/>
              <a:gd name="connsiteY2" fmla="*/ 435006 h 438262"/>
              <a:gd name="connsiteX3" fmla="*/ 0 w 347177"/>
              <a:gd name="connsiteY3" fmla="*/ 239697 h 438262"/>
              <a:gd name="connsiteX0" fmla="*/ 204187 w 417768"/>
              <a:gd name="connsiteY0" fmla="*/ 0 h 435277"/>
              <a:gd name="connsiteX1" fmla="*/ 417250 w 417768"/>
              <a:gd name="connsiteY1" fmla="*/ 204186 h 435277"/>
              <a:gd name="connsiteX2" fmla="*/ 142043 w 417768"/>
              <a:gd name="connsiteY2" fmla="*/ 435006 h 435277"/>
              <a:gd name="connsiteX3" fmla="*/ 0 w 417768"/>
              <a:gd name="connsiteY3" fmla="*/ 239697 h 435277"/>
              <a:gd name="connsiteX0" fmla="*/ 204187 w 417261"/>
              <a:gd name="connsiteY0" fmla="*/ 0 h 426426"/>
              <a:gd name="connsiteX1" fmla="*/ 417250 w 417261"/>
              <a:gd name="connsiteY1" fmla="*/ 204186 h 426426"/>
              <a:gd name="connsiteX2" fmla="*/ 213065 w 417261"/>
              <a:gd name="connsiteY2" fmla="*/ 426128 h 426426"/>
              <a:gd name="connsiteX3" fmla="*/ 0 w 417261"/>
              <a:gd name="connsiteY3" fmla="*/ 239697 h 426426"/>
              <a:gd name="connsiteX0" fmla="*/ 204187 w 417269"/>
              <a:gd name="connsiteY0" fmla="*/ 0 h 426426"/>
              <a:gd name="connsiteX1" fmla="*/ 417250 w 417269"/>
              <a:gd name="connsiteY1" fmla="*/ 204186 h 426426"/>
              <a:gd name="connsiteX2" fmla="*/ 213065 w 417269"/>
              <a:gd name="connsiteY2" fmla="*/ 426128 h 426426"/>
              <a:gd name="connsiteX3" fmla="*/ 0 w 417269"/>
              <a:gd name="connsiteY3" fmla="*/ 239697 h 426426"/>
              <a:gd name="connsiteX0" fmla="*/ 204187 w 417269"/>
              <a:gd name="connsiteY0" fmla="*/ 0 h 426426"/>
              <a:gd name="connsiteX1" fmla="*/ 417250 w 417269"/>
              <a:gd name="connsiteY1" fmla="*/ 204186 h 426426"/>
              <a:gd name="connsiteX2" fmla="*/ 213065 w 417269"/>
              <a:gd name="connsiteY2" fmla="*/ 426128 h 426426"/>
              <a:gd name="connsiteX3" fmla="*/ 0 w 417269"/>
              <a:gd name="connsiteY3" fmla="*/ 239697 h 426426"/>
              <a:gd name="connsiteX0" fmla="*/ 204187 w 417269"/>
              <a:gd name="connsiteY0" fmla="*/ 0 h 426700"/>
              <a:gd name="connsiteX1" fmla="*/ 417250 w 417269"/>
              <a:gd name="connsiteY1" fmla="*/ 204186 h 426700"/>
              <a:gd name="connsiteX2" fmla="*/ 213065 w 417269"/>
              <a:gd name="connsiteY2" fmla="*/ 426128 h 426700"/>
              <a:gd name="connsiteX3" fmla="*/ 0 w 417269"/>
              <a:gd name="connsiteY3" fmla="*/ 239697 h 426700"/>
              <a:gd name="connsiteX0" fmla="*/ 204187 w 423408"/>
              <a:gd name="connsiteY0" fmla="*/ 0 h 417945"/>
              <a:gd name="connsiteX1" fmla="*/ 417250 w 423408"/>
              <a:gd name="connsiteY1" fmla="*/ 204186 h 417945"/>
              <a:gd name="connsiteX2" fmla="*/ 301841 w 423408"/>
              <a:gd name="connsiteY2" fmla="*/ 417250 h 417945"/>
              <a:gd name="connsiteX3" fmla="*/ 0 w 423408"/>
              <a:gd name="connsiteY3" fmla="*/ 239697 h 417945"/>
              <a:gd name="connsiteX0" fmla="*/ 204187 w 434377"/>
              <a:gd name="connsiteY0" fmla="*/ 0 h 420183"/>
              <a:gd name="connsiteX1" fmla="*/ 417250 w 434377"/>
              <a:gd name="connsiteY1" fmla="*/ 204186 h 420183"/>
              <a:gd name="connsiteX2" fmla="*/ 301841 w 434377"/>
              <a:gd name="connsiteY2" fmla="*/ 417250 h 420183"/>
              <a:gd name="connsiteX3" fmla="*/ 0 w 434377"/>
              <a:gd name="connsiteY3" fmla="*/ 239697 h 420183"/>
              <a:gd name="connsiteX0" fmla="*/ 204187 w 434377"/>
              <a:gd name="connsiteY0" fmla="*/ 0 h 420183"/>
              <a:gd name="connsiteX1" fmla="*/ 417250 w 434377"/>
              <a:gd name="connsiteY1" fmla="*/ 204186 h 420183"/>
              <a:gd name="connsiteX2" fmla="*/ 301841 w 434377"/>
              <a:gd name="connsiteY2" fmla="*/ 417250 h 420183"/>
              <a:gd name="connsiteX3" fmla="*/ 0 w 434377"/>
              <a:gd name="connsiteY3" fmla="*/ 239697 h 420183"/>
              <a:gd name="connsiteX0" fmla="*/ 204187 w 426712"/>
              <a:gd name="connsiteY0" fmla="*/ 0 h 420183"/>
              <a:gd name="connsiteX1" fmla="*/ 417250 w 426712"/>
              <a:gd name="connsiteY1" fmla="*/ 204186 h 420183"/>
              <a:gd name="connsiteX2" fmla="*/ 301841 w 426712"/>
              <a:gd name="connsiteY2" fmla="*/ 417250 h 420183"/>
              <a:gd name="connsiteX3" fmla="*/ 0 w 426712"/>
              <a:gd name="connsiteY3" fmla="*/ 239697 h 420183"/>
              <a:gd name="connsiteX0" fmla="*/ 204187 w 427774"/>
              <a:gd name="connsiteY0" fmla="*/ 0 h 428699"/>
              <a:gd name="connsiteX1" fmla="*/ 417250 w 427774"/>
              <a:gd name="connsiteY1" fmla="*/ 204186 h 428699"/>
              <a:gd name="connsiteX2" fmla="*/ 284085 w 427774"/>
              <a:gd name="connsiteY2" fmla="*/ 426128 h 428699"/>
              <a:gd name="connsiteX3" fmla="*/ 0 w 427774"/>
              <a:gd name="connsiteY3" fmla="*/ 239697 h 428699"/>
              <a:gd name="connsiteX0" fmla="*/ 204187 w 419361"/>
              <a:gd name="connsiteY0" fmla="*/ 0 h 428699"/>
              <a:gd name="connsiteX1" fmla="*/ 417250 w 419361"/>
              <a:gd name="connsiteY1" fmla="*/ 204186 h 428699"/>
              <a:gd name="connsiteX2" fmla="*/ 284085 w 419361"/>
              <a:gd name="connsiteY2" fmla="*/ 426128 h 428699"/>
              <a:gd name="connsiteX3" fmla="*/ 0 w 419361"/>
              <a:gd name="connsiteY3" fmla="*/ 239697 h 428699"/>
              <a:gd name="connsiteX0" fmla="*/ 204187 w 419361"/>
              <a:gd name="connsiteY0" fmla="*/ 0 h 428699"/>
              <a:gd name="connsiteX1" fmla="*/ 417250 w 419361"/>
              <a:gd name="connsiteY1" fmla="*/ 204186 h 428699"/>
              <a:gd name="connsiteX2" fmla="*/ 284085 w 419361"/>
              <a:gd name="connsiteY2" fmla="*/ 426128 h 428699"/>
              <a:gd name="connsiteX3" fmla="*/ 0 w 419361"/>
              <a:gd name="connsiteY3" fmla="*/ 239697 h 428699"/>
              <a:gd name="connsiteX0" fmla="*/ 204187 w 419361"/>
              <a:gd name="connsiteY0" fmla="*/ 0 h 428699"/>
              <a:gd name="connsiteX1" fmla="*/ 417250 w 419361"/>
              <a:gd name="connsiteY1" fmla="*/ 204186 h 428699"/>
              <a:gd name="connsiteX2" fmla="*/ 284085 w 419361"/>
              <a:gd name="connsiteY2" fmla="*/ 426128 h 428699"/>
              <a:gd name="connsiteX3" fmla="*/ 0 w 419361"/>
              <a:gd name="connsiteY3" fmla="*/ 239697 h 428699"/>
              <a:gd name="connsiteX0" fmla="*/ 204187 w 418925"/>
              <a:gd name="connsiteY0" fmla="*/ 0 h 428699"/>
              <a:gd name="connsiteX1" fmla="*/ 417250 w 418925"/>
              <a:gd name="connsiteY1" fmla="*/ 204186 h 428699"/>
              <a:gd name="connsiteX2" fmla="*/ 284085 w 418925"/>
              <a:gd name="connsiteY2" fmla="*/ 426128 h 428699"/>
              <a:gd name="connsiteX3" fmla="*/ 0 w 418925"/>
              <a:gd name="connsiteY3" fmla="*/ 239697 h 428699"/>
              <a:gd name="connsiteX0" fmla="*/ 204187 w 418925"/>
              <a:gd name="connsiteY0" fmla="*/ 0 h 429994"/>
              <a:gd name="connsiteX1" fmla="*/ 417250 w 418925"/>
              <a:gd name="connsiteY1" fmla="*/ 204186 h 429994"/>
              <a:gd name="connsiteX2" fmla="*/ 284085 w 418925"/>
              <a:gd name="connsiteY2" fmla="*/ 426128 h 429994"/>
              <a:gd name="connsiteX3" fmla="*/ 0 w 418925"/>
              <a:gd name="connsiteY3" fmla="*/ 239697 h 429994"/>
              <a:gd name="connsiteX0" fmla="*/ 204187 w 418925"/>
              <a:gd name="connsiteY0" fmla="*/ 0 h 430649"/>
              <a:gd name="connsiteX1" fmla="*/ 417250 w 418925"/>
              <a:gd name="connsiteY1" fmla="*/ 204186 h 430649"/>
              <a:gd name="connsiteX2" fmla="*/ 284085 w 418925"/>
              <a:gd name="connsiteY2" fmla="*/ 426128 h 430649"/>
              <a:gd name="connsiteX3" fmla="*/ 0 w 418925"/>
              <a:gd name="connsiteY3" fmla="*/ 239697 h 430649"/>
              <a:gd name="connsiteX0" fmla="*/ 168677 w 383163"/>
              <a:gd name="connsiteY0" fmla="*/ 0 h 426511"/>
              <a:gd name="connsiteX1" fmla="*/ 381740 w 383163"/>
              <a:gd name="connsiteY1" fmla="*/ 204186 h 426511"/>
              <a:gd name="connsiteX2" fmla="*/ 248575 w 383163"/>
              <a:gd name="connsiteY2" fmla="*/ 426128 h 426511"/>
              <a:gd name="connsiteX3" fmla="*/ 0 w 383163"/>
              <a:gd name="connsiteY3" fmla="*/ 153567 h 426511"/>
              <a:gd name="connsiteX0" fmla="*/ 174826 w 389312"/>
              <a:gd name="connsiteY0" fmla="*/ 0 h 426511"/>
              <a:gd name="connsiteX1" fmla="*/ 387889 w 389312"/>
              <a:gd name="connsiteY1" fmla="*/ 204186 h 426511"/>
              <a:gd name="connsiteX2" fmla="*/ 254724 w 389312"/>
              <a:gd name="connsiteY2" fmla="*/ 426128 h 426511"/>
              <a:gd name="connsiteX3" fmla="*/ 6149 w 389312"/>
              <a:gd name="connsiteY3" fmla="*/ 153567 h 426511"/>
              <a:gd name="connsiteX0" fmla="*/ 181616 w 395528"/>
              <a:gd name="connsiteY0" fmla="*/ 0 h 493359"/>
              <a:gd name="connsiteX1" fmla="*/ 394679 w 395528"/>
              <a:gd name="connsiteY1" fmla="*/ 204186 h 493359"/>
              <a:gd name="connsiteX2" fmla="*/ 119472 w 395528"/>
              <a:gd name="connsiteY2" fmla="*/ 493118 h 493359"/>
              <a:gd name="connsiteX3" fmla="*/ 12939 w 395528"/>
              <a:gd name="connsiteY3" fmla="*/ 153567 h 493359"/>
              <a:gd name="connsiteX0" fmla="*/ 175248 w 389160"/>
              <a:gd name="connsiteY0" fmla="*/ 0 h 493359"/>
              <a:gd name="connsiteX1" fmla="*/ 388311 w 389160"/>
              <a:gd name="connsiteY1" fmla="*/ 204186 h 493359"/>
              <a:gd name="connsiteX2" fmla="*/ 113104 w 389160"/>
              <a:gd name="connsiteY2" fmla="*/ 493118 h 493359"/>
              <a:gd name="connsiteX3" fmla="*/ 6571 w 389160"/>
              <a:gd name="connsiteY3" fmla="*/ 153567 h 493359"/>
              <a:gd name="connsiteX0" fmla="*/ 175069 w 371414"/>
              <a:gd name="connsiteY0" fmla="*/ 0 h 504757"/>
              <a:gd name="connsiteX1" fmla="*/ 370377 w 371414"/>
              <a:gd name="connsiteY1" fmla="*/ 386016 h 504757"/>
              <a:gd name="connsiteX2" fmla="*/ 112925 w 371414"/>
              <a:gd name="connsiteY2" fmla="*/ 493118 h 504757"/>
              <a:gd name="connsiteX3" fmla="*/ 6392 w 371414"/>
              <a:gd name="connsiteY3" fmla="*/ 153567 h 504757"/>
              <a:gd name="connsiteX0" fmla="*/ 272723 w 387730"/>
              <a:gd name="connsiteY0" fmla="*/ 0 h 417306"/>
              <a:gd name="connsiteX1" fmla="*/ 370377 w 387730"/>
              <a:gd name="connsiteY1" fmla="*/ 299886 h 417306"/>
              <a:gd name="connsiteX2" fmla="*/ 112925 w 387730"/>
              <a:gd name="connsiteY2" fmla="*/ 406988 h 417306"/>
              <a:gd name="connsiteX3" fmla="*/ 6392 w 387730"/>
              <a:gd name="connsiteY3" fmla="*/ 67437 h 417306"/>
              <a:gd name="connsiteX0" fmla="*/ 272723 w 395095"/>
              <a:gd name="connsiteY0" fmla="*/ 0 h 417305"/>
              <a:gd name="connsiteX1" fmla="*/ 370377 w 395095"/>
              <a:gd name="connsiteY1" fmla="*/ 299886 h 417305"/>
              <a:gd name="connsiteX2" fmla="*/ 112925 w 395095"/>
              <a:gd name="connsiteY2" fmla="*/ 406988 h 417305"/>
              <a:gd name="connsiteX3" fmla="*/ 6392 w 395095"/>
              <a:gd name="connsiteY3" fmla="*/ 67437 h 417305"/>
              <a:gd name="connsiteX0" fmla="*/ 272389 w 375408"/>
              <a:gd name="connsiteY0" fmla="*/ 0 h 422640"/>
              <a:gd name="connsiteX1" fmla="*/ 334532 w 375408"/>
              <a:gd name="connsiteY1" fmla="*/ 328596 h 422640"/>
              <a:gd name="connsiteX2" fmla="*/ 112591 w 375408"/>
              <a:gd name="connsiteY2" fmla="*/ 406988 h 422640"/>
              <a:gd name="connsiteX3" fmla="*/ 6058 w 375408"/>
              <a:gd name="connsiteY3" fmla="*/ 67437 h 422640"/>
              <a:gd name="connsiteX0" fmla="*/ 272901 w 407041"/>
              <a:gd name="connsiteY0" fmla="*/ 0 h 422640"/>
              <a:gd name="connsiteX1" fmla="*/ 388310 w 407041"/>
              <a:gd name="connsiteY1" fmla="*/ 328596 h 422640"/>
              <a:gd name="connsiteX2" fmla="*/ 113103 w 407041"/>
              <a:gd name="connsiteY2" fmla="*/ 406988 h 422640"/>
              <a:gd name="connsiteX3" fmla="*/ 6570 w 407041"/>
              <a:gd name="connsiteY3" fmla="*/ 67437 h 422640"/>
              <a:gd name="connsiteX0" fmla="*/ 272901 w 438527"/>
              <a:gd name="connsiteY0" fmla="*/ 0 h 434346"/>
              <a:gd name="connsiteX1" fmla="*/ 388310 w 438527"/>
              <a:gd name="connsiteY1" fmla="*/ 328596 h 434346"/>
              <a:gd name="connsiteX2" fmla="*/ 113103 w 438527"/>
              <a:gd name="connsiteY2" fmla="*/ 406988 h 434346"/>
              <a:gd name="connsiteX3" fmla="*/ 6570 w 438527"/>
              <a:gd name="connsiteY3" fmla="*/ 67437 h 434346"/>
              <a:gd name="connsiteX0" fmla="*/ 272310 w 397983"/>
              <a:gd name="connsiteY0" fmla="*/ 0 h 442745"/>
              <a:gd name="connsiteX1" fmla="*/ 325576 w 397983"/>
              <a:gd name="connsiteY1" fmla="*/ 347736 h 442745"/>
              <a:gd name="connsiteX2" fmla="*/ 112512 w 397983"/>
              <a:gd name="connsiteY2" fmla="*/ 406988 h 442745"/>
              <a:gd name="connsiteX3" fmla="*/ 5979 w 397983"/>
              <a:gd name="connsiteY3" fmla="*/ 67437 h 442745"/>
              <a:gd name="connsiteX0" fmla="*/ 272310 w 384118"/>
              <a:gd name="connsiteY0" fmla="*/ 0 h 425864"/>
              <a:gd name="connsiteX1" fmla="*/ 325576 w 384118"/>
              <a:gd name="connsiteY1" fmla="*/ 347736 h 425864"/>
              <a:gd name="connsiteX2" fmla="*/ 112512 w 384118"/>
              <a:gd name="connsiteY2" fmla="*/ 406988 h 425864"/>
              <a:gd name="connsiteX3" fmla="*/ 5979 w 384118"/>
              <a:gd name="connsiteY3" fmla="*/ 67437 h 425864"/>
              <a:gd name="connsiteX0" fmla="*/ 275162 w 376176"/>
              <a:gd name="connsiteY0" fmla="*/ 0 h 405866"/>
              <a:gd name="connsiteX1" fmla="*/ 328428 w 376176"/>
              <a:gd name="connsiteY1" fmla="*/ 347736 h 405866"/>
              <a:gd name="connsiteX2" fmla="*/ 79853 w 376176"/>
              <a:gd name="connsiteY2" fmla="*/ 378278 h 405866"/>
              <a:gd name="connsiteX3" fmla="*/ 8831 w 376176"/>
              <a:gd name="connsiteY3" fmla="*/ 67437 h 405866"/>
              <a:gd name="connsiteX0" fmla="*/ 275162 w 376176"/>
              <a:gd name="connsiteY0" fmla="*/ 0 h 405866"/>
              <a:gd name="connsiteX1" fmla="*/ 328428 w 376176"/>
              <a:gd name="connsiteY1" fmla="*/ 347736 h 405866"/>
              <a:gd name="connsiteX2" fmla="*/ 79853 w 376176"/>
              <a:gd name="connsiteY2" fmla="*/ 378278 h 405866"/>
              <a:gd name="connsiteX3" fmla="*/ 8831 w 376176"/>
              <a:gd name="connsiteY3" fmla="*/ 67437 h 405866"/>
              <a:gd name="connsiteX0" fmla="*/ 275162 w 356395"/>
              <a:gd name="connsiteY0" fmla="*/ 0 h 405866"/>
              <a:gd name="connsiteX1" fmla="*/ 328428 w 356395"/>
              <a:gd name="connsiteY1" fmla="*/ 347736 h 405866"/>
              <a:gd name="connsiteX2" fmla="*/ 79853 w 356395"/>
              <a:gd name="connsiteY2" fmla="*/ 378278 h 405866"/>
              <a:gd name="connsiteX3" fmla="*/ 8831 w 356395"/>
              <a:gd name="connsiteY3" fmla="*/ 67437 h 405866"/>
              <a:gd name="connsiteX0" fmla="*/ 275162 w 359436"/>
              <a:gd name="connsiteY0" fmla="*/ 0 h 405866"/>
              <a:gd name="connsiteX1" fmla="*/ 328428 w 359436"/>
              <a:gd name="connsiteY1" fmla="*/ 347736 h 405866"/>
              <a:gd name="connsiteX2" fmla="*/ 79853 w 359436"/>
              <a:gd name="connsiteY2" fmla="*/ 378278 h 405866"/>
              <a:gd name="connsiteX3" fmla="*/ 8831 w 359436"/>
              <a:gd name="connsiteY3" fmla="*/ 67437 h 405866"/>
              <a:gd name="connsiteX0" fmla="*/ 277736 w 363188"/>
              <a:gd name="connsiteY0" fmla="*/ 0 h 399427"/>
              <a:gd name="connsiteX1" fmla="*/ 331002 w 363188"/>
              <a:gd name="connsiteY1" fmla="*/ 347736 h 399427"/>
              <a:gd name="connsiteX2" fmla="*/ 64672 w 363188"/>
              <a:gd name="connsiteY2" fmla="*/ 368708 h 399427"/>
              <a:gd name="connsiteX3" fmla="*/ 11405 w 363188"/>
              <a:gd name="connsiteY3" fmla="*/ 67437 h 399427"/>
              <a:gd name="connsiteX0" fmla="*/ 277736 w 363188"/>
              <a:gd name="connsiteY0" fmla="*/ 0 h 399427"/>
              <a:gd name="connsiteX1" fmla="*/ 331002 w 363188"/>
              <a:gd name="connsiteY1" fmla="*/ 347737 h 399427"/>
              <a:gd name="connsiteX2" fmla="*/ 64672 w 363188"/>
              <a:gd name="connsiteY2" fmla="*/ 368708 h 399427"/>
              <a:gd name="connsiteX3" fmla="*/ 11405 w 363188"/>
              <a:gd name="connsiteY3" fmla="*/ 67437 h 399427"/>
              <a:gd name="connsiteX0" fmla="*/ 273929 w 359381"/>
              <a:gd name="connsiteY0" fmla="*/ 0 h 399427"/>
              <a:gd name="connsiteX1" fmla="*/ 327195 w 359381"/>
              <a:gd name="connsiteY1" fmla="*/ 347737 h 399427"/>
              <a:gd name="connsiteX2" fmla="*/ 60865 w 359381"/>
              <a:gd name="connsiteY2" fmla="*/ 368708 h 399427"/>
              <a:gd name="connsiteX3" fmla="*/ 7598 w 359381"/>
              <a:gd name="connsiteY3" fmla="*/ 67437 h 399427"/>
              <a:gd name="connsiteX0" fmla="*/ 318318 w 385985"/>
              <a:gd name="connsiteY0" fmla="*/ 0 h 359142"/>
              <a:gd name="connsiteX1" fmla="*/ 327195 w 385985"/>
              <a:gd name="connsiteY1" fmla="*/ 309457 h 359142"/>
              <a:gd name="connsiteX2" fmla="*/ 60865 w 385985"/>
              <a:gd name="connsiteY2" fmla="*/ 330428 h 359142"/>
              <a:gd name="connsiteX3" fmla="*/ 7598 w 385985"/>
              <a:gd name="connsiteY3" fmla="*/ 29157 h 359142"/>
              <a:gd name="connsiteX0" fmla="*/ 318318 w 374811"/>
              <a:gd name="connsiteY0" fmla="*/ 0 h 359142"/>
              <a:gd name="connsiteX1" fmla="*/ 327195 w 374811"/>
              <a:gd name="connsiteY1" fmla="*/ 309457 h 359142"/>
              <a:gd name="connsiteX2" fmla="*/ 60865 w 374811"/>
              <a:gd name="connsiteY2" fmla="*/ 330428 h 359142"/>
              <a:gd name="connsiteX3" fmla="*/ 7598 w 374811"/>
              <a:gd name="connsiteY3" fmla="*/ 29157 h 359142"/>
              <a:gd name="connsiteX0" fmla="*/ 297408 w 353901"/>
              <a:gd name="connsiteY0" fmla="*/ 0 h 360499"/>
              <a:gd name="connsiteX1" fmla="*/ 306285 w 353901"/>
              <a:gd name="connsiteY1" fmla="*/ 309457 h 360499"/>
              <a:gd name="connsiteX2" fmla="*/ 39955 w 353901"/>
              <a:gd name="connsiteY2" fmla="*/ 330428 h 360499"/>
              <a:gd name="connsiteX3" fmla="*/ 13321 w 353901"/>
              <a:gd name="connsiteY3" fmla="*/ 10018 h 360499"/>
              <a:gd name="connsiteX0" fmla="*/ 305120 w 361613"/>
              <a:gd name="connsiteY0" fmla="*/ 0 h 360499"/>
              <a:gd name="connsiteX1" fmla="*/ 313997 w 361613"/>
              <a:gd name="connsiteY1" fmla="*/ 309457 h 360499"/>
              <a:gd name="connsiteX2" fmla="*/ 47667 w 361613"/>
              <a:gd name="connsiteY2" fmla="*/ 330428 h 360499"/>
              <a:gd name="connsiteX3" fmla="*/ 21033 w 361613"/>
              <a:gd name="connsiteY3" fmla="*/ 10018 h 360499"/>
              <a:gd name="connsiteX0" fmla="*/ 283855 w 340348"/>
              <a:gd name="connsiteY0" fmla="*/ 9123 h 370985"/>
              <a:gd name="connsiteX1" fmla="*/ 292732 w 340348"/>
              <a:gd name="connsiteY1" fmla="*/ 318580 h 370985"/>
              <a:gd name="connsiteX2" fmla="*/ 26402 w 340348"/>
              <a:gd name="connsiteY2" fmla="*/ 339551 h 370985"/>
              <a:gd name="connsiteX3" fmla="*/ 35279 w 340348"/>
              <a:gd name="connsiteY3" fmla="*/ 0 h 370985"/>
              <a:gd name="connsiteX0" fmla="*/ 293253 w 349746"/>
              <a:gd name="connsiteY0" fmla="*/ 9123 h 370985"/>
              <a:gd name="connsiteX1" fmla="*/ 302130 w 349746"/>
              <a:gd name="connsiteY1" fmla="*/ 318580 h 370985"/>
              <a:gd name="connsiteX2" fmla="*/ 35800 w 349746"/>
              <a:gd name="connsiteY2" fmla="*/ 339551 h 370985"/>
              <a:gd name="connsiteX3" fmla="*/ 44677 w 349746"/>
              <a:gd name="connsiteY3" fmla="*/ 0 h 370985"/>
              <a:gd name="connsiteX0" fmla="*/ 275482 w 329138"/>
              <a:gd name="connsiteY0" fmla="*/ 9123 h 384867"/>
              <a:gd name="connsiteX1" fmla="*/ 284359 w 329138"/>
              <a:gd name="connsiteY1" fmla="*/ 318580 h 384867"/>
              <a:gd name="connsiteX2" fmla="*/ 71295 w 329138"/>
              <a:gd name="connsiteY2" fmla="*/ 358692 h 384867"/>
              <a:gd name="connsiteX3" fmla="*/ 26906 w 329138"/>
              <a:gd name="connsiteY3" fmla="*/ 0 h 384867"/>
              <a:gd name="connsiteX0" fmla="*/ 282562 w 337619"/>
              <a:gd name="connsiteY0" fmla="*/ 9123 h 370986"/>
              <a:gd name="connsiteX1" fmla="*/ 291439 w 337619"/>
              <a:gd name="connsiteY1" fmla="*/ 318580 h 370986"/>
              <a:gd name="connsiteX2" fmla="*/ 51742 w 337619"/>
              <a:gd name="connsiteY2" fmla="*/ 339552 h 370986"/>
              <a:gd name="connsiteX3" fmla="*/ 33986 w 337619"/>
              <a:gd name="connsiteY3" fmla="*/ 0 h 37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19" h="370986">
                <a:moveTo>
                  <a:pt x="282562" y="9123"/>
                </a:moveTo>
                <a:cubicBezTo>
                  <a:pt x="376516" y="126968"/>
                  <a:pt x="329909" y="263509"/>
                  <a:pt x="291439" y="318580"/>
                </a:cubicBezTo>
                <a:cubicBezTo>
                  <a:pt x="252969" y="373651"/>
                  <a:pt x="94651" y="392649"/>
                  <a:pt x="51742" y="339552"/>
                </a:cubicBezTo>
                <a:cubicBezTo>
                  <a:pt x="8833" y="286455"/>
                  <a:pt x="-30377" y="218096"/>
                  <a:pt x="33986" y="0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 bwMode="auto">
          <a:xfrm>
            <a:off x="7954298" y="1167063"/>
            <a:ext cx="2865386" cy="2063133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425930" y="3274516"/>
                <a:ext cx="792525" cy="46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30" y="3274516"/>
                <a:ext cx="792525" cy="465897"/>
              </a:xfrm>
              <a:prstGeom prst="rect">
                <a:avLst/>
              </a:prstGeom>
              <a:blipFill rotWithShape="0">
                <a:blip r:embed="rId6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 bwMode="auto">
          <a:xfrm flipH="1" flipV="1">
            <a:off x="3865302" y="2271454"/>
            <a:ext cx="1261920" cy="249135"/>
          </a:xfrm>
          <a:custGeom>
            <a:avLst/>
            <a:gdLst>
              <a:gd name="connsiteX0" fmla="*/ 0 w 867266"/>
              <a:gd name="connsiteY0" fmla="*/ 339660 h 339660"/>
              <a:gd name="connsiteX1" fmla="*/ 424206 w 867266"/>
              <a:gd name="connsiteY1" fmla="*/ 295 h 339660"/>
              <a:gd name="connsiteX2" fmla="*/ 867266 w 867266"/>
              <a:gd name="connsiteY2" fmla="*/ 292526 h 339660"/>
              <a:gd name="connsiteX0" fmla="*/ 0 w 867266"/>
              <a:gd name="connsiteY0" fmla="*/ 339464 h 339464"/>
              <a:gd name="connsiteX1" fmla="*/ 424206 w 867266"/>
              <a:gd name="connsiteY1" fmla="*/ 99 h 339464"/>
              <a:gd name="connsiteX2" fmla="*/ 867266 w 867266"/>
              <a:gd name="connsiteY2" fmla="*/ 311184 h 339464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693 h 339693"/>
              <a:gd name="connsiteX1" fmla="*/ 424206 w 867266"/>
              <a:gd name="connsiteY1" fmla="*/ 328 h 339693"/>
              <a:gd name="connsiteX2" fmla="*/ 867266 w 867266"/>
              <a:gd name="connsiteY2" fmla="*/ 311413 h 339693"/>
              <a:gd name="connsiteX0" fmla="*/ 0 w 867266"/>
              <a:gd name="connsiteY0" fmla="*/ 339396 h 339396"/>
              <a:gd name="connsiteX1" fmla="*/ 424206 w 867266"/>
              <a:gd name="connsiteY1" fmla="*/ 31 h 339396"/>
              <a:gd name="connsiteX2" fmla="*/ 867266 w 867266"/>
              <a:gd name="connsiteY2" fmla="*/ 329970 h 33939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30473 h 330986"/>
              <a:gd name="connsiteX1" fmla="*/ 382407 w 825467"/>
              <a:gd name="connsiteY1" fmla="*/ 1047 h 330986"/>
              <a:gd name="connsiteX2" fmla="*/ 825467 w 825467"/>
              <a:gd name="connsiteY2" fmla="*/ 330986 h 330986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  <a:gd name="connsiteX0" fmla="*/ 0 w 825467"/>
              <a:gd name="connsiteY0" fmla="*/ 329430 h 329943"/>
              <a:gd name="connsiteX1" fmla="*/ 382407 w 825467"/>
              <a:gd name="connsiteY1" fmla="*/ 4 h 329943"/>
              <a:gd name="connsiteX2" fmla="*/ 825467 w 825467"/>
              <a:gd name="connsiteY2" fmla="*/ 329943 h 329943"/>
              <a:gd name="connsiteX0" fmla="*/ 0 w 825467"/>
              <a:gd name="connsiteY0" fmla="*/ 329427 h 329940"/>
              <a:gd name="connsiteX1" fmla="*/ 382407 w 825467"/>
              <a:gd name="connsiteY1" fmla="*/ 1 h 329940"/>
              <a:gd name="connsiteX2" fmla="*/ 825467 w 825467"/>
              <a:gd name="connsiteY2" fmla="*/ 329940 h 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67" h="329940">
                <a:moveTo>
                  <a:pt x="0" y="329427"/>
                </a:moveTo>
                <a:cubicBezTo>
                  <a:pt x="105967" y="64131"/>
                  <a:pt x="192523" y="-84"/>
                  <a:pt x="382407" y="1"/>
                </a:cubicBezTo>
                <a:cubicBezTo>
                  <a:pt x="572291" y="86"/>
                  <a:pt x="661005" y="46603"/>
                  <a:pt x="825467" y="329940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8162" y="218349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281221" y="1167063"/>
                <a:ext cx="377755" cy="574430"/>
              </a:xfrm>
              <a:prstGeom prst="ellipse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221" y="1167063"/>
                <a:ext cx="377755" cy="574430"/>
              </a:xfrm>
              <a:prstGeom prst="ellipse">
                <a:avLst/>
              </a:prstGeom>
              <a:blipFill rotWithShape="0">
                <a:blip r:embed="rId7"/>
                <a:stretch>
                  <a:fillRect l="-4918" r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/>
          <p:cNvCxnSpPr>
            <a:stCxn id="5" idx="4"/>
            <a:endCxn id="6" idx="0"/>
          </p:cNvCxnSpPr>
          <p:nvPr/>
        </p:nvCxnSpPr>
        <p:spPr>
          <a:xfrm>
            <a:off x="9470099" y="1741493"/>
            <a:ext cx="1623" cy="62124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5" idx="5"/>
            <a:endCxn id="7" idx="0"/>
          </p:cNvCxnSpPr>
          <p:nvPr/>
        </p:nvCxnSpPr>
        <p:spPr>
          <a:xfrm>
            <a:off x="9603655" y="1657370"/>
            <a:ext cx="822275" cy="69760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5" idx="3"/>
            <a:endCxn id="3" idx="7"/>
          </p:cNvCxnSpPr>
          <p:nvPr/>
        </p:nvCxnSpPr>
        <p:spPr>
          <a:xfrm flipH="1">
            <a:off x="8590839" y="1657370"/>
            <a:ext cx="745703" cy="73865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スライド番号プレースホルダー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85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for STG + look-ahead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the termination prover </a:t>
            </a:r>
            <a:r>
              <a:rPr lang="en-US" dirty="0" err="1"/>
              <a:t>NaTT</a:t>
            </a:r>
            <a:endParaRPr lang="en-US" dirty="0"/>
          </a:p>
          <a:p>
            <a:r>
              <a:rPr lang="en-US" dirty="0"/>
              <a:t>Benchmark:</a:t>
            </a:r>
          </a:p>
          <a:p>
            <a:pPr lvl="1"/>
            <a:r>
              <a:rPr lang="en-US" dirty="0"/>
              <a:t>1134k reachability problems over 1498 TRSs</a:t>
            </a:r>
          </a:p>
          <a:p>
            <a:r>
              <a:rPr lang="en-US" dirty="0"/>
              <a:t>Result: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100220" y="3691487"/>
          <a:ext cx="999156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8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8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784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k=8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45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UNSAT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</a:t>
                      </a:r>
                      <a:r>
                        <a:rPr lang="en-US" sz="2400" baseline="0" dirty="0"/>
                        <a:t>,</a:t>
                      </a:r>
                      <a:r>
                        <a:rPr lang="en-US" sz="2400" dirty="0"/>
                        <a:t>050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105,574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105,875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105,993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8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(s)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38.98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38.13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39.15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116.52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87">
                <a:tc rowSpan="2">
                  <a:txBody>
                    <a:bodyPr/>
                    <a:lstStyle/>
                    <a:p>
                      <a:r>
                        <a:rPr lang="en-US" sz="2400" b="1" dirty="0"/>
                        <a:t>STG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UNSAT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307,207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328,216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328,430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328,499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328,636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time (s)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38.50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42.71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42.72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43.00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66.82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4876800" y="3606801"/>
            <a:ext cx="1155700" cy="1409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5184273" y="2852013"/>
            <a:ext cx="5823284" cy="637674"/>
          </a:xfrm>
          <a:prstGeom prst="wedgeRectCallout">
            <a:avLst>
              <a:gd name="adj1" fmla="val -40586"/>
              <a:gd name="adj2" fmla="val 9080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correspond to TCAP-</a:t>
            </a:r>
            <a:r>
              <a:rPr lang="en-US" sz="2400" dirty="0" err="1">
                <a:solidFill>
                  <a:schemeClr val="tx1"/>
                </a:solidFill>
              </a:rPr>
              <a:t>unifiability</a:t>
            </a:r>
            <a:r>
              <a:rPr lang="en-US" sz="2400" dirty="0">
                <a:solidFill>
                  <a:schemeClr val="tx1"/>
                </a:solidFill>
              </a:rPr>
              <a:t> [Giesl+'05]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14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in tool power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termination of TRSs</a:t>
            </a:r>
          </a:p>
          <a:p>
            <a:pPr lvl="1"/>
            <a:r>
              <a:rPr lang="en-US" dirty="0"/>
              <a:t>implemented in </a:t>
            </a:r>
            <a:r>
              <a:rPr lang="en-US" b="1" dirty="0" err="1"/>
              <a:t>NaTT</a:t>
            </a:r>
            <a:r>
              <a:rPr lang="en-US" dirty="0"/>
              <a:t> [Yamada+ '14]</a:t>
            </a:r>
          </a:p>
          <a:p>
            <a:pPr lvl="1"/>
            <a:r>
              <a:rPr lang="en-US" dirty="0"/>
              <a:t>Benchmark: 1498 TRSs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confluence of conditional TRSs</a:t>
            </a:r>
          </a:p>
          <a:p>
            <a:pPr lvl="1"/>
            <a:r>
              <a:rPr lang="en-US" dirty="0"/>
              <a:t>implemented in </a:t>
            </a:r>
            <a:r>
              <a:rPr lang="en-US" b="1" dirty="0" err="1"/>
              <a:t>ConCon</a:t>
            </a:r>
            <a:r>
              <a:rPr lang="en-US" dirty="0"/>
              <a:t> [T. </a:t>
            </a:r>
            <a:r>
              <a:rPr lang="en-US" dirty="0" err="1"/>
              <a:t>Sternagel</a:t>
            </a:r>
            <a:r>
              <a:rPr lang="en-US" dirty="0"/>
              <a:t> &amp; Middeldorp '14]</a:t>
            </a:r>
          </a:p>
          <a:p>
            <a:pPr lvl="1"/>
            <a:r>
              <a:rPr lang="en-US" dirty="0"/>
              <a:t>Benchmark: 148 CTRSs from Confluence Problems database (COPS)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7008683" y="1417332"/>
          <a:ext cx="397041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51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STG+LA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860</a:t>
                      </a:r>
                      <a:endParaRPr 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1216.1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1254.6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7008683" y="4593187"/>
          <a:ext cx="397041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84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STG+LA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8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44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1764.58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2113.53</a:t>
                      </a:r>
                      <a:endParaRPr 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BE28-F890-4519-813E-FC5A4D281D6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F80E3-EB9A-42A1-948B-7B9C2D45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Rewrite pair</a:t>
            </a:r>
            <a:r>
              <a:rPr kumimoji="1" lang="en-US" altLang="ja-JP" sz="3600" dirty="0"/>
              <a:t> </a:t>
            </a:r>
            <a:r>
              <a:rPr kumimoji="1" lang="en-US" altLang="ja-JP" sz="3600" dirty="0">
                <a:solidFill>
                  <a:schemeClr val="accent6"/>
                </a:solidFill>
              </a:rPr>
              <a:t>[new]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450724-E2BC-49D7-86CF-E663C9ADB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1524"/>
                <a:ext cx="10515600" cy="48331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b="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</a:t>
                </a:r>
                <a:r>
                  <a:rPr kumimoji="1" lang="en-US" altLang="ja-JP" b="1" u="sng" dirty="0">
                    <a:solidFill>
                      <a:schemeClr val="accent2"/>
                    </a:solidFill>
                  </a:rPr>
                  <a:t>rewrite pair</a:t>
                </a:r>
                <a:r>
                  <a:rPr kumimoji="1" lang="en-US" altLang="ja-JP" dirty="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ja-JP" dirty="0"/>
                  <a:t>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/>
                  <a:t> are closed under substitutions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closed under contexts 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quasi-order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/>
                  <a:t> is </a:t>
                </a:r>
                <a:r>
                  <a:rPr lang="en-US" altLang="ja-JP" dirty="0">
                    <a:solidFill>
                      <a:schemeClr val="bg2"/>
                    </a:solidFill>
                  </a:rPr>
                  <a:t>well-founded</a:t>
                </a:r>
                <a:r>
                  <a:rPr kumimoji="1" lang="en-US" altLang="ja-JP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kumimoji="1" lang="en-US" altLang="ja-JP" b="1" dirty="0">
                    <a:solidFill>
                      <a:schemeClr val="accent2"/>
                    </a:solidFill>
                  </a:rPr>
                  <a:t>irreflexive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b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altLang="ja-JP" b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altLang="ja-JP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450724-E2BC-49D7-86CF-E663C9ADB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1524"/>
                <a:ext cx="10515600" cy="4833151"/>
              </a:xfrm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58225E-0CBB-446E-A922-9346AC06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70B5AA-B414-48D1-93E9-DF94639F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257F6-2C94-4834-AB63-B9FF78CC2E38}"/>
              </a:ext>
            </a:extLst>
          </p:cNvPr>
          <p:cNvSpPr txBox="1"/>
          <p:nvPr/>
        </p:nvSpPr>
        <p:spPr>
          <a:xfrm>
            <a:off x="3124873" y="4160174"/>
            <a:ext cx="70449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065338" algn="l"/>
              </a:tabLst>
            </a:pPr>
            <a:r>
              <a:rPr kumimoji="1" lang="en-US" altLang="ja-JP" sz="2800" dirty="0"/>
              <a:t>rewrite order	= reduction order[w.f. </a:t>
            </a:r>
            <a:r>
              <a:rPr kumimoji="1" lang="ja-JP" altLang="en-US" sz="2800" dirty="0"/>
              <a:t>↦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irrefl</a:t>
            </a:r>
            <a:r>
              <a:rPr kumimoji="1" lang="en-US" altLang="ja-JP" sz="2800" dirty="0"/>
              <a:t>]</a:t>
            </a:r>
          </a:p>
          <a:p>
            <a:pPr>
              <a:tabLst>
                <a:tab pos="2065338" algn="l"/>
              </a:tabLst>
            </a:pPr>
            <a:r>
              <a:rPr lang="en-US" altLang="ja-JP" sz="2800" dirty="0"/>
              <a:t>rewrite pair	= reduction pair</a:t>
            </a:r>
            <a:r>
              <a:rPr kumimoji="1" lang="en-US" altLang="ja-JP" sz="2800" dirty="0"/>
              <a:t>[w.f. </a:t>
            </a:r>
            <a:r>
              <a:rPr kumimoji="1" lang="ja-JP" altLang="en-US" sz="2800" dirty="0"/>
              <a:t>↦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irrefl</a:t>
            </a:r>
            <a:r>
              <a:rPr kumimoji="1" lang="en-US" altLang="ja-JP" sz="2800" dirty="0"/>
              <a:t>]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代替処理 29">
                <a:extLst>
                  <a:ext uri="{FF2B5EF4-FFF2-40B4-BE49-F238E27FC236}">
                    <a16:creationId xmlns:a16="http://schemas.microsoft.com/office/drawing/2014/main" id="{DD6D24F4-B50A-4E84-9A46-B7599A1E6B73}"/>
                  </a:ext>
                </a:extLst>
              </p:cNvPr>
              <p:cNvSpPr/>
              <p:nvPr/>
            </p:nvSpPr>
            <p:spPr>
              <a:xfrm>
                <a:off x="935019" y="5114281"/>
                <a:ext cx="10515600" cy="993267"/>
              </a:xfrm>
              <a:prstGeom prst="flowChartAlternateProcess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1" lang="en-US" altLang="ja-JP" sz="2800" b="1" u="sng" dirty="0">
                    <a:solidFill>
                      <a:prstClr val="black"/>
                    </a:solidFill>
                  </a:rPr>
                  <a:t>Theorem</a:t>
                </a:r>
                <a:r>
                  <a:rPr kumimoji="1" lang="en-US" altLang="ja-JP" sz="2800" dirty="0"/>
                  <a:t> </a:t>
                </a:r>
                <a:r>
                  <a:rPr kumimoji="1" lang="en-US" altLang="ja-JP" sz="2800" dirty="0">
                    <a:solidFill>
                      <a:schemeClr val="accent6"/>
                    </a:solidFill>
                  </a:rPr>
                  <a:t>[new]</a:t>
                </a:r>
                <a:r>
                  <a:rPr kumimoji="1" lang="en-US" altLang="ja-JP" sz="28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 dirty="0">
                    <a:solidFill>
                      <a:prstClr val="black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prstClr val="black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-unsat  </a:t>
                </a:r>
                <a:r>
                  <a:rPr kumimoji="1" lang="en-US" altLang="ja-JP" sz="2400" b="1" dirty="0">
                    <a:solidFill>
                      <a:prstClr val="black"/>
                    </a:solidFill>
                  </a:rPr>
                  <a:t>if </a:t>
                </a:r>
                <a:r>
                  <a:rPr kumimoji="1" lang="en-US" altLang="ja-JP" sz="2400" dirty="0">
                    <a:solidFill>
                      <a:prstClr val="black"/>
                    </a:solidFill>
                  </a:rPr>
                  <a:t> there's a rewrite pair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 s.t.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kumimoji="1"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⊆ </m:t>
                    </m:r>
                    <m:r>
                      <a:rPr kumimoji="1"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en-US" altLang="ja-JP" sz="2400" i="1">
                        <a:solidFill>
                          <a:srgbClr val="5B9BD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 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2" name="フローチャート: 代替処理 29">
                <a:extLst>
                  <a:ext uri="{FF2B5EF4-FFF2-40B4-BE49-F238E27FC236}">
                    <a16:creationId xmlns:a16="http://schemas.microsoft.com/office/drawing/2014/main" id="{DD6D24F4-B50A-4E84-9A46-B7599A1E6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19" y="5114281"/>
                <a:ext cx="10515600" cy="993267"/>
              </a:xfrm>
              <a:prstGeom prst="flowChartAlternateProcess">
                <a:avLst/>
              </a:prstGeom>
              <a:blipFill>
                <a:blip r:embed="rId3"/>
                <a:stretch>
                  <a:fillRect l="-520" t="-1775" b="-53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30B157-7BF7-4869-BE73-844E81296C85}"/>
              </a:ext>
            </a:extLst>
          </p:cNvPr>
          <p:cNvCxnSpPr/>
          <p:nvPr/>
        </p:nvCxnSpPr>
        <p:spPr>
          <a:xfrm>
            <a:off x="2151529" y="3270326"/>
            <a:ext cx="1678193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6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AAB4-4F0A-4F76-BE0B-9B691C52B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Work?</a:t>
            </a:r>
            <a:br>
              <a:rPr lang="en-US" dirty="0"/>
            </a:br>
            <a:r>
              <a:rPr lang="en-US" sz="5400" dirty="0"/>
              <a:t>Satisfiability Modulo Rewriting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2C533-2B2B-4CE6-B1E1-4503223F0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1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</a:t>
            </a:r>
            <a:r>
              <a:rPr kumimoji="1" lang="en-US" altLang="ja-JP" dirty="0"/>
              <a:t>SAT solver works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864476" y="1203667"/>
                <a:ext cx="7969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/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6" y="1203667"/>
                <a:ext cx="796948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2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557240" y="1665332"/>
            <a:ext cx="79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</a:t>
            </a:r>
            <a:r>
              <a:rPr kumimoji="1" lang="en-US" altLang="ja-JP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Randomly/Heuristically decide a variable</a:t>
            </a:r>
            <a:endParaRPr kumimoji="1" lang="ja-JP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2235900" y="2600803"/>
                <a:ext cx="6526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00" y="2600803"/>
                <a:ext cx="6526146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矢印 8"/>
          <p:cNvSpPr/>
          <p:nvPr/>
        </p:nvSpPr>
        <p:spPr bwMode="auto">
          <a:xfrm>
            <a:off x="3044284" y="1665332"/>
            <a:ext cx="390292" cy="935471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6D-8DB4-41E3-9351-524A824BD324}" type="slidenum">
              <a:rPr kumimoji="1" lang="ja-JP" altLang="en-US" smtClean="0"/>
              <a:t>61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3522995" y="2024883"/>
                <a:ext cx="10702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↦0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95" y="2024883"/>
                <a:ext cx="107022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SAT solver works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864476" y="1203667"/>
                <a:ext cx="7898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/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6" y="1203667"/>
                <a:ext cx="789895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35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2222860" y="2600803"/>
                <a:ext cx="6540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¬0∨¬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i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60" y="2600803"/>
                <a:ext cx="654057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矢印 7"/>
          <p:cNvSpPr/>
          <p:nvPr/>
        </p:nvSpPr>
        <p:spPr bwMode="auto">
          <a:xfrm>
            <a:off x="3044284" y="1665332"/>
            <a:ext cx="390292" cy="935471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下矢印 8"/>
          <p:cNvSpPr/>
          <p:nvPr/>
        </p:nvSpPr>
        <p:spPr bwMode="auto">
          <a:xfrm>
            <a:off x="3044284" y="3068538"/>
            <a:ext cx="390292" cy="935471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57240" y="3200400"/>
            <a:ext cx="711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/>
              <a:t>Propagation</a:t>
            </a:r>
            <a:r>
              <a:rPr kumimoji="1" lang="en-US" altLang="ja-JP" sz="2400" dirty="0"/>
              <a:t>: Some variables may be forced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514877" y="2594733"/>
            <a:ext cx="500064" cy="467735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522995" y="3536274"/>
                <a:ext cx="1074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↦1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95" y="3536274"/>
                <a:ext cx="107420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222859" y="4028508"/>
                <a:ext cx="6540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¬0</m:t>
                          </m:r>
                          <m: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i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59" y="4028508"/>
                <a:ext cx="654057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6D-8DB4-41E3-9351-524A824BD324}" type="slidenum">
              <a:rPr kumimoji="1" lang="ja-JP" altLang="en-US" smtClean="0"/>
              <a:t>62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57240" y="1665332"/>
            <a:ext cx="79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</a:t>
            </a:r>
            <a:r>
              <a:rPr kumimoji="1" lang="en-US" altLang="ja-JP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Randomly/Heuristically decide a variable</a:t>
            </a:r>
            <a:endParaRPr kumimoji="1" lang="ja-JP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3522995" y="2024883"/>
                <a:ext cx="10702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↦0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95" y="2024883"/>
                <a:ext cx="107022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5" grpId="0" animBg="1"/>
      <p:bldP spid="10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SAT solver works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2222861" y="2600803"/>
                <a:ext cx="6540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¬0∨¬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b="0" i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61" y="2600803"/>
                <a:ext cx="654057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矢印 7"/>
          <p:cNvSpPr/>
          <p:nvPr/>
        </p:nvSpPr>
        <p:spPr bwMode="auto">
          <a:xfrm>
            <a:off x="3044284" y="1665332"/>
            <a:ext cx="390292" cy="935471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下矢印 8"/>
          <p:cNvSpPr/>
          <p:nvPr/>
        </p:nvSpPr>
        <p:spPr bwMode="auto">
          <a:xfrm>
            <a:off x="3044284" y="3068538"/>
            <a:ext cx="390292" cy="935471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522995" y="3536274"/>
                <a:ext cx="1074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↦1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95" y="3536274"/>
                <a:ext cx="107420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222860" y="4028508"/>
                <a:ext cx="6540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¬0∨¬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b="0" i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b="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2400" b="0" i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60" y="4028508"/>
                <a:ext cx="654057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/>
          <p:cNvCxnSpPr/>
          <p:nvPr/>
        </p:nvCxnSpPr>
        <p:spPr bwMode="auto">
          <a:xfrm>
            <a:off x="6143653" y="4418733"/>
            <a:ext cx="442913" cy="0"/>
          </a:xfrm>
          <a:prstGeom prst="line">
            <a:avLst/>
          </a:prstGeom>
          <a:solidFill>
            <a:srgbClr val="FFCCCC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8215341" y="4433021"/>
            <a:ext cx="314325" cy="0"/>
          </a:xfrm>
          <a:prstGeom prst="line">
            <a:avLst/>
          </a:prstGeom>
          <a:solidFill>
            <a:srgbClr val="FFCCCC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四角形吹き出し 15"/>
          <p:cNvSpPr/>
          <p:nvPr/>
        </p:nvSpPr>
        <p:spPr bwMode="auto">
          <a:xfrm>
            <a:off x="9073524" y="3579820"/>
            <a:ext cx="2354338" cy="581323"/>
          </a:xfrm>
          <a:prstGeom prst="wedgeRectCallout">
            <a:avLst>
              <a:gd name="adj1" fmla="val -71118"/>
              <a:gd name="adj2" fmla="val 50508"/>
            </a:avLst>
          </a:prstGeom>
          <a:solidFill>
            <a:schemeClr val="accent4">
              <a:lumMod val="20000"/>
              <a:lumOff val="80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Conflict!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下矢印 17"/>
          <p:cNvSpPr/>
          <p:nvPr/>
        </p:nvSpPr>
        <p:spPr bwMode="auto">
          <a:xfrm>
            <a:off x="3044284" y="4533595"/>
            <a:ext cx="390292" cy="935471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7240" y="4625783"/>
            <a:ext cx="573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/>
              <a:t>Analyze</a:t>
            </a:r>
            <a:r>
              <a:rPr kumimoji="1" lang="ja-JP" altLang="en-US" sz="2400" b="1" u="sng" dirty="0"/>
              <a:t> </a:t>
            </a:r>
            <a:r>
              <a:rPr kumimoji="1" lang="en-US" altLang="ja-JP" sz="2400" b="1" u="sng" dirty="0"/>
              <a:t>Conflict</a:t>
            </a:r>
            <a:r>
              <a:rPr kumimoji="1" lang="en-US" altLang="ja-JP" sz="2400" dirty="0"/>
              <a:t>: What was wrong?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600420" y="5014874"/>
                <a:ext cx="4148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lang="en-US" altLang="ja-JP" sz="2400" dirty="0"/>
                  <a:t>was a wrong choice!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20" y="5014874"/>
                <a:ext cx="4148508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8000" r="-132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6D-8DB4-41E3-9351-524A824BD324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57240" y="3200400"/>
            <a:ext cx="695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/>
              <a:t>Propagation</a:t>
            </a:r>
            <a:r>
              <a:rPr kumimoji="1" lang="en-US" altLang="ja-JP" sz="2400" dirty="0"/>
              <a:t>: </a:t>
            </a:r>
            <a:r>
              <a:rPr lang="en-US" altLang="ja-JP" sz="2400" dirty="0"/>
              <a:t>Some variables may be forced</a:t>
            </a:r>
            <a:endParaRPr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57240" y="1665332"/>
            <a:ext cx="79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</a:t>
            </a:r>
            <a:r>
              <a:rPr kumimoji="1" lang="en-US" altLang="ja-JP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Randomly/Heuristically decide a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864476" y="1203667"/>
                <a:ext cx="7898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/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6" y="1203667"/>
                <a:ext cx="7898957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35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522995" y="2024883"/>
                <a:ext cx="10702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↦0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95" y="2024883"/>
                <a:ext cx="107022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2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SAT solver works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2222861" y="2600803"/>
                <a:ext cx="6540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¬0∨¬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b="0" i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61" y="2600803"/>
                <a:ext cx="654057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矢印 7"/>
          <p:cNvSpPr/>
          <p:nvPr/>
        </p:nvSpPr>
        <p:spPr bwMode="auto">
          <a:xfrm>
            <a:off x="3044284" y="1665332"/>
            <a:ext cx="390292" cy="935471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下矢印 8"/>
          <p:cNvSpPr/>
          <p:nvPr/>
        </p:nvSpPr>
        <p:spPr bwMode="auto">
          <a:xfrm>
            <a:off x="3044284" y="3068538"/>
            <a:ext cx="390292" cy="935471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522995" y="3536274"/>
                <a:ext cx="1074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↦1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95" y="3536274"/>
                <a:ext cx="107420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2222860" y="4028508"/>
                <a:ext cx="6540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¬0∨¬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 b="0" i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b="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2400" b="0" i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b="0" i="1" dirty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 dirty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60" y="4028508"/>
                <a:ext cx="654057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矢印 17"/>
          <p:cNvSpPr/>
          <p:nvPr/>
        </p:nvSpPr>
        <p:spPr bwMode="auto">
          <a:xfrm>
            <a:off x="3044284" y="4533595"/>
            <a:ext cx="390292" cy="935471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57240" y="4625783"/>
            <a:ext cx="573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/>
              <a:t>Analyze</a:t>
            </a:r>
            <a:r>
              <a:rPr kumimoji="1" lang="ja-JP" altLang="en-US" sz="2400" b="1" u="sng" dirty="0"/>
              <a:t> </a:t>
            </a:r>
            <a:r>
              <a:rPr kumimoji="1" lang="en-US" altLang="ja-JP" sz="2400" b="1" u="sng" dirty="0"/>
              <a:t>Conflict</a:t>
            </a:r>
            <a:r>
              <a:rPr kumimoji="1" lang="en-US" altLang="ja-JP" sz="2400" dirty="0"/>
              <a:t>: What was wrong?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8606299" y="1188541"/>
                <a:ext cx="7112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299" y="1188541"/>
                <a:ext cx="71122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角丸四角形 25"/>
          <p:cNvSpPr/>
          <p:nvPr/>
        </p:nvSpPr>
        <p:spPr bwMode="auto">
          <a:xfrm>
            <a:off x="8622171" y="1173454"/>
            <a:ext cx="646037" cy="461665"/>
          </a:xfrm>
          <a:prstGeom prst="roundRect">
            <a:avLst>
              <a:gd name="adj" fmla="val 25951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16D-8DB4-41E3-9351-524A824BD324}" type="slidenum">
              <a:rPr kumimoji="1" lang="ja-JP" altLang="en-US" smtClean="0"/>
              <a:t>64</a:t>
            </a:fld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57240" y="3200400"/>
            <a:ext cx="695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/>
              <a:t>Propagation</a:t>
            </a:r>
            <a:r>
              <a:rPr kumimoji="1" lang="en-US" altLang="ja-JP" sz="2400" dirty="0"/>
              <a:t>: </a:t>
            </a:r>
            <a:r>
              <a:rPr lang="en-US" altLang="ja-JP" sz="2400" dirty="0"/>
              <a:t>Some variables may be forced</a:t>
            </a:r>
            <a:endParaRPr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57240" y="1665332"/>
            <a:ext cx="79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</a:t>
            </a:r>
            <a:r>
              <a:rPr kumimoji="1" lang="en-US" altLang="ja-JP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Randomly/Heuristically decide a variable</a:t>
            </a:r>
            <a:endParaRPr kumimoji="1" lang="ja-JP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864476" y="1203667"/>
                <a:ext cx="7898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/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6" y="1203667"/>
                <a:ext cx="7898957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35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吹き出し 3"/>
          <p:cNvSpPr/>
          <p:nvPr/>
        </p:nvSpPr>
        <p:spPr bwMode="auto">
          <a:xfrm>
            <a:off x="9317519" y="761672"/>
            <a:ext cx="2554269" cy="571947"/>
          </a:xfrm>
          <a:prstGeom prst="wedgeRectCallout">
            <a:avLst>
              <a:gd name="adj1" fmla="val -49859"/>
              <a:gd name="adj2" fmla="val 79784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Learned clause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屈折矢印 13"/>
          <p:cNvSpPr/>
          <p:nvPr/>
        </p:nvSpPr>
        <p:spPr bwMode="auto">
          <a:xfrm flipH="1">
            <a:off x="1464224" y="1680458"/>
            <a:ext cx="1748680" cy="4016749"/>
          </a:xfrm>
          <a:prstGeom prst="bentUpArrow">
            <a:avLst>
              <a:gd name="adj1" fmla="val 10868"/>
              <a:gd name="adj2" fmla="val 13341"/>
              <a:gd name="adj3" fmla="val 1369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600420" y="5014874"/>
                <a:ext cx="4148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lang="en-US" altLang="ja-JP" sz="2400" dirty="0"/>
                  <a:t>was a wrong choice!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20" y="5014874"/>
                <a:ext cx="4148508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8000" r="-132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3522995" y="2024883"/>
                <a:ext cx="10702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↦0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95" y="2024883"/>
                <a:ext cx="107022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4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D67-81DE-4629-B4E6-7FBEFC9B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SAT Modulo Theory (SMT) solver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23">
                <a:extLst>
                  <a:ext uri="{FF2B5EF4-FFF2-40B4-BE49-F238E27FC236}">
                    <a16:creationId xmlns:a16="http://schemas.microsoft.com/office/drawing/2014/main" id="{D8A7562E-DD0B-4098-8059-80A2CC71C6E5}"/>
                  </a:ext>
                </a:extLst>
              </p:cNvPr>
              <p:cNvSpPr/>
              <p:nvPr/>
            </p:nvSpPr>
            <p:spPr>
              <a:xfrm>
                <a:off x="567573" y="1804270"/>
                <a:ext cx="3026405" cy="1245266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&gt;3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&gt;3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4" name="正方形/長方形 23">
                <a:extLst>
                  <a:ext uri="{FF2B5EF4-FFF2-40B4-BE49-F238E27FC236}">
                    <a16:creationId xmlns:a16="http://schemas.microsoft.com/office/drawing/2014/main" id="{D8A7562E-DD0B-4098-8059-80A2CC71C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3" y="1804270"/>
                <a:ext cx="3026405" cy="1245266"/>
              </a:xfrm>
              <a:prstGeom prst="foldedCorner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F5F809-C75F-48C0-94FB-CD80129BD7C5}"/>
              </a:ext>
            </a:extLst>
          </p:cNvPr>
          <p:cNvSpPr/>
          <p:nvPr/>
        </p:nvSpPr>
        <p:spPr>
          <a:xfrm>
            <a:off x="4799860" y="1998825"/>
            <a:ext cx="1296140" cy="8568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/>
              <a:t>SMT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953848-F6C7-4352-B91D-982A0D643397}"/>
              </a:ext>
            </a:extLst>
          </p:cNvPr>
          <p:cNvSpPr/>
          <p:nvPr/>
        </p:nvSpPr>
        <p:spPr>
          <a:xfrm>
            <a:off x="10137559" y="1998825"/>
            <a:ext cx="1216241" cy="8568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/>
              <a:t>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296D92-D479-49DC-A6B9-B4333D753DC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93978" y="2426903"/>
            <a:ext cx="1205882" cy="34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CE104D-A10E-4B03-A1F4-7FFC5AEC7A4D}"/>
              </a:ext>
            </a:extLst>
          </p:cNvPr>
          <p:cNvSpPr/>
          <p:nvPr/>
        </p:nvSpPr>
        <p:spPr>
          <a:xfrm>
            <a:off x="6096000" y="1804959"/>
            <a:ext cx="4042299" cy="467724"/>
          </a:xfrm>
          <a:custGeom>
            <a:avLst/>
            <a:gdLst>
              <a:gd name="connsiteX0" fmla="*/ 0 w 4039340"/>
              <a:gd name="connsiteY0" fmla="*/ 17756 h 17756"/>
              <a:gd name="connsiteX1" fmla="*/ 4039340 w 4039340"/>
              <a:gd name="connsiteY1" fmla="*/ 0 h 17756"/>
              <a:gd name="connsiteX0" fmla="*/ 0 w 4012707"/>
              <a:gd name="connsiteY0" fmla="*/ 17756 h 17756"/>
              <a:gd name="connsiteX1" fmla="*/ 4012707 w 4012707"/>
              <a:gd name="connsiteY1" fmla="*/ 0 h 17756"/>
              <a:gd name="connsiteX0" fmla="*/ 0 w 4012707"/>
              <a:gd name="connsiteY0" fmla="*/ 325551 h 325551"/>
              <a:gd name="connsiteX1" fmla="*/ 4012707 w 4012707"/>
              <a:gd name="connsiteY1" fmla="*/ 307795 h 325551"/>
              <a:gd name="connsiteX0" fmla="*/ 0 w 4012707"/>
              <a:gd name="connsiteY0" fmla="*/ 692346 h 692346"/>
              <a:gd name="connsiteX1" fmla="*/ 4012707 w 4012707"/>
              <a:gd name="connsiteY1" fmla="*/ 674590 h 69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2707" h="692346">
                <a:moveTo>
                  <a:pt x="0" y="692346"/>
                </a:moveTo>
                <a:cubicBezTo>
                  <a:pt x="1302058" y="-32665"/>
                  <a:pt x="2470951" y="-402567"/>
                  <a:pt x="4012707" y="67459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Folded Corner 13">
                <a:extLst>
                  <a:ext uri="{FF2B5EF4-FFF2-40B4-BE49-F238E27FC236}">
                    <a16:creationId xmlns:a16="http://schemas.microsoft.com/office/drawing/2014/main" id="{4953DCBE-BB12-4C75-9F6C-038D2534BA98}"/>
                  </a:ext>
                </a:extLst>
              </p:cNvPr>
              <p:cNvSpPr/>
              <p:nvPr/>
            </p:nvSpPr>
            <p:spPr>
              <a:xfrm>
                <a:off x="7319887" y="1531101"/>
                <a:ext cx="1594524" cy="105071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: Folded Corner 13">
                <a:extLst>
                  <a:ext uri="{FF2B5EF4-FFF2-40B4-BE49-F238E27FC236}">
                    <a16:creationId xmlns:a16="http://schemas.microsoft.com/office/drawing/2014/main" id="{4953DCBE-BB12-4C75-9F6C-038D2534B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87" y="1531101"/>
                <a:ext cx="1594524" cy="1050711"/>
              </a:xfrm>
              <a:prstGeom prst="foldedCorne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158729-DAB9-463E-97E7-844641EA141B}"/>
              </a:ext>
            </a:extLst>
          </p:cNvPr>
          <p:cNvSpPr/>
          <p:nvPr/>
        </p:nvSpPr>
        <p:spPr>
          <a:xfrm rot="10800000">
            <a:off x="6085641" y="2581812"/>
            <a:ext cx="4042299" cy="467723"/>
          </a:xfrm>
          <a:custGeom>
            <a:avLst/>
            <a:gdLst>
              <a:gd name="connsiteX0" fmla="*/ 0 w 4039340"/>
              <a:gd name="connsiteY0" fmla="*/ 17756 h 17756"/>
              <a:gd name="connsiteX1" fmla="*/ 4039340 w 4039340"/>
              <a:gd name="connsiteY1" fmla="*/ 0 h 17756"/>
              <a:gd name="connsiteX0" fmla="*/ 0 w 4012707"/>
              <a:gd name="connsiteY0" fmla="*/ 17756 h 17756"/>
              <a:gd name="connsiteX1" fmla="*/ 4012707 w 4012707"/>
              <a:gd name="connsiteY1" fmla="*/ 0 h 17756"/>
              <a:gd name="connsiteX0" fmla="*/ 0 w 4012707"/>
              <a:gd name="connsiteY0" fmla="*/ 325551 h 325551"/>
              <a:gd name="connsiteX1" fmla="*/ 4012707 w 4012707"/>
              <a:gd name="connsiteY1" fmla="*/ 307795 h 325551"/>
              <a:gd name="connsiteX0" fmla="*/ 0 w 4012707"/>
              <a:gd name="connsiteY0" fmla="*/ 692346 h 692346"/>
              <a:gd name="connsiteX1" fmla="*/ 4012707 w 4012707"/>
              <a:gd name="connsiteY1" fmla="*/ 674590 h 69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2707" h="692346">
                <a:moveTo>
                  <a:pt x="0" y="692346"/>
                </a:moveTo>
                <a:cubicBezTo>
                  <a:pt x="1302058" y="-32665"/>
                  <a:pt x="2470951" y="-402567"/>
                  <a:pt x="4012707" y="67459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5E8F8302-1AC9-4A37-AF88-37EE7128F79D}"/>
                  </a:ext>
                </a:extLst>
              </p:cNvPr>
              <p:cNvSpPr/>
              <p:nvPr/>
            </p:nvSpPr>
            <p:spPr>
              <a:xfrm>
                <a:off x="7327534" y="2815674"/>
                <a:ext cx="1594524" cy="477339"/>
              </a:xfrm>
              <a:prstGeom prst="foldedCorner">
                <a:avLst>
                  <a:gd name="adj" fmla="val 315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5E8F8302-1AC9-4A37-AF88-37EE7128F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34" y="2815674"/>
                <a:ext cx="1594524" cy="477339"/>
              </a:xfrm>
              <a:prstGeom prst="foldedCorner">
                <a:avLst>
                  <a:gd name="adj" fmla="val 3154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9D14179-1164-41DB-A5B4-EB608127A4DD}"/>
              </a:ext>
            </a:extLst>
          </p:cNvPr>
          <p:cNvSpPr/>
          <p:nvPr/>
        </p:nvSpPr>
        <p:spPr>
          <a:xfrm>
            <a:off x="3947603" y="5032195"/>
            <a:ext cx="3000653" cy="11452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/>
              <a:t>theory solver</a:t>
            </a:r>
          </a:p>
          <a:p>
            <a:pPr algn="ctr"/>
            <a:r>
              <a:rPr lang="en-US" sz="2800" dirty="0"/>
              <a:t>e.g. Simplex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7E5BE48-FF05-4C9C-8CA4-09726058EF27}"/>
              </a:ext>
            </a:extLst>
          </p:cNvPr>
          <p:cNvSpPr/>
          <p:nvPr/>
        </p:nvSpPr>
        <p:spPr>
          <a:xfrm rot="4668440">
            <a:off x="5189403" y="3796695"/>
            <a:ext cx="2289408" cy="294476"/>
          </a:xfrm>
          <a:custGeom>
            <a:avLst/>
            <a:gdLst>
              <a:gd name="connsiteX0" fmla="*/ 0 w 4039340"/>
              <a:gd name="connsiteY0" fmla="*/ 17756 h 17756"/>
              <a:gd name="connsiteX1" fmla="*/ 4039340 w 4039340"/>
              <a:gd name="connsiteY1" fmla="*/ 0 h 17756"/>
              <a:gd name="connsiteX0" fmla="*/ 0 w 4012707"/>
              <a:gd name="connsiteY0" fmla="*/ 17756 h 17756"/>
              <a:gd name="connsiteX1" fmla="*/ 4012707 w 4012707"/>
              <a:gd name="connsiteY1" fmla="*/ 0 h 17756"/>
              <a:gd name="connsiteX0" fmla="*/ 0 w 4012707"/>
              <a:gd name="connsiteY0" fmla="*/ 325551 h 325551"/>
              <a:gd name="connsiteX1" fmla="*/ 4012707 w 4012707"/>
              <a:gd name="connsiteY1" fmla="*/ 307795 h 325551"/>
              <a:gd name="connsiteX0" fmla="*/ 0 w 4012707"/>
              <a:gd name="connsiteY0" fmla="*/ 692346 h 692346"/>
              <a:gd name="connsiteX1" fmla="*/ 4012707 w 4012707"/>
              <a:gd name="connsiteY1" fmla="*/ 674590 h 69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2707" h="692346">
                <a:moveTo>
                  <a:pt x="0" y="692346"/>
                </a:moveTo>
                <a:cubicBezTo>
                  <a:pt x="1302058" y="-32665"/>
                  <a:pt x="2470951" y="-402567"/>
                  <a:pt x="4012707" y="67459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23">
                <a:extLst>
                  <a:ext uri="{FF2B5EF4-FFF2-40B4-BE49-F238E27FC236}">
                    <a16:creationId xmlns:a16="http://schemas.microsoft.com/office/drawing/2014/main" id="{65818C02-8832-42E4-814D-F7A2AB7C7009}"/>
                  </a:ext>
                </a:extLst>
              </p:cNvPr>
              <p:cNvSpPr/>
              <p:nvPr/>
            </p:nvSpPr>
            <p:spPr>
              <a:xfrm>
                <a:off x="5379155" y="3777016"/>
                <a:ext cx="3599625" cy="450627"/>
              </a:xfrm>
              <a:prstGeom prst="foldedCorner">
                <a:avLst>
                  <a:gd name="adj" fmla="val 3242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5" name="正方形/長方形 23">
                <a:extLst>
                  <a:ext uri="{FF2B5EF4-FFF2-40B4-BE49-F238E27FC236}">
                    <a16:creationId xmlns:a16="http://schemas.microsoft.com/office/drawing/2014/main" id="{65818C02-8832-42E4-814D-F7A2AB7C7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55" y="3777016"/>
                <a:ext cx="3599625" cy="450627"/>
              </a:xfrm>
              <a:prstGeom prst="foldedCorner">
                <a:avLst>
                  <a:gd name="adj" fmla="val 32428"/>
                </a:avLst>
              </a:prstGeom>
              <a:blipFill>
                <a:blip r:embed="rId5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65BB958-B052-460B-AFF3-C0D8D804A8CA}"/>
              </a:ext>
            </a:extLst>
          </p:cNvPr>
          <p:cNvSpPr/>
          <p:nvPr/>
        </p:nvSpPr>
        <p:spPr>
          <a:xfrm>
            <a:off x="4531709" y="2858610"/>
            <a:ext cx="528563" cy="2157273"/>
          </a:xfrm>
          <a:custGeom>
            <a:avLst/>
            <a:gdLst>
              <a:gd name="connsiteX0" fmla="*/ 0 w 506027"/>
              <a:gd name="connsiteY0" fmla="*/ 2157273 h 2157273"/>
              <a:gd name="connsiteX1" fmla="*/ 506027 w 506027"/>
              <a:gd name="connsiteY1" fmla="*/ 0 h 2157273"/>
              <a:gd name="connsiteX0" fmla="*/ 1386 w 507413"/>
              <a:gd name="connsiteY0" fmla="*/ 2157273 h 2157273"/>
              <a:gd name="connsiteX1" fmla="*/ 507413 w 507413"/>
              <a:gd name="connsiteY1" fmla="*/ 0 h 2157273"/>
              <a:gd name="connsiteX0" fmla="*/ 4868 w 510895"/>
              <a:gd name="connsiteY0" fmla="*/ 2157273 h 2157273"/>
              <a:gd name="connsiteX1" fmla="*/ 510895 w 510895"/>
              <a:gd name="connsiteY1" fmla="*/ 0 h 2157273"/>
              <a:gd name="connsiteX0" fmla="*/ 22536 w 528563"/>
              <a:gd name="connsiteY0" fmla="*/ 2157273 h 2157273"/>
              <a:gd name="connsiteX1" fmla="*/ 528563 w 528563"/>
              <a:gd name="connsiteY1" fmla="*/ 0 h 2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8563" h="2157273">
                <a:moveTo>
                  <a:pt x="22536" y="2157273"/>
                </a:moveTo>
                <a:cubicBezTo>
                  <a:pt x="-57363" y="1260628"/>
                  <a:pt x="66924" y="621436"/>
                  <a:pt x="528563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69C74A2C-DC1F-413C-895D-C703B8F3FD8C}"/>
                  </a:ext>
                </a:extLst>
              </p:cNvPr>
              <p:cNvSpPr/>
              <p:nvPr/>
            </p:nvSpPr>
            <p:spPr>
              <a:xfrm>
                <a:off x="2361460" y="3589452"/>
                <a:ext cx="2698812" cy="938516"/>
              </a:xfrm>
              <a:prstGeom prst="foldedCorner">
                <a:avLst>
                  <a:gd name="adj" fmla="val 2455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/>
              <a:lstStyle/>
              <a:p>
                <a:pPr algn="ctr"/>
                <a:r>
                  <a:rPr lang="en-US" sz="2800" dirty="0"/>
                  <a:t>Reject: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69C74A2C-DC1F-413C-895D-C703B8F3F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460" y="3589452"/>
                <a:ext cx="2698812" cy="938516"/>
              </a:xfrm>
              <a:prstGeom prst="foldedCorner">
                <a:avLst>
                  <a:gd name="adj" fmla="val 24557"/>
                </a:avLst>
              </a:prstGeom>
              <a:blipFill>
                <a:blip r:embed="rId6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A04479C-9CF1-4D3B-A3AE-956C856EE8CC}"/>
              </a:ext>
            </a:extLst>
          </p:cNvPr>
          <p:cNvSpPr/>
          <p:nvPr/>
        </p:nvSpPr>
        <p:spPr>
          <a:xfrm>
            <a:off x="6007220" y="1353583"/>
            <a:ext cx="4199139" cy="686575"/>
          </a:xfrm>
          <a:custGeom>
            <a:avLst/>
            <a:gdLst>
              <a:gd name="connsiteX0" fmla="*/ 0 w 4039340"/>
              <a:gd name="connsiteY0" fmla="*/ 17756 h 17756"/>
              <a:gd name="connsiteX1" fmla="*/ 4039340 w 4039340"/>
              <a:gd name="connsiteY1" fmla="*/ 0 h 17756"/>
              <a:gd name="connsiteX0" fmla="*/ 0 w 4012707"/>
              <a:gd name="connsiteY0" fmla="*/ 17756 h 17756"/>
              <a:gd name="connsiteX1" fmla="*/ 4012707 w 4012707"/>
              <a:gd name="connsiteY1" fmla="*/ 0 h 17756"/>
              <a:gd name="connsiteX0" fmla="*/ 0 w 4012707"/>
              <a:gd name="connsiteY0" fmla="*/ 325551 h 325551"/>
              <a:gd name="connsiteX1" fmla="*/ 4012707 w 4012707"/>
              <a:gd name="connsiteY1" fmla="*/ 307795 h 325551"/>
              <a:gd name="connsiteX0" fmla="*/ 0 w 4012707"/>
              <a:gd name="connsiteY0" fmla="*/ 692346 h 692346"/>
              <a:gd name="connsiteX1" fmla="*/ 4012707 w 4012707"/>
              <a:gd name="connsiteY1" fmla="*/ 674590 h 69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2707" h="692346">
                <a:moveTo>
                  <a:pt x="0" y="692346"/>
                </a:moveTo>
                <a:cubicBezTo>
                  <a:pt x="1302058" y="-32665"/>
                  <a:pt x="2470951" y="-402567"/>
                  <a:pt x="4012707" y="67459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21BD4677-C1D2-4699-8694-5718B79F19B1}"/>
                  </a:ext>
                </a:extLst>
              </p:cNvPr>
              <p:cNvSpPr/>
              <p:nvPr/>
            </p:nvSpPr>
            <p:spPr>
              <a:xfrm>
                <a:off x="6041912" y="1376536"/>
                <a:ext cx="1137055" cy="378812"/>
              </a:xfrm>
              <a:prstGeom prst="foldedCorner">
                <a:avLst>
                  <a:gd name="adj" fmla="val 2615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21BD4677-C1D2-4699-8694-5718B79F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12" y="1376536"/>
                <a:ext cx="1137055" cy="378812"/>
              </a:xfrm>
              <a:prstGeom prst="foldedCorner">
                <a:avLst>
                  <a:gd name="adj" fmla="val 26158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19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25" grpId="0" animBg="1"/>
      <p:bldP spid="26" grpId="0" animBg="1"/>
      <p:bldP spid="30" grpId="0" animBg="1"/>
      <p:bldP spid="35" grpId="0" animBg="1"/>
      <p:bldP spid="36" grpId="0" animBg="1"/>
      <p:bldP spid="37" grpId="0" animBg="1"/>
      <p:bldP spid="39" grpId="0" animBg="1"/>
      <p:bldP spid="3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47F5-A468-440A-BCD6-878ABFC0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Modulo Rewriting?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D0F41C-8F60-4DEC-A00F-46E80A56A47B}"/>
              </a:ext>
            </a:extLst>
          </p:cNvPr>
          <p:cNvSpPr/>
          <p:nvPr/>
        </p:nvSpPr>
        <p:spPr>
          <a:xfrm>
            <a:off x="4799860" y="1998825"/>
            <a:ext cx="1296140" cy="8568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/>
              <a:t>SMR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6B5C83-B967-4F61-BCE9-785EC6D9CB02}"/>
              </a:ext>
            </a:extLst>
          </p:cNvPr>
          <p:cNvSpPr/>
          <p:nvPr/>
        </p:nvSpPr>
        <p:spPr>
          <a:xfrm>
            <a:off x="10137559" y="1998825"/>
            <a:ext cx="1216241" cy="8568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/>
              <a:t>SAT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F6C4FA-0AE7-4A6C-9F17-5B87D2144B38}"/>
              </a:ext>
            </a:extLst>
          </p:cNvPr>
          <p:cNvSpPr/>
          <p:nvPr/>
        </p:nvSpPr>
        <p:spPr>
          <a:xfrm>
            <a:off x="6096000" y="1804959"/>
            <a:ext cx="4042299" cy="467724"/>
          </a:xfrm>
          <a:custGeom>
            <a:avLst/>
            <a:gdLst>
              <a:gd name="connsiteX0" fmla="*/ 0 w 4039340"/>
              <a:gd name="connsiteY0" fmla="*/ 17756 h 17756"/>
              <a:gd name="connsiteX1" fmla="*/ 4039340 w 4039340"/>
              <a:gd name="connsiteY1" fmla="*/ 0 h 17756"/>
              <a:gd name="connsiteX0" fmla="*/ 0 w 4012707"/>
              <a:gd name="connsiteY0" fmla="*/ 17756 h 17756"/>
              <a:gd name="connsiteX1" fmla="*/ 4012707 w 4012707"/>
              <a:gd name="connsiteY1" fmla="*/ 0 h 17756"/>
              <a:gd name="connsiteX0" fmla="*/ 0 w 4012707"/>
              <a:gd name="connsiteY0" fmla="*/ 325551 h 325551"/>
              <a:gd name="connsiteX1" fmla="*/ 4012707 w 4012707"/>
              <a:gd name="connsiteY1" fmla="*/ 307795 h 325551"/>
              <a:gd name="connsiteX0" fmla="*/ 0 w 4012707"/>
              <a:gd name="connsiteY0" fmla="*/ 692346 h 692346"/>
              <a:gd name="connsiteX1" fmla="*/ 4012707 w 4012707"/>
              <a:gd name="connsiteY1" fmla="*/ 674590 h 69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2707" h="692346">
                <a:moveTo>
                  <a:pt x="0" y="692346"/>
                </a:moveTo>
                <a:cubicBezTo>
                  <a:pt x="1302058" y="-32665"/>
                  <a:pt x="2470951" y="-402567"/>
                  <a:pt x="4012707" y="67459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Folded Corner 5">
                <a:extLst>
                  <a:ext uri="{FF2B5EF4-FFF2-40B4-BE49-F238E27FC236}">
                    <a16:creationId xmlns:a16="http://schemas.microsoft.com/office/drawing/2014/main" id="{39E671E9-7219-4105-A50B-8A49639D5DAF}"/>
                  </a:ext>
                </a:extLst>
              </p:cNvPr>
              <p:cNvSpPr/>
              <p:nvPr/>
            </p:nvSpPr>
            <p:spPr>
              <a:xfrm>
                <a:off x="7319887" y="1531101"/>
                <a:ext cx="1594524" cy="105071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: Folded Corner 5">
                <a:extLst>
                  <a:ext uri="{FF2B5EF4-FFF2-40B4-BE49-F238E27FC236}">
                    <a16:creationId xmlns:a16="http://schemas.microsoft.com/office/drawing/2014/main" id="{39E671E9-7219-4105-A50B-8A49639D5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87" y="1531101"/>
                <a:ext cx="1594524" cy="1050711"/>
              </a:xfrm>
              <a:prstGeom prst="foldedCorne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E1E036-83F8-42F4-821A-4E5D25E5A19E}"/>
              </a:ext>
            </a:extLst>
          </p:cNvPr>
          <p:cNvSpPr/>
          <p:nvPr/>
        </p:nvSpPr>
        <p:spPr>
          <a:xfrm rot="10800000">
            <a:off x="6085641" y="2581812"/>
            <a:ext cx="4042299" cy="467723"/>
          </a:xfrm>
          <a:custGeom>
            <a:avLst/>
            <a:gdLst>
              <a:gd name="connsiteX0" fmla="*/ 0 w 4039340"/>
              <a:gd name="connsiteY0" fmla="*/ 17756 h 17756"/>
              <a:gd name="connsiteX1" fmla="*/ 4039340 w 4039340"/>
              <a:gd name="connsiteY1" fmla="*/ 0 h 17756"/>
              <a:gd name="connsiteX0" fmla="*/ 0 w 4012707"/>
              <a:gd name="connsiteY0" fmla="*/ 17756 h 17756"/>
              <a:gd name="connsiteX1" fmla="*/ 4012707 w 4012707"/>
              <a:gd name="connsiteY1" fmla="*/ 0 h 17756"/>
              <a:gd name="connsiteX0" fmla="*/ 0 w 4012707"/>
              <a:gd name="connsiteY0" fmla="*/ 325551 h 325551"/>
              <a:gd name="connsiteX1" fmla="*/ 4012707 w 4012707"/>
              <a:gd name="connsiteY1" fmla="*/ 307795 h 325551"/>
              <a:gd name="connsiteX0" fmla="*/ 0 w 4012707"/>
              <a:gd name="connsiteY0" fmla="*/ 692346 h 692346"/>
              <a:gd name="connsiteX1" fmla="*/ 4012707 w 4012707"/>
              <a:gd name="connsiteY1" fmla="*/ 674590 h 69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2707" h="692346">
                <a:moveTo>
                  <a:pt x="0" y="692346"/>
                </a:moveTo>
                <a:cubicBezTo>
                  <a:pt x="1302058" y="-32665"/>
                  <a:pt x="2470951" y="-402567"/>
                  <a:pt x="4012707" y="67459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C6F18A70-4FE1-4AD5-A499-767F5E478A3F}"/>
                  </a:ext>
                </a:extLst>
              </p:cNvPr>
              <p:cNvSpPr/>
              <p:nvPr/>
            </p:nvSpPr>
            <p:spPr>
              <a:xfrm>
                <a:off x="7327534" y="2815674"/>
                <a:ext cx="1594524" cy="477339"/>
              </a:xfrm>
              <a:prstGeom prst="foldedCorner">
                <a:avLst>
                  <a:gd name="adj" fmla="val 315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C6F18A70-4FE1-4AD5-A499-767F5E478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34" y="2815674"/>
                <a:ext cx="1594524" cy="477339"/>
              </a:xfrm>
              <a:prstGeom prst="foldedCorner">
                <a:avLst>
                  <a:gd name="adj" fmla="val 3154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23">
                <a:extLst>
                  <a:ext uri="{FF2B5EF4-FFF2-40B4-BE49-F238E27FC236}">
                    <a16:creationId xmlns:a16="http://schemas.microsoft.com/office/drawing/2014/main" id="{C4DFF2EA-688C-490E-BE6E-0C8A4E81868A}"/>
                  </a:ext>
                </a:extLst>
              </p:cNvPr>
              <p:cNvSpPr/>
              <p:nvPr/>
            </p:nvSpPr>
            <p:spPr>
              <a:xfrm>
                <a:off x="221344" y="1804270"/>
                <a:ext cx="4042299" cy="1245266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p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p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p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p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p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p>
                              <m:r>
                                <a:rPr lang="en-US" altLang="ja-JP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9" name="正方形/長方形 23">
                <a:extLst>
                  <a:ext uri="{FF2B5EF4-FFF2-40B4-BE49-F238E27FC236}">
                    <a16:creationId xmlns:a16="http://schemas.microsoft.com/office/drawing/2014/main" id="{C4DFF2EA-688C-490E-BE6E-0C8A4E818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44" y="1804270"/>
                <a:ext cx="4042299" cy="1245266"/>
              </a:xfrm>
              <a:prstGeom prst="foldedCorner">
                <a:avLst/>
              </a:prstGeom>
              <a:blipFill>
                <a:blip r:embed="rId4"/>
                <a:stretch>
                  <a:fillRect b="-19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B375E-C8BE-40BD-91EC-F5495BB7F354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263643" y="2426903"/>
            <a:ext cx="536217" cy="34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379958-F493-463C-8C74-EEA406018A21}"/>
              </a:ext>
            </a:extLst>
          </p:cNvPr>
          <p:cNvSpPr/>
          <p:nvPr/>
        </p:nvSpPr>
        <p:spPr>
          <a:xfrm>
            <a:off x="3947603" y="5032195"/>
            <a:ext cx="3000653" cy="11452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/>
              <a:t>rewrite solver?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23">
                <a:extLst>
                  <a:ext uri="{FF2B5EF4-FFF2-40B4-BE49-F238E27FC236}">
                    <a16:creationId xmlns:a16="http://schemas.microsoft.com/office/drawing/2014/main" id="{B3FCFF8B-D4D8-477B-B537-B87FD23E6FC5}"/>
                  </a:ext>
                </a:extLst>
              </p:cNvPr>
              <p:cNvSpPr/>
              <p:nvPr/>
            </p:nvSpPr>
            <p:spPr>
              <a:xfrm>
                <a:off x="1642371" y="4673237"/>
                <a:ext cx="1766656" cy="1621031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noAutofit/>
              </a:bodyPr>
              <a:lstStyle/>
              <a:p>
                <a:r>
                  <a:rPr lang="en-US" altLang="ja-JP" sz="2400" b="0" dirty="0"/>
                  <a:t>TRS: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正方形/長方形 23">
                <a:extLst>
                  <a:ext uri="{FF2B5EF4-FFF2-40B4-BE49-F238E27FC236}">
                    <a16:creationId xmlns:a16="http://schemas.microsoft.com/office/drawing/2014/main" id="{B3FCFF8B-D4D8-477B-B537-B87FD23E6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71" y="4673237"/>
                <a:ext cx="1766656" cy="1621031"/>
              </a:xfrm>
              <a:prstGeom prst="foldedCorner">
                <a:avLst/>
              </a:prstGeom>
              <a:blipFill>
                <a:blip r:embed="rId5"/>
                <a:stretch>
                  <a:fillRect l="-4795" t="-26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5F5C159-DB20-4C55-92A0-7205D73965F6}"/>
              </a:ext>
            </a:extLst>
          </p:cNvPr>
          <p:cNvSpPr/>
          <p:nvPr/>
        </p:nvSpPr>
        <p:spPr>
          <a:xfrm>
            <a:off x="5770485" y="2876365"/>
            <a:ext cx="496915" cy="2148396"/>
          </a:xfrm>
          <a:custGeom>
            <a:avLst/>
            <a:gdLst>
              <a:gd name="connsiteX0" fmla="*/ 0 w 488272"/>
              <a:gd name="connsiteY0" fmla="*/ 0 h 2148396"/>
              <a:gd name="connsiteX1" fmla="*/ 488272 w 488272"/>
              <a:gd name="connsiteY1" fmla="*/ 2148396 h 2148396"/>
              <a:gd name="connsiteX0" fmla="*/ 0 w 488272"/>
              <a:gd name="connsiteY0" fmla="*/ 0 h 2148396"/>
              <a:gd name="connsiteX1" fmla="*/ 488272 w 488272"/>
              <a:gd name="connsiteY1" fmla="*/ 2148396 h 2148396"/>
              <a:gd name="connsiteX0" fmla="*/ 0 w 496915"/>
              <a:gd name="connsiteY0" fmla="*/ 0 h 2148396"/>
              <a:gd name="connsiteX1" fmla="*/ 488272 w 496915"/>
              <a:gd name="connsiteY1" fmla="*/ 2148396 h 21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6915" h="2148396">
                <a:moveTo>
                  <a:pt x="0" y="0"/>
                </a:moveTo>
                <a:cubicBezTo>
                  <a:pt x="482353" y="849297"/>
                  <a:pt x="520823" y="1387875"/>
                  <a:pt x="488272" y="2148396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23">
                <a:extLst>
                  <a:ext uri="{FF2B5EF4-FFF2-40B4-BE49-F238E27FC236}">
                    <a16:creationId xmlns:a16="http://schemas.microsoft.com/office/drawing/2014/main" id="{4450CE91-6E3B-48CD-AC1C-60374930881B}"/>
                  </a:ext>
                </a:extLst>
              </p:cNvPr>
              <p:cNvSpPr/>
              <p:nvPr/>
            </p:nvSpPr>
            <p:spPr>
              <a:xfrm>
                <a:off x="5246703" y="3826919"/>
                <a:ext cx="4589755" cy="467379"/>
              </a:xfrm>
              <a:prstGeom prst="foldedCorner">
                <a:avLst>
                  <a:gd name="adj" fmla="val 3186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7" name="正方形/長方形 23">
                <a:extLst>
                  <a:ext uri="{FF2B5EF4-FFF2-40B4-BE49-F238E27FC236}">
                    <a16:creationId xmlns:a16="http://schemas.microsoft.com/office/drawing/2014/main" id="{4450CE91-6E3B-48CD-AC1C-603749308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703" y="3826919"/>
                <a:ext cx="4589755" cy="467379"/>
              </a:xfrm>
              <a:prstGeom prst="foldedCorner">
                <a:avLst>
                  <a:gd name="adj" fmla="val 31863"/>
                </a:avLst>
              </a:prstGeom>
              <a:blipFill>
                <a:blip r:embed="rId6"/>
                <a:stretch>
                  <a:fillRect l="-662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062629-9FB7-4014-85E9-FC0DA4EA48B3}"/>
              </a:ext>
            </a:extLst>
          </p:cNvPr>
          <p:cNvSpPr/>
          <p:nvPr/>
        </p:nvSpPr>
        <p:spPr>
          <a:xfrm>
            <a:off x="4531709" y="2858610"/>
            <a:ext cx="528563" cy="2157273"/>
          </a:xfrm>
          <a:custGeom>
            <a:avLst/>
            <a:gdLst>
              <a:gd name="connsiteX0" fmla="*/ 0 w 506027"/>
              <a:gd name="connsiteY0" fmla="*/ 2157273 h 2157273"/>
              <a:gd name="connsiteX1" fmla="*/ 506027 w 506027"/>
              <a:gd name="connsiteY1" fmla="*/ 0 h 2157273"/>
              <a:gd name="connsiteX0" fmla="*/ 1386 w 507413"/>
              <a:gd name="connsiteY0" fmla="*/ 2157273 h 2157273"/>
              <a:gd name="connsiteX1" fmla="*/ 507413 w 507413"/>
              <a:gd name="connsiteY1" fmla="*/ 0 h 2157273"/>
              <a:gd name="connsiteX0" fmla="*/ 4868 w 510895"/>
              <a:gd name="connsiteY0" fmla="*/ 2157273 h 2157273"/>
              <a:gd name="connsiteX1" fmla="*/ 510895 w 510895"/>
              <a:gd name="connsiteY1" fmla="*/ 0 h 2157273"/>
              <a:gd name="connsiteX0" fmla="*/ 22536 w 528563"/>
              <a:gd name="connsiteY0" fmla="*/ 2157273 h 2157273"/>
              <a:gd name="connsiteX1" fmla="*/ 528563 w 528563"/>
              <a:gd name="connsiteY1" fmla="*/ 0 h 2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8563" h="2157273">
                <a:moveTo>
                  <a:pt x="22536" y="2157273"/>
                </a:moveTo>
                <a:cubicBezTo>
                  <a:pt x="-57363" y="1260628"/>
                  <a:pt x="66924" y="621436"/>
                  <a:pt x="528563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E51E3D09-0E06-4DC1-956E-2BC62509404E}"/>
                  </a:ext>
                </a:extLst>
              </p:cNvPr>
              <p:cNvSpPr/>
              <p:nvPr/>
            </p:nvSpPr>
            <p:spPr>
              <a:xfrm>
                <a:off x="2361460" y="3589452"/>
                <a:ext cx="2698812" cy="938516"/>
              </a:xfrm>
              <a:prstGeom prst="foldedCorner">
                <a:avLst>
                  <a:gd name="adj" fmla="val 1793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/>
              <a:lstStyle/>
              <a:p>
                <a:pPr algn="ctr"/>
                <a:r>
                  <a:rPr lang="en-US" sz="2800" dirty="0"/>
                  <a:t>Needed: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E51E3D09-0E06-4DC1-956E-2BC625094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460" y="3589452"/>
                <a:ext cx="2698812" cy="938516"/>
              </a:xfrm>
              <a:prstGeom prst="foldedCorner">
                <a:avLst>
                  <a:gd name="adj" fmla="val 17936"/>
                </a:avLst>
              </a:prstGeom>
              <a:blipFill>
                <a:blip r:embed="rId7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42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DDC86-5767-429A-857F-EE15D9A7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Interpretation method</a:t>
            </a:r>
            <a:r>
              <a:rPr lang="en-US" altLang="ja-JP" sz="3600" dirty="0">
                <a:solidFill>
                  <a:schemeClr val="accent6"/>
                </a:solidFill>
              </a:rPr>
              <a:t> [Manna &amp; Ness '70]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503E396-ECFF-4FD3-B771-F0AD35332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0515600" cy="48013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kumimoji="1" lang="en-US" altLang="ja-JP" dirty="0"/>
                  <a:t>-algebra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b="0" dirty="0"/>
                  <a:t> s.t.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dirty="0"/>
                  <a:t>-</a:t>
                </a:r>
                <a:r>
                  <a:rPr kumimoji="1" lang="en-US" altLang="ja-JP" dirty="0" err="1"/>
                  <a:t>ary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503E396-ECFF-4FD3-B771-F0AD35332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480131"/>
              </a:xfrm>
              <a:blipFill>
                <a:blip r:embed="rId2"/>
                <a:stretch>
                  <a:fillRect t="-21519" b="-354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3625369-E8A4-4FAD-AC3F-A1C2F57CABC9}"/>
                  </a:ext>
                </a:extLst>
              </p:cNvPr>
              <p:cNvSpPr txBox="1"/>
              <p:nvPr/>
            </p:nvSpPr>
            <p:spPr>
              <a:xfrm>
                <a:off x="838200" y="2501779"/>
                <a:ext cx="7655615" cy="481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>
                    <a:tab pos="2157413" algn="l"/>
                  </a:tabLst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𝒜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⊨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1" lang="ja-JP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⟺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∀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𝛼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:</m:t>
                    </m:r>
                    <m:r>
                      <a:rPr kumimoji="1"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3625369-E8A4-4FAD-AC3F-A1C2F57CA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1779"/>
                <a:ext cx="7655615" cy="481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E2BF068-09E8-4D29-ADC2-C12AB9AB0EA3}"/>
                  </a:ext>
                </a:extLst>
              </p:cNvPr>
              <p:cNvSpPr txBox="1"/>
              <p:nvPr/>
            </p:nvSpPr>
            <p:spPr>
              <a:xfrm>
                <a:off x="838200" y="3133949"/>
                <a:ext cx="10631557" cy="2085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>
                    <a:tab pos="2157413" algn="l"/>
                  </a:tabLst>
                  <a:defRPr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is a</a:t>
                </a:r>
                <a:r>
                  <a:rPr lang="en-US" altLang="ja-JP" sz="28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2800" b="1" u="sng" dirty="0">
                    <a:solidFill>
                      <a:prstClr val="black"/>
                    </a:solidFill>
                  </a:rPr>
                  <a:t>quasi-model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2800" dirty="0">
                    <a:solidFill>
                      <a:schemeClr val="accent6"/>
                    </a:solidFill>
                  </a:rPr>
                  <a:t>[</a:t>
                </a:r>
                <a:r>
                  <a:rPr lang="en-US" altLang="ja-JP" sz="2800" dirty="0" err="1">
                    <a:solidFill>
                      <a:schemeClr val="accent6"/>
                    </a:solidFill>
                  </a:rPr>
                  <a:t>Zantema</a:t>
                </a:r>
                <a:r>
                  <a:rPr lang="en-US" altLang="ja-JP" sz="2800" dirty="0">
                    <a:solidFill>
                      <a:schemeClr val="accent6"/>
                    </a:solidFill>
                  </a:rPr>
                  <a:t> '95]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2800" b="1" dirty="0" err="1">
                    <a:solidFill>
                      <a:prstClr val="black"/>
                    </a:solidFill>
                  </a:rPr>
                  <a:t>iff</a:t>
                </a:r>
                <a:endParaRPr kumimoji="1" lang="en-US" altLang="ja-JP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</a:endParaRPr>
              </a:p>
              <a:p>
                <a:pPr marL="685800" lvl="1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>
                    <a:tab pos="2157413" algn="l"/>
                  </a:tabLst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≥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+mn-cs"/>
                  </a:rPr>
                  <a:t> is a quasi-order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>
                    <a:tab pos="2157413" algn="l"/>
                  </a:tabLst>
                  <a:defRPr/>
                </a:pPr>
                <a:r>
                  <a:rPr kumimoji="1" lang="en-US" altLang="ja-JP" sz="2800" b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+mn-cs"/>
                  </a:rPr>
                  <a:t>monotone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游ゴシック" panose="020B0400000000000000" pitchFamily="50" charset="-128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≥</m:t>
                    </m:r>
                    <m:sSubSup>
                      <m:sSubSup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lang="ja-JP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…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…</m:t>
                        </m:r>
                      </m:e>
                    </m:d>
                    <m:r>
                      <a:rPr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…</m:t>
                        </m:r>
                        <m:sSubSup>
                          <m:sSubSupPr>
                            <m:ctrlP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…</m:t>
                        </m:r>
                      </m:e>
                    </m:d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  <a:p>
                <a:pPr marL="685800" lvl="1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>
                    <a:tab pos="2157413" algn="l"/>
                  </a:tabLst>
                  <a:defRPr/>
                </a:pPr>
                <a:r>
                  <a:rPr kumimoji="1" lang="en-US" altLang="ja-JP" sz="2800" b="1" u="sng" dirty="0">
                    <a:solidFill>
                      <a:prstClr val="black"/>
                    </a:solidFill>
                  </a:rPr>
                  <a:t>model</a:t>
                </a:r>
                <a:r>
                  <a:rPr kumimoji="1" lang="en-US" altLang="ja-JP" sz="28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∀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ℛ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  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𝒜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⊨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E2BF068-09E8-4D29-ADC2-C12AB9AB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3949"/>
                <a:ext cx="10631557" cy="2085507"/>
              </a:xfrm>
              <a:prstGeom prst="rect">
                <a:avLst/>
              </a:prstGeom>
              <a:blipFill>
                <a:blip r:embed="rId4"/>
                <a:stretch>
                  <a:fillRect t="-2632" b="-7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AF752A2-9AF5-4EFD-BFD5-EC5003EE10C5}"/>
                  </a:ext>
                </a:extLst>
              </p:cNvPr>
              <p:cNvSpPr txBox="1"/>
              <p:nvPr/>
            </p:nvSpPr>
            <p:spPr>
              <a:xfrm>
                <a:off x="838200" y="1864227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indent="-27146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2800" b="0" dirty="0"/>
                  <a:t> </a:t>
                </a:r>
                <a:r>
                  <a:rPr lang="en-US" altLang="ja-JP" sz="2800" dirty="0">
                    <a:solidFill>
                      <a:srgbClr val="C00000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AF752A2-9AF5-4EFD-BFD5-EC5003EE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4227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807195-90AF-493F-B42F-9214704D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38C46F-26A3-451C-96D4-5005EABA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フローチャート: 代替処理 29">
                <a:extLst>
                  <a:ext uri="{FF2B5EF4-FFF2-40B4-BE49-F238E27FC236}">
                    <a16:creationId xmlns:a16="http://schemas.microsoft.com/office/drawing/2014/main" id="{D7F6C55E-9591-40F1-9A75-580AF70057B7}"/>
                  </a:ext>
                </a:extLst>
              </p:cNvPr>
              <p:cNvSpPr/>
              <p:nvPr/>
            </p:nvSpPr>
            <p:spPr>
              <a:xfrm>
                <a:off x="1016111" y="5297676"/>
                <a:ext cx="10453646" cy="980453"/>
              </a:xfrm>
              <a:prstGeom prst="flowChartAlternateProcess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Corollary</a:t>
                </a:r>
                <a:r>
                  <a:rPr kumimoji="0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↠</m:t>
                    </m:r>
                    <m:r>
                      <a:rPr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-unsat </a:t>
                </a:r>
                <a:r>
                  <a:rPr kumimoji="0" lang="en-US" altLang="ja-JP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rPr>
                  <a:t>if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ja-JP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</m:oMath>
                </a14:m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</a:rPr>
                  <a:t> is a quasi-model of </a:t>
                </a:r>
                <a14:m>
                  <m:oMath xmlns:m="http://schemas.openxmlformats.org/officeDocument/2006/math">
                    <m:r>
                      <a:rPr kumimoji="0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</a:rPr>
                  <a:t>,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</a:rPr>
                  <a:t> is an order pair and</a:t>
                </a:r>
                <a:r>
                  <a:rPr kumimoji="0" lang="en-US" altLang="ja-JP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0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0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ja-JP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30" name="フローチャート: 代替処理 29">
                <a:extLst>
                  <a:ext uri="{FF2B5EF4-FFF2-40B4-BE49-F238E27FC236}">
                    <a16:creationId xmlns:a16="http://schemas.microsoft.com/office/drawing/2014/main" id="{D7F6C55E-9591-40F1-9A75-580AF7005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11" y="5297676"/>
                <a:ext cx="10453646" cy="980453"/>
              </a:xfrm>
              <a:prstGeom prst="flowChartAlternateProcess">
                <a:avLst/>
              </a:prstGeom>
              <a:blipFill>
                <a:blip r:embed="rId6"/>
                <a:stretch>
                  <a:fillRect l="-581" b="-71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0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8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8E8A8-1F85-4CD2-8E01-07BC4DB2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Interpretation 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89B35764-6CC8-4FAB-B18B-3628F9D7E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sz="2800" b="1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ja-JP" sz="2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kumimoji="1" lang="en-US" altLang="ja-JP" sz="2800" b="1" dirty="0"/>
              </a:p>
              <a:p>
                <a:pPr marL="0" indent="0">
                  <a:buNone/>
                </a:pPr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コンテンツ プレースホルダー 13">
                <a:extLst>
                  <a:ext uri="{FF2B5EF4-FFF2-40B4-BE49-F238E27FC236}">
                    <a16:creationId xmlns:a16="http://schemas.microsoft.com/office/drawing/2014/main" id="{89B35764-6CC8-4FAB-B18B-3628F9D7E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38B31D8-1008-40E4-81C3-93DAF32E831A}"/>
                  </a:ext>
                </a:extLst>
              </p:cNvPr>
              <p:cNvSpPr txBox="1"/>
              <p:nvPr/>
            </p:nvSpPr>
            <p:spPr>
              <a:xfrm>
                <a:off x="2197446" y="4281328"/>
                <a:ext cx="1544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38B31D8-1008-40E4-81C3-93DAF32E8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46" y="4281328"/>
                <a:ext cx="154491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E14946-E301-4882-A9DF-875EF600738A}"/>
                  </a:ext>
                </a:extLst>
              </p:cNvPr>
              <p:cNvSpPr txBox="1"/>
              <p:nvPr/>
            </p:nvSpPr>
            <p:spPr>
              <a:xfrm>
                <a:off x="5459722" y="4302663"/>
                <a:ext cx="3762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E14946-E301-4882-A9DF-875EF6007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22" y="4302663"/>
                <a:ext cx="3762377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35151FC-4E37-4415-BFBD-14DDB3E3F838}"/>
                  </a:ext>
                </a:extLst>
              </p:cNvPr>
              <p:cNvSpPr txBox="1"/>
              <p:nvPr/>
            </p:nvSpPr>
            <p:spPr>
              <a:xfrm>
                <a:off x="838200" y="4932371"/>
                <a:ext cx="4621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So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ja-JP" alt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800" dirty="0"/>
                  <a:t>  </a:t>
                </a:r>
                <a:r>
                  <a:rPr kumimoji="1" lang="en-US" altLang="ja-JP" sz="28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ja-JP" sz="2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-</a:t>
                </a:r>
                <a:r>
                  <a:rPr kumimoji="1" lang="en-US" altLang="ja-JP" sz="2800" dirty="0" err="1"/>
                  <a:t>unsat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35151FC-4E37-4415-BFBD-14DDB3E3F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32371"/>
                <a:ext cx="4621522" cy="523220"/>
              </a:xfrm>
              <a:prstGeom prst="rect">
                <a:avLst/>
              </a:prstGeom>
              <a:blipFill>
                <a:blip r:embed="rId5"/>
                <a:stretch>
                  <a:fillRect l="-2770" t="-10465" r="-14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BF00527-D95D-436E-9E9D-630B1452BD34}"/>
                  </a:ext>
                </a:extLst>
              </p:cNvPr>
              <p:cNvSpPr txBox="1"/>
              <p:nvPr/>
            </p:nvSpPr>
            <p:spPr>
              <a:xfrm>
                <a:off x="838200" y="2617662"/>
                <a:ext cx="109306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sub>
                        </m:sSub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2800" dirty="0"/>
                  <a:t>,	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28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BF00527-D95D-436E-9E9D-630B1452B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7662"/>
                <a:ext cx="10930666" cy="523220"/>
              </a:xfrm>
              <a:prstGeom prst="rect">
                <a:avLst/>
              </a:prstGeom>
              <a:blipFill>
                <a:blip r:embed="rId6"/>
                <a:stretch>
                  <a:fillRect l="-117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824D412-B5C4-4939-96CC-C54DE8F1BE07}"/>
                  </a:ext>
                </a:extLst>
              </p:cNvPr>
              <p:cNvSpPr txBox="1"/>
              <p:nvPr/>
            </p:nvSpPr>
            <p:spPr>
              <a:xfrm>
                <a:off x="887069" y="3429000"/>
                <a:ext cx="1109695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,≥</m:t>
                        </m:r>
                      </m:e>
                    </m:d>
                  </m:oMath>
                </a14:m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is a quasi-</a:t>
                </a:r>
                <a:r>
                  <a:rPr lang="en-US" altLang="ja-JP" sz="2800" dirty="0"/>
                  <a:t>model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ja-JP" sz="2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kumimoji="1" lang="en-US" altLang="ja-JP" sz="2800" dirty="0"/>
              </a:p>
              <a:p>
                <a:pPr lvl="1"/>
                <a:r>
                  <a:rPr kumimoji="1" lang="en-US" altLang="ja-JP" sz="28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824D412-B5C4-4939-96CC-C54DE8F1B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69" y="3429000"/>
                <a:ext cx="11096950" cy="954107"/>
              </a:xfrm>
              <a:prstGeom prst="rect">
                <a:avLst/>
              </a:prstGeom>
              <a:blipFill>
                <a:blip r:embed="rId7"/>
                <a:stretch>
                  <a:fillRect l="-1154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1376580-6046-4691-AABC-D7A5BC761927}"/>
                  </a:ext>
                </a:extLst>
              </p:cNvPr>
              <p:cNvSpPr txBox="1"/>
              <p:nvPr/>
            </p:nvSpPr>
            <p:spPr>
              <a:xfrm>
                <a:off x="1383112" y="5392801"/>
                <a:ext cx="4210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/>
                  <a:t>   </a:t>
                </a:r>
                <a:r>
                  <a:rPr kumimoji="1" lang="en-US" altLang="ja-JP" sz="2400" dirty="0"/>
                  <a:t>since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sub>
                    </m:sSub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1376580-6046-4691-AABC-D7A5BC76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12" y="5392801"/>
                <a:ext cx="4210864" cy="461665"/>
              </a:xfrm>
              <a:prstGeom prst="rect">
                <a:avLst/>
              </a:prstGeom>
              <a:blipFill>
                <a:blip r:embed="rId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19176C92-0D39-40B6-90C1-64358BF01C1F}"/>
              </a:ext>
            </a:extLst>
          </p:cNvPr>
          <p:cNvSpPr txBox="1">
            <a:spLocks/>
          </p:cNvSpPr>
          <p:nvPr/>
        </p:nvSpPr>
        <p:spPr>
          <a:xfrm>
            <a:off x="3233531" y="0"/>
            <a:ext cx="10515600" cy="1405203"/>
          </a:xfrm>
          <a:solidFill>
            <a:srgbClr val="C00000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FD24FC-8604-4636-83FD-18511E8A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8DE872-0E53-4243-89DF-660A188B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C255AED-9B52-4101-9A2F-F005B6E1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Contribution 2: Co-rewrite pair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A93F91-D2C6-4499-AF27-017CB53F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7C6FC3-3137-4B48-AAFC-F7128674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Term Ordering for Non-Reachability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62F181-A971-461F-9C0C-A8739B05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00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C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161941FBC35240910DCF31CFE1DCA4" ma:contentTypeVersion="2" ma:contentTypeDescription="新しいドキュメントを作成します。" ma:contentTypeScope="" ma:versionID="bbe4d764b3b50ea1a6734bc1c6a83632">
  <xsd:schema xmlns:xsd="http://www.w3.org/2001/XMLSchema" xmlns:xs="http://www.w3.org/2001/XMLSchema" xmlns:p="http://schemas.microsoft.com/office/2006/metadata/properties" xmlns:ns2="7baf6c20-b878-4ed4-8d28-cfdd3a9186ab" targetNamespace="http://schemas.microsoft.com/office/2006/metadata/properties" ma:root="true" ma:fieldsID="5fe7ebbfbfff2027757fd960f7854712" ns2:_="">
    <xsd:import namespace="7baf6c20-b878-4ed4-8d28-cfdd3a9186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f6c20-b878-4ed4-8d28-cfdd3a9186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8CFD2D-74BA-4668-88A6-C441ED6DD341}"/>
</file>

<file path=customXml/itemProps2.xml><?xml version="1.0" encoding="utf-8"?>
<ds:datastoreItem xmlns:ds="http://schemas.openxmlformats.org/officeDocument/2006/customXml" ds:itemID="{86D86092-8CE4-4508-8F22-37CA31BECFAB}"/>
</file>

<file path=customXml/itemProps3.xml><?xml version="1.0" encoding="utf-8"?>
<ds:datastoreItem xmlns:ds="http://schemas.openxmlformats.org/officeDocument/2006/customXml" ds:itemID="{0CFF3195-BA6F-4C94-98A6-AC62CA633B7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</TotalTime>
  <Words>5654</Words>
  <Application>Microsoft Office PowerPoint</Application>
  <PresentationFormat>Widescreen</PresentationFormat>
  <Paragraphs>875</Paragraphs>
  <Slides>66</Slides>
  <Notes>16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CMR10</vt:lpstr>
      <vt:lpstr>メイリオ</vt:lpstr>
      <vt:lpstr>游ゴシック</vt:lpstr>
      <vt:lpstr>Arial</vt:lpstr>
      <vt:lpstr>Calibri</vt:lpstr>
      <vt:lpstr>Calibri Light</vt:lpstr>
      <vt:lpstr>Cambria Math</vt:lpstr>
      <vt:lpstr>Wingdings</vt:lpstr>
      <vt:lpstr>Office Theme</vt:lpstr>
      <vt:lpstr>Term Ordering for Non-Reachability of (Conditional) Rewriting</vt:lpstr>
      <vt:lpstr>Reachability (in term rewriting)</vt:lpstr>
      <vt:lpstr>Our motivation stems from...</vt:lpstr>
      <vt:lpstr>Contribution 1: Rewrite pair</vt:lpstr>
      <vt:lpstr>Reduction pair [Arts &amp; Giesl '00, Hirokawa &amp; Middeldorp '03, Yamada '21]</vt:lpstr>
      <vt:lpstr>Rewrite pair [new]</vt:lpstr>
      <vt:lpstr>Interpretation method [Manna &amp; Ness '70]</vt:lpstr>
      <vt:lpstr>Interpretation method</vt:lpstr>
      <vt:lpstr>Contribution 2: Co-rewrite pair</vt:lpstr>
      <vt:lpstr>Rewrite pair (again)</vt:lpstr>
      <vt:lpstr>Co-rewrite pair</vt:lpstr>
      <vt:lpstr>Co-rewrite pair</vt:lpstr>
      <vt:lpstr>Matrix interpretations [Endrullis+'08]</vt:lpstr>
      <vt:lpstr>Contribution 3: WPO as rewrite pair</vt:lpstr>
      <vt:lpstr>WPO = LPO + (G)KBO</vt:lpstr>
      <vt:lpstr>WPO = LPO + (G)KBO</vt:lpstr>
      <vt:lpstr>WPO is reflexive</vt:lpstr>
      <vt:lpstr>WPO is closed under substitution</vt:lpstr>
      <vt:lpstr>Why WPO (or LPO)?</vt:lpstr>
      <vt:lpstr>Contribution 3: WPO as co-rewrite pair</vt:lpstr>
      <vt:lpstr>Co-rewrite pair (again)</vt:lpstr>
      <vt:lpstr>WPO as co-rewrite pair</vt:lpstr>
      <vt:lpstr>⊏_(WPO) ̅  is closed under substitution</vt:lpstr>
      <vt:lpstr>⊏_(WPO) ̅  is closed under substitution</vt:lpstr>
      <vt:lpstr>⊏_(WPO) ̅  is closed under substitution</vt:lpstr>
      <vt:lpstr>⊒_WPO  ∩ ⊏_¯WPO  =∅ ?</vt:lpstr>
      <vt:lpstr>⊒_WPO  ∩ ⊏_¯WPO  =∅ ?</vt:lpstr>
      <vt:lpstr>⊒_WPO  ∩ ⊏_¯WPO  =∅ ?</vt:lpstr>
      <vt:lpstr>⊒_WPO  ∩ ⊏_¯WPO  =∅ ?</vt:lpstr>
      <vt:lpstr>⊒_WPO  ∩ ⊏_¯WPO  =∅ ?</vt:lpstr>
      <vt:lpstr>⊒_WPO  ∩ ⊏_¯WPO  =∅ ?</vt:lpstr>
      <vt:lpstr>⊒_WPO  ∩ ⊏_¯WPO  =∅ ?</vt:lpstr>
      <vt:lpstr>⊒_WPO  ∩ ⊏_¯WPO  =∅ ?</vt:lpstr>
      <vt:lpstr>⊒_WPO  ∩ ⊏_¯WPO  =∅ ?</vt:lpstr>
      <vt:lpstr>Contribution 5: Conditional rewriting</vt:lpstr>
      <vt:lpstr>Conditional rewriting</vt:lpstr>
      <vt:lpstr>Rewrite pair for CTRS?</vt:lpstr>
      <vt:lpstr>Co-rewrite pair for CTRS</vt:lpstr>
      <vt:lpstr>Model of CTRS</vt:lpstr>
      <vt:lpstr>Formal WPO</vt:lpstr>
      <vt:lpstr>Experiments</vt:lpstr>
      <vt:lpstr>Experiments</vt:lpstr>
      <vt:lpstr>Experimental result</vt:lpstr>
      <vt:lpstr>@ TACAS 2019</vt:lpstr>
      <vt:lpstr>Reachability constraint satisfaction</vt:lpstr>
      <vt:lpstr>Reasoning reachability</vt:lpstr>
      <vt:lpstr>Constructors evaluate to constructors</vt:lpstr>
      <vt:lpstr>Constructors evaluate to constructors</vt:lpstr>
      <vt:lpstr>Look-ahead</vt:lpstr>
      <vt:lpstr>Look-ahead</vt:lpstr>
      <vt:lpstr>Look-ahead</vt:lpstr>
      <vt:lpstr>Look-ahead</vt:lpstr>
      <vt:lpstr>k-fold look-ahead</vt:lpstr>
      <vt:lpstr>Evaluation for look-ahead</vt:lpstr>
      <vt:lpstr>Symbol transition graph</vt:lpstr>
      <vt:lpstr>Nonlinear-case</vt:lpstr>
      <vt:lpstr>Nonlinear-case</vt:lpstr>
      <vt:lpstr>Evaluation for STG + look-ahead</vt:lpstr>
      <vt:lpstr>Impact in tool power</vt:lpstr>
      <vt:lpstr>Future Work? Satisfiability Modulo Rewriting</vt:lpstr>
      <vt:lpstr>How SAT solver works</vt:lpstr>
      <vt:lpstr>How SAT solver works</vt:lpstr>
      <vt:lpstr>How SAT solver works</vt:lpstr>
      <vt:lpstr>How SAT solver works</vt:lpstr>
      <vt:lpstr>How SAT Modulo Theory (SMT) solver works</vt:lpstr>
      <vt:lpstr>Satisfiability Modulo Rewriting?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山田晃久</dc:creator>
  <cp:lastModifiedBy>山田晃久</cp:lastModifiedBy>
  <cp:revision>4</cp:revision>
  <dcterms:created xsi:type="dcterms:W3CDTF">2022-08-22T02:15:39Z</dcterms:created>
  <dcterms:modified xsi:type="dcterms:W3CDTF">2022-08-23T00:41:44Z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2022-08-22T02:22:36Z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30033deb-f1ce-4cf4-bfc6-cfb6ecfa573e</vt:lpwstr>
  </property>
  <property fmtid="{D5CDD505-2E9C-101B-9397-08002B2CF9AE}" pid="8" name="MSIP_Label_ddc55989-3c9e-4466-8514-eac6f80f6373_ContentBits">
    <vt:lpwstr>0</vt:lpwstr>
  </property>
  <property fmtid="{D5CDD505-2E9C-101B-9397-08002B2CF9AE}" pid="9" name="ContentTypeId">
    <vt:lpwstr>0x01010050161941FBC35240910DCF31CFE1DCA4</vt:lpwstr>
  </property>
</Properties>
</file>