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518" r:id="rId1"/>
  </p:sldMasterIdLst>
  <p:notesMasterIdLst>
    <p:notesMasterId r:id="rId54"/>
  </p:notesMasterIdLst>
  <p:sldIdLst>
    <p:sldId id="256" r:id="rId2"/>
    <p:sldId id="489" r:id="rId3"/>
    <p:sldId id="488" r:id="rId4"/>
    <p:sldId id="257" r:id="rId5"/>
    <p:sldId id="516" r:id="rId6"/>
    <p:sldId id="515" r:id="rId7"/>
    <p:sldId id="517" r:id="rId8"/>
    <p:sldId id="301" r:id="rId9"/>
    <p:sldId id="518" r:id="rId10"/>
    <p:sldId id="524" r:id="rId11"/>
    <p:sldId id="530" r:id="rId12"/>
    <p:sldId id="531" r:id="rId13"/>
    <p:sldId id="519" r:id="rId14"/>
    <p:sldId id="525" r:id="rId15"/>
    <p:sldId id="552" r:id="rId16"/>
    <p:sldId id="551" r:id="rId17"/>
    <p:sldId id="532" r:id="rId18"/>
    <p:sldId id="533" r:id="rId19"/>
    <p:sldId id="520" r:id="rId20"/>
    <p:sldId id="526" r:id="rId21"/>
    <p:sldId id="553" r:id="rId22"/>
    <p:sldId id="534" r:id="rId23"/>
    <p:sldId id="535" r:id="rId24"/>
    <p:sldId id="521" r:id="rId25"/>
    <p:sldId id="554" r:id="rId26"/>
    <p:sldId id="555" r:id="rId27"/>
    <p:sldId id="556" r:id="rId28"/>
    <p:sldId id="557" r:id="rId29"/>
    <p:sldId id="527" r:id="rId30"/>
    <p:sldId id="522" r:id="rId31"/>
    <p:sldId id="558" r:id="rId32"/>
    <p:sldId id="561" r:id="rId33"/>
    <p:sldId id="560" r:id="rId34"/>
    <p:sldId id="559" r:id="rId35"/>
    <p:sldId id="529" r:id="rId36"/>
    <p:sldId id="542" r:id="rId37"/>
    <p:sldId id="543" r:id="rId38"/>
    <p:sldId id="544" r:id="rId39"/>
    <p:sldId id="545" r:id="rId40"/>
    <p:sldId id="523" r:id="rId41"/>
    <p:sldId id="550" r:id="rId42"/>
    <p:sldId id="528" r:id="rId43"/>
    <p:sldId id="548" r:id="rId44"/>
    <p:sldId id="549" r:id="rId45"/>
    <p:sldId id="546" r:id="rId46"/>
    <p:sldId id="547" r:id="rId47"/>
    <p:sldId id="540" r:id="rId48"/>
    <p:sldId id="541" r:id="rId49"/>
    <p:sldId id="512" r:id="rId50"/>
    <p:sldId id="513" r:id="rId51"/>
    <p:sldId id="276" r:id="rId52"/>
    <p:sldId id="277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7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93C06-DB25-4F65-8B75-808683382AB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DE1CA-AF82-4270-8AB8-51715C33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34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DE1CA-AF82-4270-8AB8-51715C33AD1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6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4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4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89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394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60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00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572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98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8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4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8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4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62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8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6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3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47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19" r:id="rId1"/>
    <p:sldLayoutId id="2147484520" r:id="rId2"/>
    <p:sldLayoutId id="2147484521" r:id="rId3"/>
    <p:sldLayoutId id="2147484522" r:id="rId4"/>
    <p:sldLayoutId id="2147484523" r:id="rId5"/>
    <p:sldLayoutId id="2147484524" r:id="rId6"/>
    <p:sldLayoutId id="2147484525" r:id="rId7"/>
    <p:sldLayoutId id="2147484526" r:id="rId8"/>
    <p:sldLayoutId id="2147484527" r:id="rId9"/>
    <p:sldLayoutId id="2147484528" r:id="rId10"/>
    <p:sldLayoutId id="2147484529" r:id="rId11"/>
    <p:sldLayoutId id="2147484530" r:id="rId12"/>
    <p:sldLayoutId id="2147484531" r:id="rId13"/>
    <p:sldLayoutId id="2147484532" r:id="rId14"/>
    <p:sldLayoutId id="2147484533" r:id="rId15"/>
    <p:sldLayoutId id="2147484534" r:id="rId16"/>
    <p:sldLayoutId id="214748453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csv.html" TargetMode="External"/><Relationship Id="rId3" Type="http://schemas.openxmlformats.org/officeDocument/2006/relationships/hyperlink" Target="https://www.anaconda.com/" TargetMode="External"/><Relationship Id="rId7" Type="http://schemas.openxmlformats.org/officeDocument/2006/relationships/hyperlink" Target="https://docs.python.org/3/library/json.html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" TargetMode="External"/><Relationship Id="rId5" Type="http://schemas.openxmlformats.org/officeDocument/2006/relationships/hyperlink" Target="https://matplotlib.org/" TargetMode="External"/><Relationship Id="rId10" Type="http://schemas.openxmlformats.org/officeDocument/2006/relationships/hyperlink" Target="https://shadow.tech/" TargetMode="External"/><Relationship Id="rId4" Type="http://schemas.openxmlformats.org/officeDocument/2006/relationships/hyperlink" Target="https://www.spyder-ide.org/" TargetMode="External"/><Relationship Id="rId9" Type="http://schemas.openxmlformats.org/officeDocument/2006/relationships/hyperlink" Target="https://docs.python.org/3/library/tkinter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1D72B3-B535-624A-9D3B-CAA5222B8B57}"/>
              </a:ext>
            </a:extLst>
          </p:cNvPr>
          <p:cNvSpPr/>
          <p:nvPr/>
        </p:nvSpPr>
        <p:spPr>
          <a:xfrm>
            <a:off x="2202024" y="1530219"/>
            <a:ext cx="8385111" cy="233824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C6FD6-F11D-8348-9434-B21FF9E32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8350" y="1169310"/>
            <a:ext cx="8691195" cy="2699156"/>
          </a:xfrm>
        </p:spPr>
        <p:txBody>
          <a:bodyPr tIns="4572000">
            <a:noAutofit/>
          </a:bodyPr>
          <a:lstStyle/>
          <a:p>
            <a:pPr algn="ctr"/>
            <a:br>
              <a:rPr lang="en-US" sz="4400" b="1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sz="4400" b="1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sz="4400" b="1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sz="4400" b="1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sz="4400" b="1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sz="4400" b="1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sz="4400" b="1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sz="4400" b="1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sz="44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</a:rPr>
              <a:t>CEIS150: </a:t>
            </a:r>
            <a:br>
              <a:rPr lang="en-US" sz="44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</a:rPr>
              <a:t>Python Stock Tracking</a:t>
            </a:r>
            <a:br>
              <a:rPr lang="en-US" sz="44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</a:rPr>
              <a:t>Final Project</a:t>
            </a:r>
            <a:br>
              <a:rPr lang="en-US" sz="4400" b="1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sz="4400" b="1" dirty="0">
                <a:solidFill>
                  <a:schemeClr val="accent5">
                    <a:lumMod val="50000"/>
                  </a:schemeClr>
                </a:solidFill>
              </a:rPr>
            </a:br>
            <a:endParaRPr 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E6FF6-B2F0-FF4F-A85B-CC93847EC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1801" y="6590590"/>
            <a:ext cx="2300198" cy="267410"/>
          </a:xfrm>
        </p:spPr>
        <p:txBody>
          <a:bodyPr>
            <a:normAutofit fontScale="47500" lnSpcReduction="20000"/>
          </a:bodyPr>
          <a:lstStyle/>
          <a:p>
            <a:r>
              <a:rPr lang="en-US"/>
              <a:t>Created by: Jeremy Duncan</a:t>
            </a:r>
          </a:p>
        </p:txBody>
      </p:sp>
    </p:spTree>
    <p:extLst>
      <p:ext uri="{BB962C8B-B14F-4D97-AF65-F5344CB8AC3E}">
        <p14:creationId xmlns:p14="http://schemas.microsoft.com/office/powerpoint/2010/main" val="104761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1640293-8895-4BF7-AB58-3C8FF467E42F}"/>
              </a:ext>
            </a:extLst>
          </p:cNvPr>
          <p:cNvSpPr/>
          <p:nvPr/>
        </p:nvSpPr>
        <p:spPr>
          <a:xfrm>
            <a:off x="6282612" y="3676261"/>
            <a:ext cx="3212632" cy="15185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2338872" y="2539999"/>
            <a:ext cx="3278157" cy="190759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8653"/>
            <a:ext cx="12192000" cy="1616405"/>
          </a:xfrm>
        </p:spPr>
        <p:txBody>
          <a:bodyPr anchor="t">
            <a:normAutofit/>
          </a:bodyPr>
          <a:lstStyle/>
          <a:p>
            <a:r>
              <a:rPr lang="en-US" b="1" dirty="0"/>
              <a:t>The first step I take is creating a UML diagram to represent the classes and their variables, methods, and  relationship to each other.</a:t>
            </a:r>
          </a:p>
          <a:p>
            <a:r>
              <a:rPr lang="en-US" b="1" dirty="0"/>
              <a:t>The two classes that I want to create are called </a:t>
            </a:r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Stock</a:t>
            </a:r>
            <a:r>
              <a:rPr lang="en-US" b="1" dirty="0"/>
              <a:t> and </a:t>
            </a:r>
            <a:r>
              <a:rPr lang="en-US" b="1" dirty="0" err="1">
                <a:solidFill>
                  <a:schemeClr val="tx2">
                    <a:lumMod val="90000"/>
                  </a:schemeClr>
                </a:solidFill>
              </a:rPr>
              <a:t>DailyData</a:t>
            </a:r>
            <a:r>
              <a:rPr lang="en-US" b="1" dirty="0"/>
              <a:t>.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2: Classes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22C232-BECD-4CBB-83BE-04FE46665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716" y="2654940"/>
            <a:ext cx="7024684" cy="2424944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45C6A4A-95AB-4667-82F7-CCCDF697E070}"/>
              </a:ext>
            </a:extLst>
          </p:cNvPr>
          <p:cNvSpPr/>
          <p:nvPr/>
        </p:nvSpPr>
        <p:spPr>
          <a:xfrm>
            <a:off x="2716417" y="4522713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Class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2289765-AD42-40E7-A85E-2565E5420DB6}"/>
              </a:ext>
            </a:extLst>
          </p:cNvPr>
          <p:cNvSpPr/>
          <p:nvPr/>
        </p:nvSpPr>
        <p:spPr>
          <a:xfrm>
            <a:off x="6627395" y="5278315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DailyData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343043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3066660" y="1510024"/>
            <a:ext cx="5585927" cy="521893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526"/>
            <a:ext cx="12192000" cy="835466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400" b="1" dirty="0"/>
              <a:t>Next, I create the Python code for the classes in Spyder.</a:t>
            </a:r>
          </a:p>
          <a:p>
            <a:r>
              <a:rPr lang="en-US" sz="2400" b="1" dirty="0"/>
              <a:t>I save this code as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stock_class.py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2: Classes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BEF453-02AD-4847-AE93-D161F6853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52" y="1630848"/>
            <a:ext cx="5293254" cy="49858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30181B-5DEC-374A-8F82-6A438DDCED55}"/>
              </a:ext>
            </a:extLst>
          </p:cNvPr>
          <p:cNvSpPr/>
          <p:nvPr/>
        </p:nvSpPr>
        <p:spPr>
          <a:xfrm>
            <a:off x="3818234" y="3107942"/>
            <a:ext cx="1193380" cy="23820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D2EA46-879B-4AC9-BE48-F909ADA1A029}"/>
              </a:ext>
            </a:extLst>
          </p:cNvPr>
          <p:cNvSpPr/>
          <p:nvPr/>
        </p:nvSpPr>
        <p:spPr>
          <a:xfrm>
            <a:off x="3818234" y="5330392"/>
            <a:ext cx="1562658" cy="21874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8B1B181-5762-8542-AB4B-4FF235F2F9BB}"/>
              </a:ext>
            </a:extLst>
          </p:cNvPr>
          <p:cNvSpPr/>
          <p:nvPr/>
        </p:nvSpPr>
        <p:spPr>
          <a:xfrm rot="16200000">
            <a:off x="3191758" y="2742283"/>
            <a:ext cx="283432" cy="96952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43FF383-0F6E-4A29-A451-62DD82910FD0}"/>
              </a:ext>
            </a:extLst>
          </p:cNvPr>
          <p:cNvSpPr/>
          <p:nvPr/>
        </p:nvSpPr>
        <p:spPr>
          <a:xfrm rot="16200000">
            <a:off x="3191758" y="4955004"/>
            <a:ext cx="283432" cy="96952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68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1442829" y="2990589"/>
            <a:ext cx="9306341" cy="286281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7078"/>
            <a:ext cx="12192000" cy="1032586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The final step involved using a unit test to verify the classes and their methods work as intended.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2: Classes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963237-80DB-4814-AA19-16AECF3D1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24" y="3082518"/>
            <a:ext cx="9018949" cy="264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0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56BCEC-1853-1342-A915-2300BCD5AC1F}"/>
              </a:ext>
            </a:extLst>
          </p:cNvPr>
          <p:cNvSpPr/>
          <p:nvPr/>
        </p:nvSpPr>
        <p:spPr>
          <a:xfrm>
            <a:off x="3905250" y="386029"/>
            <a:ext cx="4394200" cy="105011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9FF25-A95A-404E-ABB5-BD229F88249D}"/>
              </a:ext>
            </a:extLst>
          </p:cNvPr>
          <p:cNvSpPr txBox="1"/>
          <p:nvPr/>
        </p:nvSpPr>
        <p:spPr>
          <a:xfrm>
            <a:off x="-2" y="2343174"/>
            <a:ext cx="12192002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In section three of my project I am:</a:t>
            </a:r>
          </a:p>
          <a:p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Creating a menu-driven user interface for my program.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Testing the menu-driven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AB1FE8-65C3-6347-89DB-E60A8F38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04996"/>
            <a:ext cx="12192000" cy="3312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Menu-driven</a:t>
            </a:r>
            <a:r>
              <a:rPr 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user interface:</a:t>
            </a:r>
            <a:br>
              <a:rPr 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en-US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0184158C-DF26-3B44-B391-31E736BBE9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79863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SECTION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3</a:t>
            </a:r>
            <a:endParaRPr lang="en-US" sz="66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099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7149879" y="1064069"/>
            <a:ext cx="4149971" cy="521893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24" y="958328"/>
            <a:ext cx="6997959" cy="5831054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To create my menu-driven interface, I create a new file called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stock_menu.py</a:t>
            </a:r>
            <a:r>
              <a:rPr lang="en-US" sz="2400" b="1" dirty="0"/>
              <a:t>.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Stock_menu.py </a:t>
            </a:r>
            <a:r>
              <a:rPr lang="en-US" b="1" dirty="0"/>
              <a:t>will contain the code for my menu selection options.</a:t>
            </a:r>
          </a:p>
          <a:p>
            <a:r>
              <a:rPr lang="en-US" b="1" dirty="0"/>
              <a:t>The menu options that are in my code are:</a:t>
            </a:r>
          </a:p>
          <a:p>
            <a:pPr lvl="1"/>
            <a:r>
              <a:rPr lang="en-US" b="1" dirty="0"/>
              <a:t>Add Stock</a:t>
            </a:r>
          </a:p>
          <a:p>
            <a:pPr lvl="1"/>
            <a:r>
              <a:rPr lang="en-US" b="1" dirty="0"/>
              <a:t>Delete Stock</a:t>
            </a:r>
          </a:p>
          <a:p>
            <a:pPr lvl="1"/>
            <a:r>
              <a:rPr lang="en-US" b="1" dirty="0"/>
              <a:t>List Stocks</a:t>
            </a:r>
          </a:p>
          <a:p>
            <a:pPr lvl="1"/>
            <a:r>
              <a:rPr lang="en-US" b="1" dirty="0"/>
              <a:t>Add Daily Stock Data</a:t>
            </a:r>
          </a:p>
          <a:p>
            <a:pPr lvl="1"/>
            <a:r>
              <a:rPr lang="en-US" b="1" dirty="0"/>
              <a:t>Show Chart</a:t>
            </a:r>
          </a:p>
          <a:p>
            <a:pPr lvl="1"/>
            <a:r>
              <a:rPr lang="en-US" b="1" dirty="0"/>
              <a:t>Investor Type</a:t>
            </a:r>
          </a:p>
          <a:p>
            <a:pPr lvl="1"/>
            <a:r>
              <a:rPr lang="en-US" b="1" dirty="0"/>
              <a:t>Save/Load Data</a:t>
            </a:r>
          </a:p>
          <a:p>
            <a:pPr lvl="1"/>
            <a:r>
              <a:rPr lang="en-US" b="1" dirty="0"/>
              <a:t>Exit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3: Menu-Driven User Interface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960D498-6540-44ED-842A-792EBAB1A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177" y="1137910"/>
            <a:ext cx="3933377" cy="507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17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1199422" y="2701395"/>
            <a:ext cx="9793154" cy="31545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5464"/>
            <a:ext cx="12192000" cy="1279475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Once my code is complete, I run it in the IDE to verify it displays as intended.</a:t>
            </a:r>
            <a:endParaRPr lang="en-US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3: Menu-Driven User Interface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283E9EB-EE86-4FF5-B3CA-8448FE18D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19" y="2802076"/>
            <a:ext cx="9573961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53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3831770" y="1514054"/>
            <a:ext cx="4509797" cy="521893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526"/>
            <a:ext cx="12192000" cy="835466"/>
          </a:xfrm>
        </p:spPr>
        <p:txBody>
          <a:bodyPr anchor="t">
            <a:normAutofit fontScale="92500" lnSpcReduction="10000"/>
          </a:bodyPr>
          <a:lstStyle/>
          <a:p>
            <a:r>
              <a:rPr lang="en-US" b="1" dirty="0"/>
              <a:t>Next, I test the functionality of the menu.</a:t>
            </a:r>
          </a:p>
          <a:p>
            <a:r>
              <a:rPr lang="en-US" b="1" dirty="0"/>
              <a:t>I selected the Add Stock menu option to add a few stock to verify it worked correctly.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3: Menu-Driven User Interface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DB628C0-51CB-4615-AF9B-B23E185C0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296" y="1610002"/>
            <a:ext cx="4345408" cy="50270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30181B-5DEC-374A-8F82-6A438DDCED55}"/>
              </a:ext>
            </a:extLst>
          </p:cNvPr>
          <p:cNvSpPr/>
          <p:nvPr/>
        </p:nvSpPr>
        <p:spPr>
          <a:xfrm>
            <a:off x="3935736" y="1629112"/>
            <a:ext cx="1811920" cy="36763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8B1B181-5762-8542-AB4B-4FF235F2F9BB}"/>
              </a:ext>
            </a:extLst>
          </p:cNvPr>
          <p:cNvSpPr/>
          <p:nvPr/>
        </p:nvSpPr>
        <p:spPr>
          <a:xfrm rot="16200000">
            <a:off x="3441154" y="1466285"/>
            <a:ext cx="283432" cy="69329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37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3234612" y="1917163"/>
            <a:ext cx="5685454" cy="480557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526"/>
            <a:ext cx="10437845" cy="835466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b="1" dirty="0"/>
              <a:t>I then verify the stock I entered from the previous menu option by selecting the List Stocks option. </a:t>
            </a:r>
            <a:endParaRPr lang="en-US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3: Menu-Driven User Interface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BD7A9A3-7C54-4FF6-93A5-4A5FCE496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33" y="2012278"/>
            <a:ext cx="5439294" cy="46127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30181B-5DEC-374A-8F82-6A438DDCED55}"/>
              </a:ext>
            </a:extLst>
          </p:cNvPr>
          <p:cNvSpPr/>
          <p:nvPr/>
        </p:nvSpPr>
        <p:spPr>
          <a:xfrm>
            <a:off x="3370133" y="4418346"/>
            <a:ext cx="2371304" cy="45223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8B1B181-5762-8542-AB4B-4FF235F2F9BB}"/>
              </a:ext>
            </a:extLst>
          </p:cNvPr>
          <p:cNvSpPr/>
          <p:nvPr/>
        </p:nvSpPr>
        <p:spPr>
          <a:xfrm rot="16200000">
            <a:off x="2869012" y="4297817"/>
            <a:ext cx="283432" cy="69329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91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2886269" y="2200596"/>
            <a:ext cx="6407022" cy="452836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526"/>
            <a:ext cx="10437845" cy="835466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The next menu option I test is the Add Daily Stock Data option.</a:t>
            </a:r>
            <a:endParaRPr lang="en-US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3: Menu-Driven User Interface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E324FC6E-EA66-4ED0-BCCB-D6E584E8F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377" y="2313915"/>
            <a:ext cx="6181245" cy="43092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30181B-5DEC-374A-8F82-6A438DDCED55}"/>
              </a:ext>
            </a:extLst>
          </p:cNvPr>
          <p:cNvSpPr/>
          <p:nvPr/>
        </p:nvSpPr>
        <p:spPr>
          <a:xfrm>
            <a:off x="3005377" y="2347968"/>
            <a:ext cx="3090623" cy="46365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8B1B181-5762-8542-AB4B-4FF235F2F9BB}"/>
              </a:ext>
            </a:extLst>
          </p:cNvPr>
          <p:cNvSpPr/>
          <p:nvPr/>
        </p:nvSpPr>
        <p:spPr>
          <a:xfrm rot="16200000">
            <a:off x="2517015" y="2234437"/>
            <a:ext cx="283432" cy="69329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31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56BCEC-1853-1342-A915-2300BCD5AC1F}"/>
              </a:ext>
            </a:extLst>
          </p:cNvPr>
          <p:cNvSpPr/>
          <p:nvPr/>
        </p:nvSpPr>
        <p:spPr>
          <a:xfrm>
            <a:off x="3905250" y="386029"/>
            <a:ext cx="4394200" cy="105011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9FF25-A95A-404E-ABB5-BD229F88249D}"/>
              </a:ext>
            </a:extLst>
          </p:cNvPr>
          <p:cNvSpPr txBox="1"/>
          <p:nvPr/>
        </p:nvSpPr>
        <p:spPr>
          <a:xfrm>
            <a:off x="-2" y="2343174"/>
            <a:ext cx="12192002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In section four of my project I am:</a:t>
            </a:r>
          </a:p>
          <a:p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Implementing inheritance in my program.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Creating 3 classes with inheritance.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Testing the created classes.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AB1FE8-65C3-6347-89DB-E60A8F38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04996"/>
            <a:ext cx="12192000" cy="3312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inheritance:</a:t>
            </a:r>
            <a:br>
              <a:rPr 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en-US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0184158C-DF26-3B44-B391-31E736BBE9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79863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SECTION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4</a:t>
            </a:r>
            <a:endParaRPr lang="en-US" sz="66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337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6714-3B15-9546-B929-80CF2A9B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36A1-8434-D841-93E5-64B04D4E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In this project I will be demonstrating fundamental concepts of Object Oriented Programming by creating a stock tracking program with Python.</a:t>
            </a:r>
          </a:p>
        </p:txBody>
      </p:sp>
    </p:spTree>
    <p:extLst>
      <p:ext uri="{BB962C8B-B14F-4D97-AF65-F5344CB8AC3E}">
        <p14:creationId xmlns:p14="http://schemas.microsoft.com/office/powerpoint/2010/main" val="227791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CA3380-C431-4133-8C3A-967CE2571911}"/>
              </a:ext>
            </a:extLst>
          </p:cNvPr>
          <p:cNvSpPr/>
          <p:nvPr/>
        </p:nvSpPr>
        <p:spPr>
          <a:xfrm>
            <a:off x="6632328" y="4806690"/>
            <a:ext cx="2690447" cy="13765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E9A9D1-5EFC-459A-B12E-F0681A376D65}"/>
              </a:ext>
            </a:extLst>
          </p:cNvPr>
          <p:cNvSpPr/>
          <p:nvPr/>
        </p:nvSpPr>
        <p:spPr>
          <a:xfrm>
            <a:off x="2886810" y="4797565"/>
            <a:ext cx="2690447" cy="13765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B6CC89-A38C-4E92-A5D8-D26C273F2E1A}"/>
              </a:ext>
            </a:extLst>
          </p:cNvPr>
          <p:cNvSpPr/>
          <p:nvPr/>
        </p:nvSpPr>
        <p:spPr>
          <a:xfrm>
            <a:off x="4756637" y="3133922"/>
            <a:ext cx="2690447" cy="13765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9765"/>
            <a:ext cx="12123792" cy="1664894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First, I create another diagram of the classes I will be using.</a:t>
            </a:r>
          </a:p>
          <a:p>
            <a:r>
              <a:rPr lang="en-US" sz="2400" b="1" dirty="0"/>
              <a:t>I want a </a:t>
            </a:r>
            <a:r>
              <a:rPr lang="en-US" sz="2400" b="1" dirty="0">
                <a:solidFill>
                  <a:schemeClr val="tx2">
                    <a:lumMod val="90000"/>
                  </a:schemeClr>
                </a:solidFill>
              </a:rPr>
              <a:t>Traditional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tx2">
                    <a:lumMod val="90000"/>
                  </a:schemeClr>
                </a:solidFill>
              </a:rPr>
              <a:t>Robo</a:t>
            </a:r>
            <a:r>
              <a:rPr lang="en-US" sz="2400" b="1" dirty="0"/>
              <a:t> class that will inherit variables </a:t>
            </a:r>
            <a:r>
              <a:rPr lang="en-US" sz="2400" b="1" dirty="0">
                <a:solidFill>
                  <a:srgbClr val="FF0000"/>
                </a:solidFill>
              </a:rPr>
              <a:t>balance </a:t>
            </a:r>
            <a:r>
              <a:rPr lang="en-US" sz="2400" b="1" dirty="0"/>
              <a:t>and </a:t>
            </a:r>
            <a:r>
              <a:rPr lang="en-US" sz="2400" b="1" dirty="0">
                <a:solidFill>
                  <a:srgbClr val="FF0000"/>
                </a:solidFill>
              </a:rPr>
              <a:t>number</a:t>
            </a:r>
            <a:r>
              <a:rPr lang="en-US" sz="2400" b="1" dirty="0"/>
              <a:t> from the </a:t>
            </a:r>
            <a:r>
              <a:rPr lang="en-US" sz="2400" b="1" dirty="0">
                <a:solidFill>
                  <a:schemeClr val="tx2">
                    <a:lumMod val="90000"/>
                  </a:schemeClr>
                </a:solidFill>
              </a:rPr>
              <a:t>Retirement_Account</a:t>
            </a:r>
            <a:r>
              <a:rPr lang="en-US" sz="2400" b="1" dirty="0"/>
              <a:t> Class. </a:t>
            </a:r>
          </a:p>
          <a:p>
            <a:pPr marL="0" indent="0">
              <a:buNone/>
            </a:pPr>
            <a:endParaRPr lang="en-US" sz="2400" b="1" dirty="0"/>
          </a:p>
          <a:p>
            <a:endParaRPr lang="en-US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4: Inheritance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9A90EC-5B5A-4D3D-957F-39CA93567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64" y="3350232"/>
            <a:ext cx="6115050" cy="2619375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A1F9A56-236F-462C-91E8-95992C23EA23}"/>
              </a:ext>
            </a:extLst>
          </p:cNvPr>
          <p:cNvSpPr/>
          <p:nvPr/>
        </p:nvSpPr>
        <p:spPr>
          <a:xfrm>
            <a:off x="4826797" y="2834361"/>
            <a:ext cx="2532184" cy="43910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Retirement_Account Class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BF77710-AFE3-43E8-984B-8B3E3A2A808C}"/>
              </a:ext>
            </a:extLst>
          </p:cNvPr>
          <p:cNvSpPr/>
          <p:nvPr/>
        </p:nvSpPr>
        <p:spPr>
          <a:xfrm>
            <a:off x="6704411" y="4476493"/>
            <a:ext cx="2532184" cy="43910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Robo Class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3E58C3C-7616-4DB3-B20D-A6FB241AC476}"/>
              </a:ext>
            </a:extLst>
          </p:cNvPr>
          <p:cNvSpPr/>
          <p:nvPr/>
        </p:nvSpPr>
        <p:spPr>
          <a:xfrm>
            <a:off x="2965941" y="4476493"/>
            <a:ext cx="2532184" cy="43910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Traditional Class</a:t>
            </a:r>
          </a:p>
        </p:txBody>
      </p:sp>
    </p:spTree>
    <p:extLst>
      <p:ext uri="{BB962C8B-B14F-4D97-AF65-F5344CB8AC3E}">
        <p14:creationId xmlns:p14="http://schemas.microsoft.com/office/powerpoint/2010/main" val="297825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3483428" y="1510024"/>
            <a:ext cx="5218923" cy="521893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3768"/>
            <a:ext cx="10437845" cy="835466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b="1" dirty="0"/>
              <a:t>Once I have the layout of the classes I want to use, I code them in Python and create a new file called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account_class.py</a:t>
            </a:r>
            <a:r>
              <a:rPr lang="en-US" sz="2400" b="1" dirty="0"/>
              <a:t>.</a:t>
            </a:r>
          </a:p>
          <a:p>
            <a:pPr marL="0" indent="0">
              <a:buNone/>
            </a:pPr>
            <a:endParaRPr lang="en-US" sz="2400" b="1" dirty="0"/>
          </a:p>
          <a:p>
            <a:endParaRPr lang="en-US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4: Inheritance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61C924D-31B0-447C-B24B-BEEC2BC45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41" y="1588546"/>
            <a:ext cx="5068518" cy="50618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30181B-5DEC-374A-8F82-6A438DDCED55}"/>
              </a:ext>
            </a:extLst>
          </p:cNvPr>
          <p:cNvSpPr/>
          <p:nvPr/>
        </p:nvSpPr>
        <p:spPr>
          <a:xfrm>
            <a:off x="3579325" y="3002513"/>
            <a:ext cx="2188428" cy="23820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7D5C6A-D06E-4E42-BA8A-CFB55205D9CC}"/>
              </a:ext>
            </a:extLst>
          </p:cNvPr>
          <p:cNvSpPr/>
          <p:nvPr/>
        </p:nvSpPr>
        <p:spPr>
          <a:xfrm>
            <a:off x="3579325" y="3881287"/>
            <a:ext cx="3261090" cy="23820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867BA6-373B-41DC-A1C2-74CD2DE7333A}"/>
              </a:ext>
            </a:extLst>
          </p:cNvPr>
          <p:cNvSpPr/>
          <p:nvPr/>
        </p:nvSpPr>
        <p:spPr>
          <a:xfrm>
            <a:off x="3588116" y="5347976"/>
            <a:ext cx="2663213" cy="23820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8B1B181-5762-8542-AB4B-4FF235F2F9BB}"/>
              </a:ext>
            </a:extLst>
          </p:cNvPr>
          <p:cNvSpPr/>
          <p:nvPr/>
        </p:nvSpPr>
        <p:spPr>
          <a:xfrm rot="16200000">
            <a:off x="3099754" y="2774970"/>
            <a:ext cx="283432" cy="69329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927E8E5-6DEE-4C54-AE12-687EA6CAA372}"/>
              </a:ext>
            </a:extLst>
          </p:cNvPr>
          <p:cNvSpPr/>
          <p:nvPr/>
        </p:nvSpPr>
        <p:spPr>
          <a:xfrm rot="16200000">
            <a:off x="3090962" y="3676356"/>
            <a:ext cx="283432" cy="69329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B66E6E3-71AB-4FB8-ADA4-6E4CF21772E2}"/>
              </a:ext>
            </a:extLst>
          </p:cNvPr>
          <p:cNvSpPr/>
          <p:nvPr/>
        </p:nvSpPr>
        <p:spPr>
          <a:xfrm rot="16200000">
            <a:off x="3090962" y="5120433"/>
            <a:ext cx="283432" cy="69329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53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3135086" y="2904936"/>
            <a:ext cx="5934269" cy="31522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7942"/>
            <a:ext cx="10437845" cy="1642189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The next step I use a unit test to verify the classes and their methods work as intended.</a:t>
            </a:r>
          </a:p>
          <a:p>
            <a:endParaRPr lang="en-US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4: Inheritance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2100E57D-A666-45CB-B133-0D763C5DB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959" y="2979022"/>
            <a:ext cx="5784081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48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6241767" y="405677"/>
            <a:ext cx="3828271" cy="610222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975946"/>
            <a:ext cx="5785337" cy="5660044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I also verify the classes work correctly by testing them in the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stock_menu.py </a:t>
            </a:r>
            <a:r>
              <a:rPr lang="en-US" sz="2400" b="1" dirty="0"/>
              <a:t>program.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</a:p>
          <a:p>
            <a:r>
              <a:rPr lang="en-US" b="1" dirty="0"/>
              <a:t>I select the Investor Type option to test the </a:t>
            </a:r>
            <a:r>
              <a:rPr lang="en-US" b="1" dirty="0" err="1">
                <a:solidFill>
                  <a:schemeClr val="tx2">
                    <a:lumMod val="90000"/>
                  </a:schemeClr>
                </a:solidFill>
              </a:rPr>
              <a:t>Retirement_Account</a:t>
            </a:r>
            <a:r>
              <a:rPr lang="en-US" b="1" dirty="0"/>
              <a:t>, </a:t>
            </a:r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Traditional</a:t>
            </a:r>
            <a:r>
              <a:rPr lang="en-US" b="1" dirty="0"/>
              <a:t>, and </a:t>
            </a:r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Robo</a:t>
            </a:r>
            <a:r>
              <a:rPr lang="en-US" b="1" dirty="0"/>
              <a:t> classes.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4: Inheritance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2F416F6-CF3D-4ACD-99DC-2DC5EB062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349" y="533768"/>
            <a:ext cx="3643820" cy="4332334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0A1F933-8E3E-42DB-9C7A-98CD7737A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38" y="4860410"/>
            <a:ext cx="3644211" cy="15723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E1F2053-6142-4A0E-8435-AE65748B6E59}"/>
              </a:ext>
            </a:extLst>
          </p:cNvPr>
          <p:cNvSpPr/>
          <p:nvPr/>
        </p:nvSpPr>
        <p:spPr>
          <a:xfrm>
            <a:off x="6349349" y="2690445"/>
            <a:ext cx="1220828" cy="14946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28792D2-B46F-4585-8FAD-CA2AAC143B76}"/>
              </a:ext>
            </a:extLst>
          </p:cNvPr>
          <p:cNvSpPr/>
          <p:nvPr/>
        </p:nvSpPr>
        <p:spPr>
          <a:xfrm rot="16200000">
            <a:off x="5869778" y="2423278"/>
            <a:ext cx="283432" cy="69329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46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56BCEC-1853-1342-A915-2300BCD5AC1F}"/>
              </a:ext>
            </a:extLst>
          </p:cNvPr>
          <p:cNvSpPr/>
          <p:nvPr/>
        </p:nvSpPr>
        <p:spPr>
          <a:xfrm>
            <a:off x="3905250" y="386029"/>
            <a:ext cx="4394200" cy="105011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9FF25-A95A-404E-ABB5-BD229F88249D}"/>
              </a:ext>
            </a:extLst>
          </p:cNvPr>
          <p:cNvSpPr txBox="1"/>
          <p:nvPr/>
        </p:nvSpPr>
        <p:spPr>
          <a:xfrm>
            <a:off x="-2" y="2558618"/>
            <a:ext cx="1219200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In section five of my project, I am:</a:t>
            </a:r>
          </a:p>
          <a:p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Using the python library matplotlib to create charts in my program.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AB1FE8-65C3-6347-89DB-E60A8F38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04996"/>
            <a:ext cx="12192000" cy="3312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Creating charts:</a:t>
            </a:r>
            <a:br>
              <a:rPr 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en-US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0184158C-DF26-3B44-B391-31E736BBE9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79863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SECTION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5</a:t>
            </a:r>
            <a:endParaRPr lang="en-US" sz="66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3945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3749920" y="3867271"/>
            <a:ext cx="4932485" cy="15122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895"/>
            <a:ext cx="12192000" cy="2148373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I start by opening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stock_menu.py </a:t>
            </a:r>
            <a:r>
              <a:rPr lang="en-US" sz="2400" b="1" dirty="0"/>
              <a:t>and typing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import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matplotlib.pyplot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as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plt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 dirty="0"/>
              <a:t>at the top of my program.</a:t>
            </a:r>
          </a:p>
          <a:p>
            <a:r>
              <a:rPr lang="en-US" sz="2400" b="1" dirty="0"/>
              <a:t>This imports the </a:t>
            </a:r>
            <a:r>
              <a:rPr lang="en-US" sz="2400" b="1" dirty="0" err="1">
                <a:solidFill>
                  <a:schemeClr val="tx2">
                    <a:lumMod val="90000"/>
                  </a:schemeClr>
                </a:solidFill>
              </a:rPr>
              <a:t>pyblot</a:t>
            </a:r>
            <a:r>
              <a:rPr lang="en-US" sz="2400" b="1" dirty="0"/>
              <a:t> class that is in the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matplotlib</a:t>
            </a:r>
            <a:r>
              <a:rPr lang="en-US" sz="2400" b="1" dirty="0"/>
              <a:t> library and creates an instance I can call on called </a:t>
            </a:r>
            <a:r>
              <a:rPr lang="en-US" sz="2400" b="1" dirty="0" err="1">
                <a:solidFill>
                  <a:schemeClr val="tx2">
                    <a:lumMod val="90000"/>
                  </a:schemeClr>
                </a:solidFill>
              </a:rPr>
              <a:t>plt</a:t>
            </a:r>
            <a:r>
              <a:rPr lang="en-US" sz="2400" b="1" dirty="0"/>
              <a:t>.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5: Creating Charts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1200D99-9324-4267-A721-AEB3011AE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633" y="3951803"/>
            <a:ext cx="4725059" cy="1343212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58B1B181-5762-8542-AB4B-4FF235F2F9BB}"/>
              </a:ext>
            </a:extLst>
          </p:cNvPr>
          <p:cNvSpPr/>
          <p:nvPr/>
        </p:nvSpPr>
        <p:spPr>
          <a:xfrm rot="16200000">
            <a:off x="3394400" y="4841425"/>
            <a:ext cx="283432" cy="69329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0181B-5DEC-374A-8F82-6A438DDCED55}"/>
              </a:ext>
            </a:extLst>
          </p:cNvPr>
          <p:cNvSpPr/>
          <p:nvPr/>
        </p:nvSpPr>
        <p:spPr>
          <a:xfrm>
            <a:off x="3882762" y="5058109"/>
            <a:ext cx="3359770" cy="23820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87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3837992" y="2488223"/>
            <a:ext cx="5225143" cy="42407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6686"/>
            <a:ext cx="12192000" cy="1670756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b="1" dirty="0"/>
              <a:t>Next, I create a function called </a:t>
            </a:r>
            <a:r>
              <a:rPr lang="en-US" sz="2400" b="1" dirty="0" err="1">
                <a:solidFill>
                  <a:schemeClr val="tx2">
                    <a:lumMod val="90000"/>
                  </a:schemeClr>
                </a:solidFill>
              </a:rPr>
              <a:t>display_stock_chart</a:t>
            </a:r>
            <a:r>
              <a:rPr lang="en-US" sz="2400" b="1" dirty="0">
                <a:solidFill>
                  <a:schemeClr val="tx2">
                    <a:lumMod val="90000"/>
                  </a:schemeClr>
                </a:solidFill>
              </a:rPr>
              <a:t>() </a:t>
            </a:r>
            <a:r>
              <a:rPr lang="en-US" sz="2400" b="1" dirty="0"/>
              <a:t>that will utilize the </a:t>
            </a:r>
            <a:r>
              <a:rPr lang="en-US" sz="2400" b="1" dirty="0" err="1">
                <a:solidFill>
                  <a:schemeClr val="tx2">
                    <a:lumMod val="90000"/>
                  </a:schemeClr>
                </a:solidFill>
              </a:rPr>
              <a:t>pyblot</a:t>
            </a:r>
            <a:r>
              <a:rPr lang="en-US" sz="2400" b="1" dirty="0"/>
              <a:t> class from the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matplotlib</a:t>
            </a:r>
            <a:r>
              <a:rPr lang="en-US" sz="2400" b="1" dirty="0"/>
              <a:t> library to create my chart.</a:t>
            </a:r>
          </a:p>
          <a:p>
            <a:r>
              <a:rPr lang="en-US" sz="2400" b="1" dirty="0"/>
              <a:t>Instead of using </a:t>
            </a:r>
            <a:r>
              <a:rPr lang="en-US" sz="2400" b="1" dirty="0" err="1">
                <a:solidFill>
                  <a:schemeClr val="tx2">
                    <a:lumMod val="90000"/>
                  </a:schemeClr>
                </a:solidFill>
              </a:rPr>
              <a:t>pyblot</a:t>
            </a:r>
            <a:r>
              <a:rPr lang="en-US" sz="2400" b="1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400" b="1" dirty="0"/>
              <a:t>in my code, I will be using </a:t>
            </a:r>
            <a:r>
              <a:rPr lang="en-US" sz="2400" b="1" dirty="0" err="1">
                <a:solidFill>
                  <a:schemeClr val="tx2">
                    <a:lumMod val="90000"/>
                  </a:schemeClr>
                </a:solidFill>
              </a:rPr>
              <a:t>plt</a:t>
            </a:r>
            <a:r>
              <a:rPr lang="en-US" sz="2400" b="1" dirty="0"/>
              <a:t> since I used “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as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plt</a:t>
            </a:r>
            <a:r>
              <a:rPr lang="en-US" sz="2400" b="1" dirty="0"/>
              <a:t>” in the import statement at the beginning of my code.</a:t>
            </a:r>
            <a:endParaRPr lang="en-US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5: Creating Charts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2E90266-4AD1-4653-8903-858E7021E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30" y="2565195"/>
            <a:ext cx="5039428" cy="40867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30181B-5DEC-374A-8F82-6A438DDCED55}"/>
              </a:ext>
            </a:extLst>
          </p:cNvPr>
          <p:cNvSpPr/>
          <p:nvPr/>
        </p:nvSpPr>
        <p:spPr>
          <a:xfrm>
            <a:off x="4329404" y="5426054"/>
            <a:ext cx="362248" cy="109915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8B1B181-5762-8542-AB4B-4FF235F2F9BB}"/>
              </a:ext>
            </a:extLst>
          </p:cNvPr>
          <p:cNvSpPr/>
          <p:nvPr/>
        </p:nvSpPr>
        <p:spPr>
          <a:xfrm rot="16200000">
            <a:off x="3841042" y="5628985"/>
            <a:ext cx="283432" cy="69329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D2EA46-879B-4AC9-BE48-F909ADA1A029}"/>
              </a:ext>
            </a:extLst>
          </p:cNvPr>
          <p:cNvSpPr/>
          <p:nvPr/>
        </p:nvSpPr>
        <p:spPr>
          <a:xfrm>
            <a:off x="3906730" y="2818049"/>
            <a:ext cx="4571686" cy="21874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C1C1329-65B9-4F4D-9FFE-94ED699E16C3}"/>
              </a:ext>
            </a:extLst>
          </p:cNvPr>
          <p:cNvSpPr/>
          <p:nvPr/>
        </p:nvSpPr>
        <p:spPr>
          <a:xfrm rot="16200000">
            <a:off x="3418367" y="2580776"/>
            <a:ext cx="283432" cy="69329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31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5250019" y="1436915"/>
            <a:ext cx="6780245" cy="46762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1486"/>
            <a:ext cx="5225917" cy="5753876"/>
          </a:xfrm>
        </p:spPr>
        <p:txBody>
          <a:bodyPr anchor="t">
            <a:normAutofit fontScale="92500"/>
          </a:bodyPr>
          <a:lstStyle/>
          <a:p>
            <a:r>
              <a:rPr lang="en-US" sz="2400" b="1" dirty="0"/>
              <a:t>Next, I add the code that calls the </a:t>
            </a:r>
            <a:r>
              <a:rPr lang="en-US" sz="2400" b="1" dirty="0" err="1">
                <a:solidFill>
                  <a:schemeClr val="tx2">
                    <a:lumMod val="90000"/>
                  </a:schemeClr>
                </a:solidFill>
              </a:rPr>
              <a:t>display_stock_chart</a:t>
            </a:r>
            <a:r>
              <a:rPr lang="en-US" sz="2400" b="1" dirty="0">
                <a:solidFill>
                  <a:schemeClr val="tx2">
                    <a:lumMod val="90000"/>
                  </a:schemeClr>
                </a:solidFill>
              </a:rPr>
              <a:t>() </a:t>
            </a:r>
            <a:r>
              <a:rPr lang="en-US" sz="2400" b="1" dirty="0"/>
              <a:t>function when the user selects the Stock Chart option in the menu of the program.</a:t>
            </a:r>
          </a:p>
          <a:p>
            <a:r>
              <a:rPr lang="en-US" sz="2400" b="1" dirty="0"/>
              <a:t>When the Stock Chart option is selected, it calls the </a:t>
            </a:r>
            <a:r>
              <a:rPr lang="en-US" sz="2400" b="1" dirty="0" err="1">
                <a:solidFill>
                  <a:schemeClr val="tx2">
                    <a:lumMod val="90000"/>
                  </a:schemeClr>
                </a:solidFill>
              </a:rPr>
              <a:t>display_chart</a:t>
            </a:r>
            <a:r>
              <a:rPr lang="en-US" sz="2400" b="1" dirty="0">
                <a:solidFill>
                  <a:schemeClr val="tx2">
                    <a:lumMod val="90000"/>
                  </a:schemeClr>
                </a:solidFill>
              </a:rPr>
              <a:t>()</a:t>
            </a:r>
            <a:r>
              <a:rPr lang="en-US" sz="2400" b="1" dirty="0"/>
              <a:t> function, which asks for user inputs about what stock the user wants to display. </a:t>
            </a:r>
          </a:p>
          <a:p>
            <a:r>
              <a:rPr lang="en-US" sz="2400" b="1" dirty="0"/>
              <a:t>If the stock is found, it will call the </a:t>
            </a:r>
            <a:r>
              <a:rPr lang="en-US" sz="2400" b="1" dirty="0" err="1">
                <a:solidFill>
                  <a:schemeClr val="tx2">
                    <a:lumMod val="90000"/>
                  </a:schemeClr>
                </a:solidFill>
              </a:rPr>
              <a:t>display_stock_chart</a:t>
            </a:r>
            <a:r>
              <a:rPr lang="en-US" sz="2400" b="1" dirty="0">
                <a:solidFill>
                  <a:schemeClr val="tx2">
                    <a:lumMod val="90000"/>
                  </a:schemeClr>
                </a:solidFill>
              </a:rPr>
              <a:t>() </a:t>
            </a:r>
            <a:r>
              <a:rPr lang="en-US" sz="2400" b="1" dirty="0"/>
              <a:t>function, and displays the chart.</a:t>
            </a:r>
            <a:endParaRPr lang="en-US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5: Creating Charts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383C3D1-0DD9-4993-8C08-5B85BA1BD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202" y="1527715"/>
            <a:ext cx="6535062" cy="44869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ED2EA46-879B-4AC9-BE48-F909ADA1A029}"/>
              </a:ext>
            </a:extLst>
          </p:cNvPr>
          <p:cNvSpPr/>
          <p:nvPr/>
        </p:nvSpPr>
        <p:spPr>
          <a:xfrm>
            <a:off x="6266453" y="5032858"/>
            <a:ext cx="5643811" cy="21874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8B1B181-5762-8542-AB4B-4FF235F2F9BB}"/>
              </a:ext>
            </a:extLst>
          </p:cNvPr>
          <p:cNvSpPr/>
          <p:nvPr/>
        </p:nvSpPr>
        <p:spPr>
          <a:xfrm rot="16200000">
            <a:off x="5128507" y="1692102"/>
            <a:ext cx="283432" cy="31408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0181B-5DEC-374A-8F82-6A438DDCED55}"/>
              </a:ext>
            </a:extLst>
          </p:cNvPr>
          <p:cNvSpPr/>
          <p:nvPr/>
        </p:nvSpPr>
        <p:spPr>
          <a:xfrm>
            <a:off x="5427264" y="1728196"/>
            <a:ext cx="3169334" cy="23820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0A72E54-9FA7-451D-9184-F408875A73E5}"/>
              </a:ext>
            </a:extLst>
          </p:cNvPr>
          <p:cNvSpPr/>
          <p:nvPr/>
        </p:nvSpPr>
        <p:spPr>
          <a:xfrm rot="16200000">
            <a:off x="5548102" y="4565595"/>
            <a:ext cx="283432" cy="115327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45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3502090" y="2998237"/>
            <a:ext cx="5187820" cy="373072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0228"/>
            <a:ext cx="12192000" cy="1625130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Now that I have the code complete for my chart functions, I test to make sure it works when I run the stock_menu.py program.</a:t>
            </a:r>
          </a:p>
          <a:p>
            <a:r>
              <a:rPr lang="en-US" sz="2400" b="1" dirty="0"/>
              <a:t>I select Show Chart for the test.</a:t>
            </a:r>
            <a:endParaRPr lang="en-US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5: Creating Charts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5B8EA7C-D68E-4997-9200-C62703443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38" y="3084491"/>
            <a:ext cx="5001323" cy="35628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30181B-5DEC-374A-8F82-6A438DDCED55}"/>
              </a:ext>
            </a:extLst>
          </p:cNvPr>
          <p:cNvSpPr/>
          <p:nvPr/>
        </p:nvSpPr>
        <p:spPr>
          <a:xfrm>
            <a:off x="3660673" y="4387245"/>
            <a:ext cx="1489825" cy="23820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8B1B181-5762-8542-AB4B-4FF235F2F9BB}"/>
              </a:ext>
            </a:extLst>
          </p:cNvPr>
          <p:cNvSpPr/>
          <p:nvPr/>
        </p:nvSpPr>
        <p:spPr>
          <a:xfrm rot="16200000">
            <a:off x="3139642" y="4159702"/>
            <a:ext cx="283432" cy="69329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10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2481943" y="1631025"/>
            <a:ext cx="7246775" cy="50979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526"/>
            <a:ext cx="10437845" cy="835466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b="1" dirty="0"/>
              <a:t>When I type APPL from the stock list, it generates a chart for Apple from the data that was made available.</a:t>
            </a:r>
            <a:endParaRPr lang="en-US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5: Creating Charts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53183A22-75B6-4D40-979A-A05881B37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79" y="1702374"/>
            <a:ext cx="7106642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3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5DD391-614B-8A4F-8A3B-31317D4CAB89}"/>
              </a:ext>
            </a:extLst>
          </p:cNvPr>
          <p:cNvSpPr/>
          <p:nvPr/>
        </p:nvSpPr>
        <p:spPr>
          <a:xfrm>
            <a:off x="2749549" y="1555750"/>
            <a:ext cx="6667501" cy="46799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D6EC89-C1C3-A14D-9069-02A3CF651AC9}"/>
              </a:ext>
            </a:extLst>
          </p:cNvPr>
          <p:cNvSpPr/>
          <p:nvPr/>
        </p:nvSpPr>
        <p:spPr>
          <a:xfrm>
            <a:off x="3052369" y="1924142"/>
            <a:ext cx="1995882" cy="43187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68916-E451-AC42-A3D0-5B4DD671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7303"/>
            <a:ext cx="12191999" cy="1668564"/>
          </a:xfrm>
        </p:spPr>
        <p:txBody>
          <a:bodyPr anchor="t">
            <a:norm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Concepts Covered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CEE29C-271C-44DE-9A08-EC8C03F755A7}"/>
              </a:ext>
            </a:extLst>
          </p:cNvPr>
          <p:cNvSpPr/>
          <p:nvPr/>
        </p:nvSpPr>
        <p:spPr>
          <a:xfrm>
            <a:off x="3052369" y="2483034"/>
            <a:ext cx="1995882" cy="43187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16FA509-8D58-44C0-85A3-CFEAF6465A64}"/>
              </a:ext>
            </a:extLst>
          </p:cNvPr>
          <p:cNvSpPr/>
          <p:nvPr/>
        </p:nvSpPr>
        <p:spPr>
          <a:xfrm>
            <a:off x="3052369" y="3041926"/>
            <a:ext cx="1995882" cy="43187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41896A-E2ED-4E53-817D-98F6F610675C}"/>
              </a:ext>
            </a:extLst>
          </p:cNvPr>
          <p:cNvSpPr/>
          <p:nvPr/>
        </p:nvSpPr>
        <p:spPr>
          <a:xfrm>
            <a:off x="3057729" y="4185136"/>
            <a:ext cx="1995882" cy="43187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E1C7B3-03FF-4E05-A46C-590B718779FB}"/>
              </a:ext>
            </a:extLst>
          </p:cNvPr>
          <p:cNvSpPr/>
          <p:nvPr/>
        </p:nvSpPr>
        <p:spPr>
          <a:xfrm>
            <a:off x="3057729" y="3613518"/>
            <a:ext cx="1995882" cy="43187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2E1818-9905-4BBB-B81D-D994C31424DB}"/>
              </a:ext>
            </a:extLst>
          </p:cNvPr>
          <p:cNvSpPr/>
          <p:nvPr/>
        </p:nvSpPr>
        <p:spPr>
          <a:xfrm>
            <a:off x="3052369" y="4740413"/>
            <a:ext cx="1995882" cy="43187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C43496-582D-47B6-968E-FFFFDEB202C2}"/>
              </a:ext>
            </a:extLst>
          </p:cNvPr>
          <p:cNvSpPr/>
          <p:nvPr/>
        </p:nvSpPr>
        <p:spPr>
          <a:xfrm>
            <a:off x="3057729" y="5308962"/>
            <a:ext cx="1995882" cy="43187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8A6D-5E3D-5044-B702-3B5426A5E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369" y="1212811"/>
            <a:ext cx="6584691" cy="56451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i="1" cap="all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Section 1:</a:t>
            </a:r>
            <a:r>
              <a:rPr lang="en-US" sz="24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chemeClr val="accent5">
                    <a:lumMod val="50000"/>
                  </a:schemeClr>
                </a:solidFill>
              </a:rPr>
              <a:t>Software Environment Setup</a:t>
            </a:r>
            <a:endParaRPr lang="en-US" sz="1800" b="1" cap="all" dirty="0">
              <a:ln w="3175" cmpd="sng">
                <a:noFill/>
              </a:ln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400" b="1" i="1" cap="all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Section 2:</a:t>
            </a:r>
            <a:r>
              <a:rPr lang="en-US" sz="24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Classes </a:t>
            </a:r>
            <a:endParaRPr lang="en-US" sz="1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400" b="1" i="1" cap="all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Section 3:</a:t>
            </a:r>
            <a:r>
              <a:rPr lang="en-US" sz="24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menu-driven User interface</a:t>
            </a:r>
          </a:p>
          <a:p>
            <a:pPr marL="0" indent="0">
              <a:buNone/>
            </a:pPr>
            <a:r>
              <a:rPr lang="en-US" sz="2400" b="1" i="1" cap="all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Section 4:</a:t>
            </a:r>
            <a:r>
              <a:rPr lang="en-US" sz="24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Inheritance</a:t>
            </a:r>
          </a:p>
          <a:p>
            <a:pPr marL="0" indent="0">
              <a:buNone/>
            </a:pPr>
            <a:r>
              <a:rPr lang="en-US" sz="2400" b="1" i="1" cap="all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Section 5:</a:t>
            </a:r>
            <a:r>
              <a:rPr lang="en-US" sz="2400" b="1" i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</a:t>
            </a:r>
            <a:r>
              <a:rPr lang="en-US" sz="1800" b="1" i="1" cap="all" dirty="0">
                <a:ln w="3175" cmpd="sng">
                  <a:noFill/>
                </a:ln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Creating Charts</a:t>
            </a:r>
          </a:p>
          <a:p>
            <a:pPr marL="0" indent="0">
              <a:buNone/>
            </a:pPr>
            <a:r>
              <a:rPr lang="en-US" sz="2400" b="1" i="1" cap="all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Section 6:</a:t>
            </a:r>
            <a:r>
              <a:rPr lang="en-US" sz="2400" b="1" i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</a:t>
            </a:r>
            <a:r>
              <a:rPr lang="en-US" sz="1800" b="1" i="1" cap="all" dirty="0">
                <a:ln w="3175" cmpd="sng">
                  <a:noFill/>
                </a:ln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Saving data</a:t>
            </a:r>
          </a:p>
          <a:p>
            <a:pPr marL="0" indent="0">
              <a:buNone/>
            </a:pPr>
            <a:r>
              <a:rPr lang="en-US" sz="2400" b="1" i="1" cap="all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Section 7:</a:t>
            </a:r>
            <a:r>
              <a:rPr lang="en-US" sz="2400" b="1" i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</a:t>
            </a:r>
            <a:r>
              <a:rPr lang="en-US" sz="1800" b="1" i="1" cap="all" dirty="0">
                <a:ln w="3175" cmpd="sng">
                  <a:noFill/>
                </a:ln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graphical user interface</a:t>
            </a:r>
            <a:endParaRPr lang="en-US" sz="1800" b="1" cap="all" dirty="0">
              <a:ln w="3175" cmpd="sng">
                <a:noFill/>
              </a:ln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1800" b="1" cap="all" dirty="0">
              <a:ln w="3175" cmpd="sng">
                <a:noFill/>
              </a:ln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9537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56BCEC-1853-1342-A915-2300BCD5AC1F}"/>
              </a:ext>
            </a:extLst>
          </p:cNvPr>
          <p:cNvSpPr/>
          <p:nvPr/>
        </p:nvSpPr>
        <p:spPr>
          <a:xfrm>
            <a:off x="3905250" y="386029"/>
            <a:ext cx="4394200" cy="105011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9FF25-A95A-404E-ABB5-BD229F88249D}"/>
              </a:ext>
            </a:extLst>
          </p:cNvPr>
          <p:cNvSpPr txBox="1"/>
          <p:nvPr/>
        </p:nvSpPr>
        <p:spPr>
          <a:xfrm>
            <a:off x="-2" y="2343174"/>
            <a:ext cx="12192002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In section six of my project I am:</a:t>
            </a:r>
          </a:p>
          <a:p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Using json to save and load data.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Using the CSV library to import data from </a:t>
            </a:r>
            <a:r>
              <a:rPr lang="en-US" sz="2800" b="1" cap="all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yahoo!</a:t>
            </a: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Finance.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AB1FE8-65C3-6347-89DB-E60A8F38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04996"/>
            <a:ext cx="12192000" cy="3312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Saving data:</a:t>
            </a:r>
            <a:br>
              <a:rPr 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en-US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0184158C-DF26-3B44-B391-31E736BBE9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79863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SECTION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6</a:t>
            </a:r>
            <a:endParaRPr lang="en-US" sz="66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8325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3734697" y="3429000"/>
            <a:ext cx="5007668" cy="17760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4163"/>
            <a:ext cx="12192000" cy="1915885"/>
          </a:xfrm>
        </p:spPr>
        <p:txBody>
          <a:bodyPr anchor="t">
            <a:normAutofit lnSpcReduction="10000"/>
          </a:bodyPr>
          <a:lstStyle/>
          <a:p>
            <a:r>
              <a:rPr lang="en-US" sz="2400" b="1" dirty="0"/>
              <a:t>In order to save and load data with JSON files, I need to import the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json</a:t>
            </a:r>
            <a:r>
              <a:rPr lang="en-US" sz="2400" b="1" dirty="0"/>
              <a:t> library into the top of my code.</a:t>
            </a:r>
          </a:p>
          <a:p>
            <a:r>
              <a:rPr lang="en-US" sz="2400" b="1" dirty="0"/>
              <a:t>I also need to add import the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csv</a:t>
            </a:r>
            <a:r>
              <a:rPr lang="en-US" sz="2400" b="1" dirty="0"/>
              <a:t> library into my code so I can load CSV files into my program as well.</a:t>
            </a:r>
            <a:endParaRPr lang="en-US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6: Saving Data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700D8F8-65A7-4D0A-90EB-9FB5BE84B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319" y="3560083"/>
            <a:ext cx="4725059" cy="1533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30181B-5DEC-374A-8F82-6A438DDCED55}"/>
              </a:ext>
            </a:extLst>
          </p:cNvPr>
          <p:cNvSpPr/>
          <p:nvPr/>
        </p:nvSpPr>
        <p:spPr>
          <a:xfrm>
            <a:off x="3896695" y="4488639"/>
            <a:ext cx="1232031" cy="4702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8B1B181-5762-8542-AB4B-4FF235F2F9BB}"/>
              </a:ext>
            </a:extLst>
          </p:cNvPr>
          <p:cNvSpPr/>
          <p:nvPr/>
        </p:nvSpPr>
        <p:spPr>
          <a:xfrm rot="16200000">
            <a:off x="3408332" y="4384397"/>
            <a:ext cx="283432" cy="69329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66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2058955" y="2423003"/>
            <a:ext cx="8055429" cy="43059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3106"/>
            <a:ext cx="12192000" cy="1366160"/>
          </a:xfrm>
        </p:spPr>
        <p:txBody>
          <a:bodyPr anchor="t">
            <a:normAutofit fontScale="70000" lnSpcReduction="20000"/>
          </a:bodyPr>
          <a:lstStyle/>
          <a:p>
            <a:r>
              <a:rPr lang="en-US" sz="2400" b="1" dirty="0"/>
              <a:t>Since JSON maps to Python dictionaries I need to add code that will encode my stock objects into a dictionary.</a:t>
            </a:r>
          </a:p>
          <a:p>
            <a:r>
              <a:rPr lang="en-US" sz="2400" b="1" dirty="0"/>
              <a:t>I also need to add code that will decode dictionaries into objects.</a:t>
            </a:r>
          </a:p>
          <a:p>
            <a:r>
              <a:rPr lang="en-US" sz="2400" b="1" dirty="0"/>
              <a:t>I create the functions </a:t>
            </a:r>
            <a:r>
              <a:rPr lang="en-US" sz="2400" b="1" dirty="0" err="1">
                <a:solidFill>
                  <a:schemeClr val="tx2">
                    <a:lumMod val="90000"/>
                  </a:schemeClr>
                </a:solidFill>
              </a:rPr>
              <a:t>data_encoder</a:t>
            </a:r>
            <a:r>
              <a:rPr lang="en-US" sz="2400" b="1" dirty="0">
                <a:solidFill>
                  <a:schemeClr val="tx2">
                    <a:lumMod val="90000"/>
                  </a:schemeClr>
                </a:solidFill>
              </a:rPr>
              <a:t>()</a:t>
            </a:r>
            <a:r>
              <a:rPr lang="en-US" sz="2400" b="1" dirty="0"/>
              <a:t>, </a:t>
            </a:r>
            <a:r>
              <a:rPr lang="en-US" sz="2400" b="1" dirty="0" err="1">
                <a:solidFill>
                  <a:schemeClr val="tx2">
                    <a:lumMod val="90000"/>
                  </a:schemeClr>
                </a:solidFill>
              </a:rPr>
              <a:t>obj_encoder</a:t>
            </a:r>
            <a:r>
              <a:rPr lang="en-US" sz="2400" b="1" dirty="0">
                <a:solidFill>
                  <a:schemeClr val="tx2">
                    <a:lumMod val="90000"/>
                  </a:schemeClr>
                </a:solidFill>
              </a:rPr>
              <a:t>()</a:t>
            </a:r>
            <a:r>
              <a:rPr lang="en-US" sz="2400" b="1" dirty="0"/>
              <a:t>, and </a:t>
            </a:r>
            <a:r>
              <a:rPr lang="en-US" sz="2400" b="1" dirty="0" err="1">
                <a:solidFill>
                  <a:schemeClr val="tx2">
                    <a:lumMod val="90000"/>
                  </a:schemeClr>
                </a:solidFill>
              </a:rPr>
              <a:t>obj_decoder</a:t>
            </a:r>
            <a:r>
              <a:rPr lang="en-US" sz="2400" b="1" dirty="0">
                <a:solidFill>
                  <a:schemeClr val="tx2">
                    <a:lumMod val="90000"/>
                  </a:schemeClr>
                </a:solidFill>
              </a:rPr>
              <a:t>()</a:t>
            </a:r>
            <a:r>
              <a:rPr lang="en-US" sz="2400" b="1" dirty="0"/>
              <a:t> for this purpose.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6: Saving Data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BF03960-7ADD-4EF9-98FE-00AFEC2D4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13" y="2516315"/>
            <a:ext cx="7847773" cy="41292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30181B-5DEC-374A-8F82-6A438DDCED55}"/>
              </a:ext>
            </a:extLst>
          </p:cNvPr>
          <p:cNvSpPr/>
          <p:nvPr/>
        </p:nvSpPr>
        <p:spPr>
          <a:xfrm>
            <a:off x="2172113" y="2508596"/>
            <a:ext cx="1777846" cy="16599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97BC1A-342B-445B-B8F8-292DA897A64C}"/>
              </a:ext>
            </a:extLst>
          </p:cNvPr>
          <p:cNvSpPr/>
          <p:nvPr/>
        </p:nvSpPr>
        <p:spPr>
          <a:xfrm>
            <a:off x="2172113" y="3141610"/>
            <a:ext cx="1777846" cy="16599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77FDF3-3664-4CE9-A85C-C52A73424C7B}"/>
              </a:ext>
            </a:extLst>
          </p:cNvPr>
          <p:cNvSpPr/>
          <p:nvPr/>
        </p:nvSpPr>
        <p:spPr>
          <a:xfrm>
            <a:off x="2172113" y="4454564"/>
            <a:ext cx="1777846" cy="16599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8B1B181-5762-8542-AB4B-4FF235F2F9BB}"/>
              </a:ext>
            </a:extLst>
          </p:cNvPr>
          <p:cNvSpPr/>
          <p:nvPr/>
        </p:nvSpPr>
        <p:spPr>
          <a:xfrm rot="16200000">
            <a:off x="1666214" y="2244949"/>
            <a:ext cx="283432" cy="69329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F7BCD1D-FB6C-4C7F-AF18-03491E497E2F}"/>
              </a:ext>
            </a:extLst>
          </p:cNvPr>
          <p:cNvSpPr/>
          <p:nvPr/>
        </p:nvSpPr>
        <p:spPr>
          <a:xfrm rot="16200000">
            <a:off x="1666214" y="2877962"/>
            <a:ext cx="283432" cy="69329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1CDC472-D972-4C63-8D5B-C5F798D8F278}"/>
              </a:ext>
            </a:extLst>
          </p:cNvPr>
          <p:cNvSpPr/>
          <p:nvPr/>
        </p:nvSpPr>
        <p:spPr>
          <a:xfrm rot="16200000">
            <a:off x="1683751" y="4185405"/>
            <a:ext cx="283432" cy="69329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45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1573764" y="3595398"/>
            <a:ext cx="9038252" cy="24555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9910"/>
            <a:ext cx="12192000" cy="1903444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I also need to create the code that allows my program to import CSV data.</a:t>
            </a:r>
          </a:p>
          <a:p>
            <a:r>
              <a:rPr lang="en-US" sz="2400" b="1" dirty="0"/>
              <a:t>I create the </a:t>
            </a:r>
            <a:r>
              <a:rPr lang="en-US" sz="2400" b="1" dirty="0" err="1">
                <a:solidFill>
                  <a:schemeClr val="tx2"/>
                </a:solidFill>
              </a:rPr>
              <a:t>import_stock_csv</a:t>
            </a:r>
            <a:r>
              <a:rPr lang="en-US" sz="2400" b="1" dirty="0">
                <a:solidFill>
                  <a:schemeClr val="tx2"/>
                </a:solidFill>
              </a:rPr>
              <a:t>() </a:t>
            </a:r>
            <a:r>
              <a:rPr lang="en-US" sz="2400" b="1" dirty="0"/>
              <a:t>function for this task.</a:t>
            </a:r>
            <a:endParaRPr lang="en-US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6: Saving Data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B8420A7-1F53-4DA3-AF30-B2C136C66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20" y="3724605"/>
            <a:ext cx="8849960" cy="22577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ED2EA46-879B-4AC9-BE48-F909ADA1A029}"/>
              </a:ext>
            </a:extLst>
          </p:cNvPr>
          <p:cNvSpPr/>
          <p:nvPr/>
        </p:nvSpPr>
        <p:spPr>
          <a:xfrm>
            <a:off x="1689365" y="3963985"/>
            <a:ext cx="5233949" cy="21874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8B1B181-5762-8542-AB4B-4FF235F2F9BB}"/>
              </a:ext>
            </a:extLst>
          </p:cNvPr>
          <p:cNvSpPr/>
          <p:nvPr/>
        </p:nvSpPr>
        <p:spPr>
          <a:xfrm rot="16200000">
            <a:off x="1201002" y="3726713"/>
            <a:ext cx="283432" cy="69329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79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6960628" y="951726"/>
            <a:ext cx="4534678" cy="5379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1726"/>
            <a:ext cx="6630955" cy="5598364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Next, I need to add code that gives the user a way to select if they want to Save, Load, or Import Data.</a:t>
            </a:r>
          </a:p>
          <a:p>
            <a:r>
              <a:rPr lang="en-US" sz="2400" b="1" dirty="0"/>
              <a:t>I add the </a:t>
            </a:r>
            <a:r>
              <a:rPr lang="en-US" sz="2400" b="1" dirty="0" err="1">
                <a:solidFill>
                  <a:schemeClr val="tx2"/>
                </a:solidFill>
              </a:rPr>
              <a:t>file_processing</a:t>
            </a:r>
            <a:r>
              <a:rPr lang="en-US" sz="2400" b="1" dirty="0">
                <a:solidFill>
                  <a:schemeClr val="tx2"/>
                </a:solidFill>
              </a:rPr>
              <a:t>() </a:t>
            </a:r>
            <a:r>
              <a:rPr lang="en-US" sz="2400" b="1" dirty="0"/>
              <a:t>function to make this happen.</a:t>
            </a:r>
          </a:p>
          <a:p>
            <a:r>
              <a:rPr lang="en-US" sz="2400" b="1" dirty="0" err="1">
                <a:solidFill>
                  <a:schemeClr val="tx2"/>
                </a:solidFill>
              </a:rPr>
              <a:t>file_processing</a:t>
            </a:r>
            <a:r>
              <a:rPr lang="en-US" sz="2400" b="1" dirty="0">
                <a:solidFill>
                  <a:schemeClr val="tx2"/>
                </a:solidFill>
              </a:rPr>
              <a:t>() </a:t>
            </a:r>
            <a:r>
              <a:rPr lang="en-US" sz="2400" b="1" dirty="0"/>
              <a:t>calls </a:t>
            </a:r>
            <a:r>
              <a:rPr lang="en-US" sz="2400" b="1" dirty="0" err="1">
                <a:solidFill>
                  <a:schemeClr val="tx2"/>
                </a:solidFill>
              </a:rPr>
              <a:t>obj_encoder</a:t>
            </a:r>
            <a:r>
              <a:rPr lang="en-US" sz="2400" b="1" dirty="0">
                <a:solidFill>
                  <a:schemeClr val="tx2"/>
                </a:solidFill>
              </a:rPr>
              <a:t>()</a:t>
            </a:r>
            <a:r>
              <a:rPr lang="en-US" sz="2400" b="1" dirty="0"/>
              <a:t>, and </a:t>
            </a:r>
            <a:r>
              <a:rPr lang="en-US" sz="2400" b="1" dirty="0" err="1">
                <a:solidFill>
                  <a:schemeClr val="tx2"/>
                </a:solidFill>
              </a:rPr>
              <a:t>obj_decoder</a:t>
            </a:r>
            <a:r>
              <a:rPr lang="en-US" sz="2400" b="1" dirty="0">
                <a:solidFill>
                  <a:schemeClr val="tx2"/>
                </a:solidFill>
              </a:rPr>
              <a:t>() </a:t>
            </a:r>
            <a:r>
              <a:rPr lang="en-US" sz="2400" b="1" dirty="0"/>
              <a:t>to process the Object and Dictionary data, which allows the program to save and load JSON files.</a:t>
            </a:r>
          </a:p>
          <a:p>
            <a:r>
              <a:rPr lang="en-US" sz="2400" b="1" dirty="0"/>
              <a:t> The function </a:t>
            </a:r>
            <a:r>
              <a:rPr lang="en-US" sz="2400" b="1" dirty="0" err="1">
                <a:solidFill>
                  <a:schemeClr val="tx2"/>
                </a:solidFill>
              </a:rPr>
              <a:t>import_stock_csv</a:t>
            </a:r>
            <a:r>
              <a:rPr lang="en-US" sz="2400" b="1" dirty="0">
                <a:solidFill>
                  <a:schemeClr val="tx2"/>
                </a:solidFill>
              </a:rPr>
              <a:t>() </a:t>
            </a:r>
            <a:r>
              <a:rPr lang="en-US" sz="2400" b="1" dirty="0"/>
              <a:t>is called import CSV files as well.</a:t>
            </a:r>
          </a:p>
          <a:p>
            <a:endParaRPr lang="en-US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6: Saving Data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026C24D-75BE-4F30-AE8B-1F93494DF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337" y="1006927"/>
            <a:ext cx="4396217" cy="52841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30181B-5DEC-374A-8F82-6A438DDCED55}"/>
              </a:ext>
            </a:extLst>
          </p:cNvPr>
          <p:cNvSpPr/>
          <p:nvPr/>
        </p:nvSpPr>
        <p:spPr>
          <a:xfrm>
            <a:off x="7031337" y="1006926"/>
            <a:ext cx="1913610" cy="13762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8B1B181-5762-8542-AB4B-4FF235F2F9BB}"/>
              </a:ext>
            </a:extLst>
          </p:cNvPr>
          <p:cNvSpPr/>
          <p:nvPr/>
        </p:nvSpPr>
        <p:spPr>
          <a:xfrm rot="16200000">
            <a:off x="6535773" y="729094"/>
            <a:ext cx="283432" cy="69329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74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7165910" y="1088571"/>
            <a:ext cx="4484915" cy="517386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88570"/>
            <a:ext cx="6774024" cy="5173861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Once I have the code complete, I test it to make sure everything works correctly.</a:t>
            </a:r>
          </a:p>
          <a:p>
            <a:r>
              <a:rPr lang="en-US" sz="2400" b="1" dirty="0"/>
              <a:t>I select Save/Load Data, then Save Data. </a:t>
            </a:r>
          </a:p>
          <a:p>
            <a:r>
              <a:rPr lang="en-US" sz="2400" b="1" dirty="0"/>
              <a:t>I should get the message “Data saved to </a:t>
            </a:r>
            <a:r>
              <a:rPr lang="en-US" sz="2400" b="1" dirty="0" err="1"/>
              <a:t>stock_data.json</a:t>
            </a:r>
            <a:r>
              <a:rPr lang="en-US" sz="2400" b="1" dirty="0"/>
              <a:t>” once successfully saved.</a:t>
            </a:r>
            <a:endParaRPr lang="en-US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6: Saving Data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123CA07-2A8C-4E1D-B690-EA5EDE2DE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766" y="1175234"/>
            <a:ext cx="4330304" cy="50074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30181B-5DEC-374A-8F82-6A438DDCED55}"/>
              </a:ext>
            </a:extLst>
          </p:cNvPr>
          <p:cNvSpPr/>
          <p:nvPr/>
        </p:nvSpPr>
        <p:spPr>
          <a:xfrm>
            <a:off x="7333543" y="2496732"/>
            <a:ext cx="1586522" cy="19048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6DD51-8D7C-41D4-A5C7-44F87992F512}"/>
              </a:ext>
            </a:extLst>
          </p:cNvPr>
          <p:cNvSpPr/>
          <p:nvPr/>
        </p:nvSpPr>
        <p:spPr>
          <a:xfrm>
            <a:off x="7333543" y="3395581"/>
            <a:ext cx="1163535" cy="19048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8B1B181-5762-8542-AB4B-4FF235F2F9BB}"/>
              </a:ext>
            </a:extLst>
          </p:cNvPr>
          <p:cNvSpPr/>
          <p:nvPr/>
        </p:nvSpPr>
        <p:spPr>
          <a:xfrm rot="16200000">
            <a:off x="6807790" y="4403058"/>
            <a:ext cx="283432" cy="69329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19B4B7-FC3B-4E9F-80F7-DFB3CCD23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542" y="4680417"/>
            <a:ext cx="2718637" cy="164529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37570-CAD8-4059-9868-AABE75E4B2B3}"/>
              </a:ext>
            </a:extLst>
          </p:cNvPr>
          <p:cNvSpPr/>
          <p:nvPr/>
        </p:nvSpPr>
        <p:spPr>
          <a:xfrm rot="16200000">
            <a:off x="6845179" y="3144177"/>
            <a:ext cx="283432" cy="69329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D69D271-63F8-4B76-852B-5F9C87ACD77D}"/>
              </a:ext>
            </a:extLst>
          </p:cNvPr>
          <p:cNvSpPr/>
          <p:nvPr/>
        </p:nvSpPr>
        <p:spPr>
          <a:xfrm rot="16200000">
            <a:off x="6845180" y="2245328"/>
            <a:ext cx="283432" cy="69329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184F3C-B819-4F07-AA30-ABC617C596CE}"/>
              </a:ext>
            </a:extLst>
          </p:cNvPr>
          <p:cNvSpPr/>
          <p:nvPr/>
        </p:nvSpPr>
        <p:spPr>
          <a:xfrm>
            <a:off x="7333542" y="4654462"/>
            <a:ext cx="2718637" cy="19048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68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2463282" y="2544147"/>
            <a:ext cx="7234334" cy="418481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5464"/>
            <a:ext cx="10437845" cy="1130695"/>
          </a:xfrm>
        </p:spPr>
        <p:txBody>
          <a:bodyPr anchor="t">
            <a:normAutofit/>
          </a:bodyPr>
          <a:lstStyle/>
          <a:p>
            <a:r>
              <a:rPr lang="en-US" b="1" dirty="0"/>
              <a:t>I can also verify the data was saved by looking in my program directory and seeing </a:t>
            </a:r>
            <a:r>
              <a:rPr lang="en-US" b="1" dirty="0" err="1">
                <a:solidFill>
                  <a:schemeClr val="accent4"/>
                </a:solidFill>
              </a:rPr>
              <a:t>stock_data.json</a:t>
            </a:r>
            <a:r>
              <a:rPr lang="en-US" b="1" dirty="0"/>
              <a:t>.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6: Saving Data</a:t>
            </a: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E12816-0C99-46EA-86B9-A11E6DC58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725" y="2641987"/>
            <a:ext cx="7064549" cy="400944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ED2EA46-879B-4AC9-BE48-F909ADA1A029}"/>
              </a:ext>
            </a:extLst>
          </p:cNvPr>
          <p:cNvSpPr/>
          <p:nvPr/>
        </p:nvSpPr>
        <p:spPr>
          <a:xfrm>
            <a:off x="3707365" y="4124132"/>
            <a:ext cx="3676261" cy="12440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8B1B181-5762-8542-AB4B-4FF235F2F9BB}"/>
              </a:ext>
            </a:extLst>
          </p:cNvPr>
          <p:cNvSpPr/>
          <p:nvPr/>
        </p:nvSpPr>
        <p:spPr>
          <a:xfrm rot="5400000">
            <a:off x="7588558" y="3839690"/>
            <a:ext cx="283432" cy="69329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9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7937241" y="1320293"/>
            <a:ext cx="3769568" cy="43216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20292"/>
            <a:ext cx="7800392" cy="5105389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Next, I want to make sure the data loads correctly.</a:t>
            </a:r>
          </a:p>
          <a:p>
            <a:r>
              <a:rPr lang="en-US" sz="2000" b="1" dirty="0"/>
              <a:t>I select Save/Load Data, then Load Data. </a:t>
            </a:r>
          </a:p>
          <a:p>
            <a:r>
              <a:rPr lang="en-US" sz="2000" b="1" dirty="0"/>
              <a:t>I should get the message</a:t>
            </a:r>
            <a:r>
              <a:rPr lang="en-US" b="1" dirty="0"/>
              <a:t> “Data loaded from </a:t>
            </a:r>
            <a:r>
              <a:rPr lang="en-US" b="1" dirty="0" err="1"/>
              <a:t>stock_data.json</a:t>
            </a:r>
            <a:r>
              <a:rPr lang="en-US" b="1" dirty="0"/>
              <a:t>”.</a:t>
            </a:r>
          </a:p>
          <a:p>
            <a:r>
              <a:rPr lang="en-US" sz="2000" b="1" dirty="0"/>
              <a:t>I can verify the data loaded by selecting the List Stocks option in the main menu. </a:t>
            </a:r>
          </a:p>
          <a:p>
            <a:endParaRPr lang="en-US" sz="2000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6: Saving Data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85F9519-C9B6-4959-8970-94C713001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00" y="1398992"/>
            <a:ext cx="3641968" cy="3204098"/>
          </a:xfrm>
          <a:prstGeom prst="rect">
            <a:avLst/>
          </a:prstGeom>
        </p:spPr>
      </p:pic>
      <p:pic>
        <p:nvPicPr>
          <p:cNvPr id="11" name="Picture 10" descr="A picture containing timeline&#10;&#10;Description automatically generated">
            <a:extLst>
              <a:ext uri="{FF2B5EF4-FFF2-40B4-BE49-F238E27FC236}">
                <a16:creationId xmlns:a16="http://schemas.microsoft.com/office/drawing/2014/main" id="{2A13481E-BE7D-466B-A61C-4031F2B7D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820" y="4661786"/>
            <a:ext cx="3641967" cy="8757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30181B-5DEC-374A-8F82-6A438DDCED55}"/>
              </a:ext>
            </a:extLst>
          </p:cNvPr>
          <p:cNvSpPr/>
          <p:nvPr/>
        </p:nvSpPr>
        <p:spPr>
          <a:xfrm>
            <a:off x="8036450" y="2509181"/>
            <a:ext cx="1431011" cy="17960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8B1B181-5762-8542-AB4B-4FF235F2F9BB}"/>
              </a:ext>
            </a:extLst>
          </p:cNvPr>
          <p:cNvSpPr/>
          <p:nvPr/>
        </p:nvSpPr>
        <p:spPr>
          <a:xfrm rot="16200000">
            <a:off x="7522408" y="2252336"/>
            <a:ext cx="283432" cy="69329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A8593E-D005-4DC9-BD6A-7AD3B2A2724A}"/>
              </a:ext>
            </a:extLst>
          </p:cNvPr>
          <p:cNvSpPr/>
          <p:nvPr/>
        </p:nvSpPr>
        <p:spPr>
          <a:xfrm>
            <a:off x="8036450" y="3466334"/>
            <a:ext cx="1057787" cy="17960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C31D6EE4-8F95-4727-8E2D-59287183CDD9}"/>
              </a:ext>
            </a:extLst>
          </p:cNvPr>
          <p:cNvSpPr/>
          <p:nvPr/>
        </p:nvSpPr>
        <p:spPr>
          <a:xfrm rot="16200000">
            <a:off x="7522408" y="3209489"/>
            <a:ext cx="283432" cy="69329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441FF7C-E192-48D3-BFD4-CDF5B9C55D9C}"/>
              </a:ext>
            </a:extLst>
          </p:cNvPr>
          <p:cNvSpPr/>
          <p:nvPr/>
        </p:nvSpPr>
        <p:spPr>
          <a:xfrm rot="16200000">
            <a:off x="7534827" y="4745231"/>
            <a:ext cx="283432" cy="69329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F6F0B44-D954-4F43-88A7-D4696A710506}"/>
              </a:ext>
            </a:extLst>
          </p:cNvPr>
          <p:cNvSpPr/>
          <p:nvPr/>
        </p:nvSpPr>
        <p:spPr>
          <a:xfrm>
            <a:off x="5816082" y="4737031"/>
            <a:ext cx="1587343" cy="71963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Loaded Data from </a:t>
            </a:r>
            <a:r>
              <a:rPr lang="en-US" sz="1400" dirty="0" err="1"/>
              <a:t>stock_data.json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66128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7955903" y="1225421"/>
            <a:ext cx="3800669" cy="453315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5420"/>
            <a:ext cx="7601339" cy="4533159"/>
          </a:xfrm>
        </p:spPr>
        <p:txBody>
          <a:bodyPr anchor="t">
            <a:normAutofit/>
          </a:bodyPr>
          <a:lstStyle/>
          <a:p>
            <a:r>
              <a:rPr lang="en-US" b="1" dirty="0"/>
              <a:t>Next, I want to verify I can import CSV data by selecting the Import Data option.</a:t>
            </a:r>
          </a:p>
          <a:p>
            <a:r>
              <a:rPr lang="en-US" b="1" dirty="0"/>
              <a:t>I enter the file name IBM.csv to import the IBM stock  data from Yahoo! Finance.</a:t>
            </a:r>
          </a:p>
          <a:p>
            <a:r>
              <a:rPr lang="en-US" b="1" dirty="0"/>
              <a:t>If successful, I should see a summary of the data.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6: Saving Data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A095FAB-A7E4-4FBC-9829-5CB2C1318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275" y="1321822"/>
            <a:ext cx="3655703" cy="2180706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EE4B9CF-0810-40E0-B87E-C35DD6A8D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274" y="3503902"/>
            <a:ext cx="3655703" cy="21862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30181B-5DEC-374A-8F82-6A438DDCED55}"/>
              </a:ext>
            </a:extLst>
          </p:cNvPr>
          <p:cNvSpPr/>
          <p:nvPr/>
        </p:nvSpPr>
        <p:spPr>
          <a:xfrm>
            <a:off x="8025274" y="1874692"/>
            <a:ext cx="1106286" cy="1718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8B1B181-5762-8542-AB4B-4FF235F2F9BB}"/>
              </a:ext>
            </a:extLst>
          </p:cNvPr>
          <p:cNvSpPr/>
          <p:nvPr/>
        </p:nvSpPr>
        <p:spPr>
          <a:xfrm rot="16200000">
            <a:off x="7502226" y="1613957"/>
            <a:ext cx="283432" cy="69329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D2EA46-879B-4AC9-BE48-F909ADA1A029}"/>
              </a:ext>
            </a:extLst>
          </p:cNvPr>
          <p:cNvSpPr/>
          <p:nvPr/>
        </p:nvSpPr>
        <p:spPr>
          <a:xfrm>
            <a:off x="8025274" y="3175092"/>
            <a:ext cx="2014465" cy="21874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D7AD1BF-1550-4999-8E87-8443AB40571F}"/>
              </a:ext>
            </a:extLst>
          </p:cNvPr>
          <p:cNvSpPr/>
          <p:nvPr/>
        </p:nvSpPr>
        <p:spPr>
          <a:xfrm rot="16200000">
            <a:off x="7519568" y="2937820"/>
            <a:ext cx="283432" cy="69329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56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2565054" y="2295331"/>
            <a:ext cx="7064138" cy="44336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7078"/>
            <a:ext cx="10437845" cy="1138334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I can display a chart of the CSV data in the Chart menu option as well to verify it worked correctly.</a:t>
            </a:r>
            <a:endParaRPr lang="en-US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6: Saving Data</a:t>
            </a:r>
          </a:p>
        </p:txBody>
      </p:sp>
      <p:pic>
        <p:nvPicPr>
          <p:cNvPr id="15" name="Picture 1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4414965-F223-4DE8-B3AB-59759A2D2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55" y="2375710"/>
            <a:ext cx="6886490" cy="429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4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56BCEC-1853-1342-A915-2300BCD5AC1F}"/>
              </a:ext>
            </a:extLst>
          </p:cNvPr>
          <p:cNvSpPr/>
          <p:nvPr/>
        </p:nvSpPr>
        <p:spPr>
          <a:xfrm>
            <a:off x="3905250" y="386029"/>
            <a:ext cx="4394200" cy="105011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9FF25-A95A-404E-ABB5-BD229F88249D}"/>
              </a:ext>
            </a:extLst>
          </p:cNvPr>
          <p:cNvSpPr txBox="1"/>
          <p:nvPr/>
        </p:nvSpPr>
        <p:spPr>
          <a:xfrm>
            <a:off x="-2" y="2558618"/>
            <a:ext cx="1219200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In section one of my project I am:</a:t>
            </a:r>
          </a:p>
          <a:p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Installing the software environment for python.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installing the required plugins.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Loading the </a:t>
            </a:r>
            <a:r>
              <a:rPr lang="en-US" sz="2800" b="1" cap="all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spyder</a:t>
            </a: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IDE and testing functionality.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AB1FE8-65C3-6347-89DB-E60A8F38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04996"/>
            <a:ext cx="12192000" cy="3312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Software Environment Setup:</a:t>
            </a:r>
            <a:br>
              <a:rPr 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en-US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0184158C-DF26-3B44-B391-31E736BBE9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79863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SECTION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1</a:t>
            </a:r>
            <a:endParaRPr lang="en-US" sz="66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02563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56BCEC-1853-1342-A915-2300BCD5AC1F}"/>
              </a:ext>
            </a:extLst>
          </p:cNvPr>
          <p:cNvSpPr/>
          <p:nvPr/>
        </p:nvSpPr>
        <p:spPr>
          <a:xfrm>
            <a:off x="3905250" y="386029"/>
            <a:ext cx="4394200" cy="105011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9FF25-A95A-404E-ABB5-BD229F88249D}"/>
              </a:ext>
            </a:extLst>
          </p:cNvPr>
          <p:cNvSpPr txBox="1"/>
          <p:nvPr/>
        </p:nvSpPr>
        <p:spPr>
          <a:xfrm>
            <a:off x="-2" y="2558618"/>
            <a:ext cx="1219200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In section seven of my project I am:</a:t>
            </a:r>
          </a:p>
          <a:p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Creating a graphical user interface (GUI) by using the </a:t>
            </a:r>
            <a:r>
              <a:rPr lang="en-US" sz="2800" b="1" cap="all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tkinter</a:t>
            </a: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library.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AB1FE8-65C3-6347-89DB-E60A8F38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04996"/>
            <a:ext cx="12192000" cy="3312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Graphical User Interface</a:t>
            </a:r>
            <a:r>
              <a:rPr 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</a:t>
            </a:r>
            <a:br>
              <a:rPr 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en-US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0184158C-DF26-3B44-B391-31E736BBE9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79863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SECTION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7</a:t>
            </a:r>
            <a:endParaRPr lang="en-US" sz="66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7749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1940767" y="1598645"/>
            <a:ext cx="8304245" cy="513031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526"/>
            <a:ext cx="12192000" cy="1085848"/>
          </a:xfrm>
        </p:spPr>
        <p:txBody>
          <a:bodyPr anchor="t">
            <a:normAutofit fontScale="70000" lnSpcReduction="20000"/>
          </a:bodyPr>
          <a:lstStyle/>
          <a:p>
            <a:r>
              <a:rPr lang="en-US" sz="2400" b="1" dirty="0" err="1"/>
              <a:t>tkinter</a:t>
            </a:r>
            <a:r>
              <a:rPr lang="en-US" sz="2400" b="1" dirty="0"/>
              <a:t> is a cross-platform library that will allow my GUI to work on Windows, Mac, or Linux</a:t>
            </a:r>
          </a:p>
          <a:p>
            <a:r>
              <a:rPr lang="en-US" sz="2400" b="1" dirty="0"/>
              <a:t>I create a new file called stock_gui.py to add the code for </a:t>
            </a:r>
            <a:r>
              <a:rPr lang="en-US" sz="2400" b="1" dirty="0" err="1"/>
              <a:t>tkinter</a:t>
            </a:r>
            <a:r>
              <a:rPr lang="en-US" sz="2400" b="1" dirty="0"/>
              <a:t>. This creates all the windows and tabs I will be using for the program I already created.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7: Graphical User Interface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914C4EE-3AFC-4386-8006-0AA497EB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47" y="1679085"/>
            <a:ext cx="8154506" cy="49839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ED2EA46-879B-4AC9-BE48-F909ADA1A029}"/>
              </a:ext>
            </a:extLst>
          </p:cNvPr>
          <p:cNvSpPr/>
          <p:nvPr/>
        </p:nvSpPr>
        <p:spPr>
          <a:xfrm>
            <a:off x="3242511" y="2063545"/>
            <a:ext cx="191642" cy="16435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D654C4B-371F-4A49-AF67-A2FE54425910}"/>
              </a:ext>
            </a:extLst>
          </p:cNvPr>
          <p:cNvSpPr/>
          <p:nvPr/>
        </p:nvSpPr>
        <p:spPr>
          <a:xfrm>
            <a:off x="3198040" y="1479431"/>
            <a:ext cx="280583" cy="55440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18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7029061" y="875542"/>
            <a:ext cx="4484914" cy="521893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3315"/>
            <a:ext cx="6929535" cy="4982448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When the </a:t>
            </a:r>
            <a:r>
              <a:rPr lang="en-US" sz="2400" b="1" dirty="0" err="1"/>
              <a:t>tkinter</a:t>
            </a:r>
            <a:r>
              <a:rPr lang="en-US" sz="2400" b="1" dirty="0"/>
              <a:t> library and code is implemented, my program now has a more modern look that can be manipulate from the user with a mouse and keyboard.</a:t>
            </a:r>
          </a:p>
          <a:p>
            <a:r>
              <a:rPr lang="en-US" sz="2400" b="1" dirty="0"/>
              <a:t>In this example I added Sony and IBM stocks to test the functionality in the Manage tab. </a:t>
            </a:r>
            <a:endParaRPr lang="en-US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7: Graphical User Interface</a:t>
            </a:r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55F22C8-62DC-4876-855C-C5B2CAD11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702" y="946566"/>
            <a:ext cx="4308734" cy="507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801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7097486" y="976178"/>
            <a:ext cx="4366726" cy="504987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5026"/>
            <a:ext cx="7017769" cy="4981029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To test the import function, I select Web, then Import CSV from Yahoo! Finance.</a:t>
            </a:r>
            <a:endParaRPr lang="en-US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7: Graphical User Interface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950F1D5-2D65-4A36-8968-8E56C82B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202" y="1045027"/>
            <a:ext cx="4207293" cy="493748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ED2EA46-879B-4AC9-BE48-F909ADA1A029}"/>
              </a:ext>
            </a:extLst>
          </p:cNvPr>
          <p:cNvSpPr/>
          <p:nvPr/>
        </p:nvSpPr>
        <p:spPr>
          <a:xfrm>
            <a:off x="7323981" y="1515929"/>
            <a:ext cx="1662804" cy="14491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D654C4B-371F-4A49-AF67-A2FE54425910}"/>
              </a:ext>
            </a:extLst>
          </p:cNvPr>
          <p:cNvSpPr/>
          <p:nvPr/>
        </p:nvSpPr>
        <p:spPr>
          <a:xfrm rot="5400000">
            <a:off x="9301070" y="1129898"/>
            <a:ext cx="280583" cy="909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09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889518" y="2406483"/>
            <a:ext cx="10437845" cy="286842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8570"/>
            <a:ext cx="10437845" cy="1076131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I then select the IBM.csv file I used earlier in my example.</a:t>
            </a:r>
            <a:endParaRPr lang="en-US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7: Graphical User Interface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E2364C-3E9E-4879-B546-B63E3091D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18" y="2525216"/>
            <a:ext cx="10197764" cy="26655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ED2EA46-879B-4AC9-BE48-F909ADA1A029}"/>
              </a:ext>
            </a:extLst>
          </p:cNvPr>
          <p:cNvSpPr/>
          <p:nvPr/>
        </p:nvSpPr>
        <p:spPr>
          <a:xfrm>
            <a:off x="2472653" y="4028061"/>
            <a:ext cx="6484737" cy="1988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D654C4B-371F-4A49-AF67-A2FE54425910}"/>
              </a:ext>
            </a:extLst>
          </p:cNvPr>
          <p:cNvSpPr/>
          <p:nvPr/>
        </p:nvSpPr>
        <p:spPr>
          <a:xfrm rot="10800000">
            <a:off x="2476722" y="4226924"/>
            <a:ext cx="280583" cy="909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409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30220A4-3FAC-4A4E-BDD1-6568072E1408}"/>
              </a:ext>
            </a:extLst>
          </p:cNvPr>
          <p:cNvSpPr/>
          <p:nvPr/>
        </p:nvSpPr>
        <p:spPr>
          <a:xfrm>
            <a:off x="5821850" y="2873828"/>
            <a:ext cx="2005421" cy="15302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7952626" y="1311139"/>
            <a:ext cx="3974905" cy="45980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11138"/>
            <a:ext cx="5821850" cy="4598005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Once I load the IBM.csv file, I’m notified the Import was complete.</a:t>
            </a:r>
          </a:p>
          <a:p>
            <a:r>
              <a:rPr lang="en-US" sz="2400" b="1" dirty="0"/>
              <a:t>I can now view the loaded data in the history tab.</a:t>
            </a:r>
            <a:endParaRPr lang="en-US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7: Graphical User Interface</a:t>
            </a: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70A0047-24D3-445E-A1EB-80E34DFCD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964" y="1398992"/>
            <a:ext cx="3753212" cy="4447674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832981-1491-47E2-9488-BEEDE711B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13" y="2936721"/>
            <a:ext cx="1876687" cy="1419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6A78930-CB33-40E6-BDBA-699A3DDB8370}"/>
              </a:ext>
            </a:extLst>
          </p:cNvPr>
          <p:cNvSpPr/>
          <p:nvPr/>
        </p:nvSpPr>
        <p:spPr>
          <a:xfrm>
            <a:off x="9529667" y="2435757"/>
            <a:ext cx="404325" cy="23820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32FEBC8D-4C5C-4235-8250-03214A1C8668}"/>
              </a:ext>
            </a:extLst>
          </p:cNvPr>
          <p:cNvSpPr/>
          <p:nvPr/>
        </p:nvSpPr>
        <p:spPr>
          <a:xfrm rot="5400000">
            <a:off x="10138924" y="2208214"/>
            <a:ext cx="283432" cy="69329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44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7265437" y="982824"/>
            <a:ext cx="4516017" cy="522984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2823"/>
            <a:ext cx="7265437" cy="5229845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To display the chart of that imported data, I select Chart, then Display Stock Chart.</a:t>
            </a:r>
            <a:endParaRPr lang="en-US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7: Graphical User Interface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4C97D3-25D2-4127-941C-E72473EDF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372" y="1044145"/>
            <a:ext cx="4368586" cy="51267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30181B-5DEC-374A-8F82-6A438DDCED55}"/>
              </a:ext>
            </a:extLst>
          </p:cNvPr>
          <p:cNvSpPr/>
          <p:nvPr/>
        </p:nvSpPr>
        <p:spPr>
          <a:xfrm>
            <a:off x="7839419" y="1529563"/>
            <a:ext cx="1032470" cy="14790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D654C4B-371F-4A49-AF67-A2FE54425910}"/>
              </a:ext>
            </a:extLst>
          </p:cNvPr>
          <p:cNvSpPr/>
          <p:nvPr/>
        </p:nvSpPr>
        <p:spPr>
          <a:xfrm rot="5400000">
            <a:off x="9287302" y="1087282"/>
            <a:ext cx="280583" cy="103246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020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2432180" y="1679085"/>
            <a:ext cx="7346301" cy="504987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9174"/>
            <a:ext cx="12192000" cy="840728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My imported data is now displayed on a chart.</a:t>
            </a:r>
            <a:endParaRPr lang="en-US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7: Graphical User Interface</a:t>
            </a:r>
          </a:p>
        </p:txBody>
      </p:sp>
      <p:pic>
        <p:nvPicPr>
          <p:cNvPr id="10" name="Picture 9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A2F6C23-7339-4394-ABD1-EFE39927C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10" y="1727485"/>
            <a:ext cx="7192379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688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7178352" y="1038383"/>
            <a:ext cx="4341846" cy="504987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8382"/>
            <a:ext cx="7120781" cy="5049878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I can also see the financial report of my imported data by clicking on the Report tab.</a:t>
            </a:r>
            <a:endParaRPr lang="en-US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7: Graphical User Interface</a:t>
            </a:r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A2C8252-9217-4280-A806-FFEC30EB1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802" y="1101013"/>
            <a:ext cx="4201825" cy="49310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30181B-5DEC-374A-8F82-6A438DDCED55}"/>
              </a:ext>
            </a:extLst>
          </p:cNvPr>
          <p:cNvSpPr/>
          <p:nvPr/>
        </p:nvSpPr>
        <p:spPr>
          <a:xfrm>
            <a:off x="9349275" y="2267805"/>
            <a:ext cx="404325" cy="23820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8B1B181-5762-8542-AB4B-4FF235F2F9BB}"/>
              </a:ext>
            </a:extLst>
          </p:cNvPr>
          <p:cNvSpPr/>
          <p:nvPr/>
        </p:nvSpPr>
        <p:spPr>
          <a:xfrm rot="5400000">
            <a:off x="9958532" y="2040262"/>
            <a:ext cx="283432" cy="69329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787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59D5-89E7-F04A-9947-A9188BCD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93613"/>
            <a:ext cx="12192000" cy="11138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>
                <a:solidFill>
                  <a:schemeClr val="accent1">
                    <a:lumMod val="40000"/>
                    <a:lumOff val="60000"/>
                  </a:schemeClr>
                </a:solidFill>
              </a:rPr>
              <a:t>Project CHallenges</a:t>
            </a:r>
            <a:br>
              <a:rPr lang="en-US" sz="4000" b="1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en-US" sz="4000" b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28236-ECE3-4345-82B6-6D947FBD2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99560"/>
            <a:ext cx="12191999" cy="346506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One of the challenges I faced was doing this project entirely from an android operating system on my Samsung Galaxy Tab s7+. </a:t>
            </a:r>
          </a:p>
          <a:p>
            <a:pPr algn="ctr"/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 was able to overcome this obstacle by using a Virtual Machine (VM) service called shadow. This enabled me to run windows on my tablet, and ultimately install and run the required python ide and plugins.</a:t>
            </a:r>
          </a:p>
          <a:p>
            <a:pPr algn="ctr"/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algn="ctr"/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40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3092450" y="1573524"/>
            <a:ext cx="5664200" cy="521893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526"/>
            <a:ext cx="10437845" cy="835466"/>
          </a:xfrm>
        </p:spPr>
        <p:txBody>
          <a:bodyPr anchor="t">
            <a:normAutofit fontScale="92500"/>
          </a:bodyPr>
          <a:lstStyle/>
          <a:p>
            <a:r>
              <a:rPr lang="en-US" sz="2400" b="1" dirty="0"/>
              <a:t>First, I download the Python toolkit Anaconda from www.anaconda.com.</a:t>
            </a:r>
          </a:p>
          <a:p>
            <a:pPr marL="0" indent="0">
              <a:buNone/>
            </a:pPr>
            <a:endParaRPr lang="en-US" sz="2400" b="1" dirty="0"/>
          </a:p>
          <a:p>
            <a:endParaRPr lang="en-US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1: Software Environment Setup</a:t>
            </a:r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9F03E6D-B749-438D-BE93-42218CF06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318" y="1639272"/>
            <a:ext cx="5467350" cy="50896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30181B-5DEC-374A-8F82-6A438DDCED55}"/>
              </a:ext>
            </a:extLst>
          </p:cNvPr>
          <p:cNvSpPr/>
          <p:nvPr/>
        </p:nvSpPr>
        <p:spPr>
          <a:xfrm>
            <a:off x="7123971" y="2787421"/>
            <a:ext cx="889729" cy="30799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8B1B181-5762-8542-AB4B-4FF235F2F9BB}"/>
              </a:ext>
            </a:extLst>
          </p:cNvPr>
          <p:cNvSpPr/>
          <p:nvPr/>
        </p:nvSpPr>
        <p:spPr>
          <a:xfrm rot="5400000">
            <a:off x="8437181" y="2413997"/>
            <a:ext cx="283432" cy="10794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006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59D5-89E7-F04A-9947-A9188BCD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93613"/>
            <a:ext cx="12192000" cy="11138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>
                <a:solidFill>
                  <a:schemeClr val="accent1">
                    <a:lumMod val="40000"/>
                    <a:lumOff val="60000"/>
                  </a:schemeClr>
                </a:solidFill>
              </a:rPr>
              <a:t>Career Skills obtained</a:t>
            </a:r>
            <a:br>
              <a:rPr lang="en-US" sz="4000" b="1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en-US" sz="4000" b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28236-ECE3-4345-82B6-6D947FBD2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99560"/>
            <a:ext cx="12191999" cy="346506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experience WITH Object oriented programming.</a:t>
            </a:r>
          </a:p>
          <a:p>
            <a:pPr algn="ctr"/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Experience creating applications in python.</a:t>
            </a:r>
          </a:p>
          <a:p>
            <a:pPr algn="ctr"/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Experience in creating UML CLASS diagrams.</a:t>
            </a:r>
          </a:p>
          <a:p>
            <a:pPr algn="ctr"/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Experience using python libraries.</a:t>
            </a:r>
          </a:p>
          <a:p>
            <a:pPr algn="ctr"/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Working in virtual environments.</a:t>
            </a:r>
          </a:p>
          <a:p>
            <a:pPr algn="ctr"/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Data analysis</a:t>
            </a:r>
          </a:p>
          <a:p>
            <a:pPr algn="ctr"/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algn="ctr"/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62566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9E6E-1C09-E14F-A700-0978410D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09600"/>
            <a:ext cx="12191998" cy="208955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BFB18-E357-7542-8584-69A3AA284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645" y="3273058"/>
            <a:ext cx="10101356" cy="3584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 </a:t>
            </a:r>
          </a:p>
          <a:p>
            <a:endParaRPr lang="en-US" sz="2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ECDB50-3F27-A14B-AE28-B0F1DF30FCC0}"/>
              </a:ext>
            </a:extLst>
          </p:cNvPr>
          <p:cNvSpPr txBox="1">
            <a:spLocks/>
          </p:cNvSpPr>
          <p:nvPr/>
        </p:nvSpPr>
        <p:spPr>
          <a:xfrm>
            <a:off x="828260" y="2180225"/>
            <a:ext cx="10172993" cy="397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b="1" dirty="0"/>
              <a:t>While completing this project, I have learned that Python is a very versatile programming language. I am looking forward to expanding my knowledge and experience in the Python language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6005865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CD66-3F48-434D-AE31-B8E0D639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C26AF-A95D-ED47-B08D-731B99E0E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715933"/>
          </a:xfrm>
        </p:spPr>
        <p:txBody>
          <a:bodyPr>
            <a:noAutofit/>
          </a:bodyPr>
          <a:lstStyle/>
          <a:p>
            <a:r>
              <a:rPr lang="en-US" dirty="0">
                <a:hlinkClick r:id="rId2"/>
              </a:rPr>
              <a:t>https://www.python.org/</a:t>
            </a:r>
            <a:endParaRPr lang="en-US" dirty="0"/>
          </a:p>
          <a:p>
            <a:r>
              <a:rPr lang="en-US" dirty="0">
                <a:hlinkClick r:id="rId3"/>
              </a:rPr>
              <a:t>https://www.anaconda.com/</a:t>
            </a:r>
            <a:endParaRPr lang="en-US" dirty="0"/>
          </a:p>
          <a:p>
            <a:r>
              <a:rPr lang="en-US" dirty="0">
                <a:hlinkClick r:id="rId4"/>
              </a:rPr>
              <a:t>https://www.spyder-ide.org/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https://matplotlib.org/</a:t>
            </a:r>
            <a:endParaRPr lang="en-US" dirty="0"/>
          </a:p>
          <a:p>
            <a:r>
              <a:rPr lang="en-US" dirty="0">
                <a:hlinkClick r:id="rId6"/>
              </a:rPr>
              <a:t>https://pandas.pydata.org/</a:t>
            </a:r>
            <a:endParaRPr lang="en-US" dirty="0"/>
          </a:p>
          <a:p>
            <a:r>
              <a:rPr lang="en-US" dirty="0">
                <a:hlinkClick r:id="rId7"/>
              </a:rPr>
              <a:t>https://docs.python.org/3/library/json.html</a:t>
            </a:r>
            <a:endParaRPr lang="en-US" dirty="0"/>
          </a:p>
          <a:p>
            <a:r>
              <a:rPr lang="en-US" dirty="0">
                <a:hlinkClick r:id="rId8"/>
              </a:rPr>
              <a:t>https://docs.python.org/3/library/csv.html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https://docs.python.org/3/library/tkinter.html</a:t>
            </a:r>
            <a:endParaRPr lang="en-US" dirty="0"/>
          </a:p>
          <a:p>
            <a:r>
              <a:rPr lang="en-US" dirty="0">
                <a:hlinkClick r:id="rId10"/>
              </a:rPr>
              <a:t>https://shadow.tech/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1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2254250" y="1510024"/>
            <a:ext cx="7327900" cy="521893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526"/>
            <a:ext cx="10437845" cy="835466"/>
          </a:xfrm>
        </p:spPr>
        <p:txBody>
          <a:bodyPr anchor="t">
            <a:noAutofit/>
          </a:bodyPr>
          <a:lstStyle/>
          <a:p>
            <a:r>
              <a:rPr lang="en-US" sz="1800" b="1" dirty="0"/>
              <a:t>Once Anaconda is installed I run it, then update the index in the Environments section.</a:t>
            </a:r>
          </a:p>
          <a:p>
            <a:r>
              <a:rPr lang="en-US" sz="1800" b="1" dirty="0"/>
              <a:t>Next, I ensure matplotlib, pandas and git are installed in the environment.</a:t>
            </a:r>
          </a:p>
          <a:p>
            <a:pPr marL="0" indent="0">
              <a:buNone/>
            </a:pPr>
            <a:endParaRPr lang="en-US" sz="1800" b="1" dirty="0"/>
          </a:p>
          <a:p>
            <a:endParaRPr lang="en-US" sz="1800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1: Software Environment Setup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225B14A-24DE-40D8-9D6F-3595DF712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409" y="1558952"/>
            <a:ext cx="7177167" cy="51382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30181B-5DEC-374A-8F82-6A438DDCED55}"/>
              </a:ext>
            </a:extLst>
          </p:cNvPr>
          <p:cNvSpPr/>
          <p:nvPr/>
        </p:nvSpPr>
        <p:spPr>
          <a:xfrm>
            <a:off x="2456743" y="2540000"/>
            <a:ext cx="705191" cy="23820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8B1B181-5762-8542-AB4B-4FF235F2F9BB}"/>
              </a:ext>
            </a:extLst>
          </p:cNvPr>
          <p:cNvSpPr/>
          <p:nvPr/>
        </p:nvSpPr>
        <p:spPr>
          <a:xfrm rot="16200000">
            <a:off x="1968381" y="2315613"/>
            <a:ext cx="283432" cy="69329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D2EA46-879B-4AC9-BE48-F909ADA1A029}"/>
              </a:ext>
            </a:extLst>
          </p:cNvPr>
          <p:cNvSpPr/>
          <p:nvPr/>
        </p:nvSpPr>
        <p:spPr>
          <a:xfrm>
            <a:off x="6857293" y="2308144"/>
            <a:ext cx="705191" cy="21874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D654C4B-371F-4A49-AF67-A2FE54425910}"/>
              </a:ext>
            </a:extLst>
          </p:cNvPr>
          <p:cNvSpPr/>
          <p:nvPr/>
        </p:nvSpPr>
        <p:spPr>
          <a:xfrm>
            <a:off x="7069596" y="1398992"/>
            <a:ext cx="280583" cy="909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7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2254250" y="1510024"/>
            <a:ext cx="7327900" cy="521893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526"/>
            <a:ext cx="10437845" cy="835466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400" b="1" dirty="0"/>
              <a:t>Next, I go to the Home section, and select Launch under Spyder.</a:t>
            </a:r>
          </a:p>
          <a:p>
            <a:r>
              <a:rPr lang="en-US" sz="2400" b="1" dirty="0"/>
              <a:t>Spyder is the IDE I will be using to create my program.</a:t>
            </a:r>
          </a:p>
          <a:p>
            <a:endParaRPr lang="en-US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1: Software Environment Setup</a:t>
            </a:r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A996EE-EA51-4DC6-9940-99F55560E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799" y="1571255"/>
            <a:ext cx="7118801" cy="5096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30181B-5DEC-374A-8F82-6A438DDCED55}"/>
              </a:ext>
            </a:extLst>
          </p:cNvPr>
          <p:cNvSpPr/>
          <p:nvPr/>
        </p:nvSpPr>
        <p:spPr>
          <a:xfrm>
            <a:off x="8260643" y="5492750"/>
            <a:ext cx="489657" cy="23820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8B1B181-5762-8542-AB4B-4FF235F2F9BB}"/>
              </a:ext>
            </a:extLst>
          </p:cNvPr>
          <p:cNvSpPr/>
          <p:nvPr/>
        </p:nvSpPr>
        <p:spPr>
          <a:xfrm rot="16200000">
            <a:off x="1892181" y="2024405"/>
            <a:ext cx="283432" cy="69329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D2EA46-879B-4AC9-BE48-F909ADA1A029}"/>
              </a:ext>
            </a:extLst>
          </p:cNvPr>
          <p:cNvSpPr/>
          <p:nvPr/>
        </p:nvSpPr>
        <p:spPr>
          <a:xfrm>
            <a:off x="2393243" y="2255919"/>
            <a:ext cx="705191" cy="21874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D654C4B-371F-4A49-AF67-A2FE54425910}"/>
              </a:ext>
            </a:extLst>
          </p:cNvPr>
          <p:cNvSpPr/>
          <p:nvPr/>
        </p:nvSpPr>
        <p:spPr>
          <a:xfrm rot="5400000">
            <a:off x="9091831" y="5178466"/>
            <a:ext cx="280583" cy="909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1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EB61F-9892-264A-8410-9542B31DBEB2}"/>
              </a:ext>
            </a:extLst>
          </p:cNvPr>
          <p:cNvSpPr/>
          <p:nvPr/>
        </p:nvSpPr>
        <p:spPr>
          <a:xfrm>
            <a:off x="2083686" y="1490974"/>
            <a:ext cx="7682614" cy="521893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1D30-9E63-944A-91CB-4F916016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526"/>
            <a:ext cx="10437845" cy="835466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b="1" dirty="0"/>
              <a:t>Once Spyder is running, I test the IDE by making a small program to run.</a:t>
            </a:r>
          </a:p>
          <a:p>
            <a:pPr marL="0" indent="0">
              <a:buNone/>
            </a:pPr>
            <a:endParaRPr lang="en-US" sz="2400" b="1" dirty="0"/>
          </a:p>
          <a:p>
            <a:endParaRPr lang="en-US" b="1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8B1B181-5762-8542-AB4B-4FF235F2F9BB}"/>
              </a:ext>
            </a:extLst>
          </p:cNvPr>
          <p:cNvSpPr/>
          <p:nvPr/>
        </p:nvSpPr>
        <p:spPr>
          <a:xfrm>
            <a:off x="5187108" y="1732087"/>
            <a:ext cx="283432" cy="69329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0181B-5DEC-374A-8F82-6A438DDCED55}"/>
              </a:ext>
            </a:extLst>
          </p:cNvPr>
          <p:cNvSpPr/>
          <p:nvPr/>
        </p:nvSpPr>
        <p:spPr>
          <a:xfrm>
            <a:off x="4959823" y="2478221"/>
            <a:ext cx="705191" cy="33001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F5C4BB-EE97-1D47-9707-9E1B252EA2A6}"/>
              </a:ext>
            </a:extLst>
          </p:cNvPr>
          <p:cNvSpPr/>
          <p:nvPr/>
        </p:nvSpPr>
        <p:spPr>
          <a:xfrm>
            <a:off x="-4145153" y="7949791"/>
            <a:ext cx="302411" cy="42668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D654C4B-371F-4A49-AF67-A2FE54425910}"/>
              </a:ext>
            </a:extLst>
          </p:cNvPr>
          <p:cNvSpPr/>
          <p:nvPr/>
        </p:nvSpPr>
        <p:spPr>
          <a:xfrm>
            <a:off x="4459016" y="5006764"/>
            <a:ext cx="280583" cy="40788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456B58-5392-A347-82A2-75CE6479FD9E}"/>
              </a:ext>
            </a:extLst>
          </p:cNvPr>
          <p:cNvSpPr/>
          <p:nvPr/>
        </p:nvSpPr>
        <p:spPr>
          <a:xfrm>
            <a:off x="68208" y="0"/>
            <a:ext cx="2523065" cy="5635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1: Software Environment Setup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61C19DD0-5DAA-4FE3-AA98-33D484A73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16" y="1535425"/>
            <a:ext cx="7533519" cy="510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8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56BCEC-1853-1342-A915-2300BCD5AC1F}"/>
              </a:ext>
            </a:extLst>
          </p:cNvPr>
          <p:cNvSpPr/>
          <p:nvPr/>
        </p:nvSpPr>
        <p:spPr>
          <a:xfrm>
            <a:off x="3905250" y="386029"/>
            <a:ext cx="4394200" cy="105011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9FF25-A95A-404E-ABB5-BD229F88249D}"/>
              </a:ext>
            </a:extLst>
          </p:cNvPr>
          <p:cNvSpPr txBox="1"/>
          <p:nvPr/>
        </p:nvSpPr>
        <p:spPr>
          <a:xfrm>
            <a:off x="-2" y="2343174"/>
            <a:ext cx="12192002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In section two of my project, I am:</a:t>
            </a:r>
          </a:p>
          <a:p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Creating a visual diagram for my classes.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Creating the classes in python.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Testing my created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AB1FE8-65C3-6347-89DB-E60A8F38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04996"/>
            <a:ext cx="12192000" cy="3312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Classes:</a:t>
            </a:r>
            <a:br>
              <a:rPr 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en-US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0184158C-DF26-3B44-B391-31E736BBE9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79863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SECTION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2</a:t>
            </a:r>
            <a:endParaRPr lang="en-US" sz="66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7018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633</TotalTime>
  <Words>2080</Words>
  <Application>Microsoft Office PowerPoint</Application>
  <PresentationFormat>Widescreen</PresentationFormat>
  <Paragraphs>216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Bookman Old Style</vt:lpstr>
      <vt:lpstr>Calibri</vt:lpstr>
      <vt:lpstr>Cambria Math</vt:lpstr>
      <vt:lpstr>Rockwell</vt:lpstr>
      <vt:lpstr>Damask</vt:lpstr>
      <vt:lpstr>         CEIS150:  Python Stock Tracking Final Project  </vt:lpstr>
      <vt:lpstr>Introduction</vt:lpstr>
      <vt:lpstr>Concepts Covered</vt:lpstr>
      <vt:lpstr>Software Environment Setup: </vt:lpstr>
      <vt:lpstr>PowerPoint Presentation</vt:lpstr>
      <vt:lpstr>PowerPoint Presentation</vt:lpstr>
      <vt:lpstr>PowerPoint Presentation</vt:lpstr>
      <vt:lpstr>PowerPoint Presentation</vt:lpstr>
      <vt:lpstr>Classes: </vt:lpstr>
      <vt:lpstr>PowerPoint Presentation</vt:lpstr>
      <vt:lpstr>PowerPoint Presentation</vt:lpstr>
      <vt:lpstr>PowerPoint Presentation</vt:lpstr>
      <vt:lpstr>Menu-driven user interface: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inheritance: </vt:lpstr>
      <vt:lpstr>PowerPoint Presentation</vt:lpstr>
      <vt:lpstr>PowerPoint Presentation</vt:lpstr>
      <vt:lpstr>PowerPoint Presentation</vt:lpstr>
      <vt:lpstr>PowerPoint Presentation</vt:lpstr>
      <vt:lpstr>Creating charts: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Saving data: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Graphical User Interface: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CHallenges </vt:lpstr>
      <vt:lpstr>Career Skills obtained 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NETW211 Final Project</dc:title>
  <dc:creator>Jeremy Duncan</dc:creator>
  <cp:lastModifiedBy>Duncan, Jeremy</cp:lastModifiedBy>
  <cp:revision>58</cp:revision>
  <dcterms:created xsi:type="dcterms:W3CDTF">2021-06-17T19:55:37Z</dcterms:created>
  <dcterms:modified xsi:type="dcterms:W3CDTF">2021-10-20T19:16:33Z</dcterms:modified>
</cp:coreProperties>
</file>