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 rot="10800000" flipH="1">
            <a:off y="2056789" x="0"/>
            <a:ext cy="121981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>
            <a:off y="0" x="0"/>
            <a:ext cy="2133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-240126">
            <a:off y="2455229" x="472191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>
            <a:off y="3511296" x="0"/>
            <a:ext cy="3351847" cx="9143999"/>
          </a:xfrm>
          <a:custGeom>
            <a:pathLst>
              <a:path w="9144000" extrusionOk="0" h="3429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-283855">
            <a:off y="3829088" x="915995"/>
            <a:ext cy="288076" cx="60199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rtl="0" indent="114300" marL="365760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600200" x="4648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rtl="0" indent="114300" marL="365760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id="42" name="Shape 42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" name="Shape 45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" name="Shape 46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 rot="-120001">
            <a:off y="5784355" x="998773"/>
            <a:ext cy="473687" cx="557019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8" name="Shape 58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4" name="Shape 64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5" name="Shape 65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" name="Shape 66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" name="Shape 5"/>
          <p:cNvCxnSpPr/>
          <p:nvPr/>
        </p:nvCxnSpPr>
        <p:spPr>
          <a:xfrm>
            <a:off y="76200" x="76200"/>
            <a:ext cy="67055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" name="Shape 6"/>
          <p:cNvCxnSpPr/>
          <p:nvPr/>
        </p:nvCxnSpPr>
        <p:spPr>
          <a:xfrm>
            <a:off y="76200" x="9067800"/>
            <a:ext cy="67055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" name="Shape 7"/>
          <p:cNvCxnSpPr/>
          <p:nvPr/>
        </p:nvCxnSpPr>
        <p:spPr>
          <a:xfrm>
            <a:off y="76200" x="533399"/>
            <a:ext cy="67055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y="76200" x="914400"/>
            <a:ext cy="6324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" name="Shape 9"/>
          <p:cNvSpPr/>
          <p:nvPr/>
        </p:nvSpPr>
        <p:spPr>
          <a:xfrm>
            <a:off y="76200" x="110055"/>
            <a:ext cy="6629399" cx="1698625"/>
          </a:xfrm>
          <a:custGeom>
            <a:pathLst>
              <a:path w="1070" extrusionOk="0" h="4154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5486400" x="7839160"/>
            <a:ext cy="796925" cx="1181100"/>
          </a:xfrm>
          <a:custGeom>
            <a:pathLst>
              <a:path w="744" extrusionOk="0" h="502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3536950" x="8273122"/>
            <a:ext cy="2606675" cx="777875"/>
          </a:xfrm>
          <a:custGeom>
            <a:pathLst>
              <a:path w="490" extrusionOk="0" h="1642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 rot="-240056">
            <a:off y="-19227" x="1172871"/>
            <a:ext cy="1143088" cx="82295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828800" x="457200"/>
            <a:ext cy="4221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http://en.wikipedia.org/wiki/File_sharing" Type="http://schemas.openxmlformats.org/officeDocument/2006/relationships/hyperlink" TargetMode="External" Id="rId12"/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Instant_messaging" Type="http://schemas.openxmlformats.org/officeDocument/2006/relationships/hyperlink" TargetMode="External" Id="rId10"/><Relationship Target="http://en.wikipedia.org/wiki/Internet" Type="http://schemas.openxmlformats.org/officeDocument/2006/relationships/hyperlink" TargetMode="External" Id="rId4"/><Relationship Target="http://en.wikipedia.org/wiki/Direct_Client-to-Client" Type="http://schemas.openxmlformats.org/officeDocument/2006/relationships/hyperlink" TargetMode="External" Id="rId11"/><Relationship Target="http://en.wikipedia.org/wiki/Communications_protocol" Type="http://schemas.openxmlformats.org/officeDocument/2006/relationships/hyperlink" TargetMode="External" Id="rId3"/><Relationship Target="http://en.wikipedia.org/wiki/One-to-one_(communication)" Type="http://schemas.openxmlformats.org/officeDocument/2006/relationships/hyperlink" TargetMode="External" Id="rId9"/><Relationship Target="http://en.wikipedia.org/wiki/Synchronous_conferencing" Type="http://schemas.openxmlformats.org/officeDocument/2006/relationships/hyperlink" TargetMode="External" Id="rId6"/><Relationship Target="http://en.wikipedia.org/wiki/Online_chat" Type="http://schemas.openxmlformats.org/officeDocument/2006/relationships/hyperlink" TargetMode="External" Id="rId5"/><Relationship Target="http://en.wikipedia.org/wiki/IRC#Channels" Type="http://schemas.openxmlformats.org/officeDocument/2006/relationships/hyperlink" TargetMode="External" Id="rId8"/><Relationship Target="http://en.wikipedia.org/wiki/Many-to-many" Type="http://schemas.openxmlformats.org/officeDocument/2006/relationships/hyperlink" TargetMode="External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 rot="-244891">
            <a:off y="1341177" x="1041493"/>
            <a:ext cy="1707129" cx="7772311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0" marL="0">
              <a:buNone/>
            </a:pPr>
            <a:r>
              <a:rPr lang="en"/>
              <a:t>My love affair with IRC </a:t>
            </a:r>
          </a:p>
          <a:p>
            <a:pPr indent="457200" marL="914400">
              <a:buNone/>
            </a:pPr>
            <a:r>
              <a:rPr lang="en"/>
              <a:t>   ♥(ˆ⌣ˆԅ)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Don't tell Justin.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What is IRC?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buNone/>
            </a:pPr>
            <a:r>
              <a:rPr sz="2400" lang="en">
                <a:solidFill>
                  <a:srgbClr val="FFFFFF"/>
                </a:solidFill>
              </a:rPr>
              <a:t>Internet Relay Chat (IRC) </a:t>
            </a:r>
          </a:p>
          <a:p>
            <a:r>
              <a:t/>
            </a:r>
          </a:p>
          <a:p>
            <a:pPr rtl="0" lvl="0" indent="457200">
              <a:buNone/>
            </a:pPr>
            <a:r>
              <a:rPr sz="2400" lang="en">
                <a:solidFill>
                  <a:srgbClr val="FFFFFF"/>
                </a:solidFill>
              </a:rPr>
              <a:t>"...is a </a:t>
            </a:r>
            <a:r>
              <a:rPr sz="2400" lang="en">
                <a:solidFill>
                  <a:srgbClr val="FFFFFF"/>
                </a:solidFill>
                <a:hlinkClick r:id="rId3"/>
              </a:rPr>
              <a:t>protocol</a:t>
            </a:r>
            <a:r>
              <a:rPr sz="2400" lang="en">
                <a:solidFill>
                  <a:srgbClr val="FFFFFF"/>
                </a:solidFill>
              </a:rPr>
              <a:t> for live interactive </a:t>
            </a:r>
            <a:r>
              <a:rPr sz="2400" lang="en">
                <a:solidFill>
                  <a:srgbClr val="FFFFFF"/>
                </a:solidFill>
                <a:hlinkClick r:id="rId4"/>
              </a:rPr>
              <a:t>Internet</a:t>
            </a:r>
            <a:r>
              <a:rPr sz="2400" lang="en">
                <a:solidFill>
                  <a:srgbClr val="FFFFFF"/>
                </a:solidFill>
              </a:rPr>
              <a:t> text messaging (</a:t>
            </a:r>
            <a:r>
              <a:rPr sz="2400" lang="en">
                <a:solidFill>
                  <a:srgbClr val="FFFFFF"/>
                </a:solidFill>
                <a:hlinkClick r:id="rId5"/>
              </a:rPr>
              <a:t>chat</a:t>
            </a:r>
            <a:r>
              <a:rPr sz="2400" lang="en">
                <a:solidFill>
                  <a:srgbClr val="FFFFFF"/>
                </a:solidFill>
              </a:rPr>
              <a:t>) or </a:t>
            </a:r>
            <a:r>
              <a:rPr sz="2400" lang="en">
                <a:solidFill>
                  <a:srgbClr val="FFFFFF"/>
                </a:solidFill>
                <a:hlinkClick r:id="rId6"/>
              </a:rPr>
              <a:t>synchronous conferencing</a:t>
            </a:r>
            <a:r>
              <a:rPr sz="2400" lang="en">
                <a:solidFill>
                  <a:srgbClr val="FFFFFF"/>
                </a:solidFill>
              </a:rPr>
              <a:t>. It is mainly designed for </a:t>
            </a:r>
            <a:r>
              <a:rPr sz="2400" lang="en">
                <a:solidFill>
                  <a:srgbClr val="FFFFFF"/>
                </a:solidFill>
                <a:hlinkClick r:id="rId7"/>
              </a:rPr>
              <a:t>group communication</a:t>
            </a:r>
            <a:r>
              <a:rPr sz="2400" lang="en">
                <a:solidFill>
                  <a:srgbClr val="FFFFFF"/>
                </a:solidFill>
              </a:rPr>
              <a:t> in discussion forums, called </a:t>
            </a:r>
            <a:r>
              <a:rPr sz="2400" lang="en">
                <a:solidFill>
                  <a:srgbClr val="FFFFFF"/>
                </a:solidFill>
                <a:hlinkClick r:id="rId8"/>
              </a:rPr>
              <a:t>channels</a:t>
            </a:r>
            <a:r>
              <a:rPr sz="2400" lang="en">
                <a:solidFill>
                  <a:srgbClr val="FFFFFF"/>
                </a:solidFill>
              </a:rPr>
              <a:t>, but also allows </a:t>
            </a:r>
            <a:r>
              <a:rPr sz="2400" lang="en">
                <a:solidFill>
                  <a:srgbClr val="FFFFFF"/>
                </a:solidFill>
                <a:hlinkClick r:id="rId9"/>
              </a:rPr>
              <a:t>one-to-one communication</a:t>
            </a:r>
            <a:r>
              <a:rPr sz="2400" lang="en">
                <a:solidFill>
                  <a:srgbClr val="FFFFFF"/>
                </a:solidFill>
              </a:rPr>
              <a:t> via </a:t>
            </a:r>
            <a:r>
              <a:rPr sz="2400" lang="en">
                <a:solidFill>
                  <a:srgbClr val="FFFFFF"/>
                </a:solidFill>
                <a:hlinkClick r:id="rId10"/>
              </a:rPr>
              <a:t>private message</a:t>
            </a:r>
            <a:r>
              <a:rPr sz="2400" lang="en">
                <a:solidFill>
                  <a:srgbClr val="FFFFFF"/>
                </a:solidFill>
              </a:rPr>
              <a:t> as well as </a:t>
            </a:r>
            <a:r>
              <a:rPr sz="2400" lang="en">
                <a:solidFill>
                  <a:srgbClr val="FFFFFF"/>
                </a:solidFill>
                <a:hlinkClick r:id="rId11"/>
              </a:rPr>
              <a:t>chat and data transfer</a:t>
            </a:r>
            <a:r>
              <a:rPr sz="2400" lang="en">
                <a:solidFill>
                  <a:srgbClr val="FFFFFF"/>
                </a:solidFill>
              </a:rPr>
              <a:t>, including </a:t>
            </a:r>
            <a:r>
              <a:rPr sz="2400" lang="en">
                <a:solidFill>
                  <a:srgbClr val="FFFFFF"/>
                </a:solidFill>
                <a:hlinkClick r:id="rId12"/>
              </a:rPr>
              <a:t>file sharing</a:t>
            </a:r>
            <a:r>
              <a:rPr sz="2400" lang="en">
                <a:solidFill>
                  <a:srgbClr val="FFFFFF"/>
                </a:solidFill>
              </a:rPr>
              <a:t>."</a:t>
            </a:r>
          </a:p>
          <a:p>
            <a:pPr rtl="0" lvl="0" indent="457200">
              <a:buNone/>
            </a:pPr>
            <a:r>
              <a:rPr sz="2400" lang="en">
                <a:solidFill>
                  <a:srgbClr val="FFFFFF"/>
                </a:solidFill>
              </a:rPr>
              <a:t>					</a:t>
            </a:r>
          </a:p>
          <a:p>
            <a:r>
              <a:t/>
            </a:r>
          </a:p>
          <a:p>
            <a:pPr algn="r" rtl="0" lvl="0" indent="457200">
              <a:buNone/>
            </a:pPr>
            <a:r>
              <a:rPr sz="2400" lang="en">
                <a:solidFill>
                  <a:srgbClr val="FFFFFF"/>
                </a:solidFill>
              </a:rPr>
              <a:t>	</a:t>
            </a:r>
          </a:p>
          <a:p>
            <a:pPr algn="r" rtl="0" lvl="0" indent="457200">
              <a:buNone/>
            </a:pPr>
            <a:r>
              <a:rPr sz="2400" lang="en">
                <a:solidFill>
                  <a:srgbClr val="FFFFFF"/>
                </a:solidFill>
              </a:rPr>
              <a:t>-</a:t>
            </a:r>
            <a:r>
              <a:rPr sz="1800" lang="en" i="1">
                <a:solidFill>
                  <a:srgbClr val="FFFFFF"/>
                </a:solidFill>
              </a:rPr>
              <a:t>Wikipedia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Why should I use it?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2374767" x="457200"/>
            <a:ext cy="3751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Get questions answered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Networking!(no, not http silly)</a:t>
            </a:r>
          </a:p>
          <a:p>
            <a:pPr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Help others in your community and learn at the same time...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Let's do this.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Download your client: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ThrashIRC(Windows)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LimeChat or Colloquoy(OSX)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Konversation(Linux)</a:t>
            </a:r>
          </a:p>
          <a:p>
            <a:r>
              <a:t/>
            </a:r>
          </a:p>
          <a:p>
            <a:pPr lvl="0" indent="0" marL="0">
              <a:buNone/>
            </a:pPr>
            <a:r>
              <a:rPr lang="en"/>
              <a:t>Follow install instructions.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Get in!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434842" x="457200"/>
            <a:ext cy="5222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Register your nick:</a:t>
            </a:r>
          </a:p>
          <a:p>
            <a:pPr rtl="0" lvl="0">
              <a:buNone/>
            </a:pPr>
            <a:r>
              <a:rPr sz="2400" lang="en"/>
              <a:t>	/msg Nickserv REGISTER  password email@address</a:t>
            </a:r>
          </a:p>
          <a:p>
            <a:pPr rtl="0" lvl="0">
              <a:buNone/>
            </a:pPr>
            <a:r>
              <a:rPr sz="2400" lang="en"/>
              <a:t>	DON'T use a personal password.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Get on the server </a:t>
            </a:r>
            <a:r>
              <a:rPr sz="2400" lang="en" i="1"/>
              <a:t>irc.freenode.net</a:t>
            </a:r>
          </a:p>
          <a:p>
            <a:pPr rtl="0" lvl="0">
              <a:buNone/>
            </a:pPr>
            <a:r>
              <a:rPr sz="2400" lang="en"/>
              <a:t>	Port 6667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Add some channels!</a:t>
            </a:r>
          </a:p>
          <a:p>
            <a:pPr rtl="0" lvl="0">
              <a:buNone/>
            </a:pPr>
            <a:r>
              <a:rPr sz="2400" lang="en"/>
              <a:t>	#pyladiespdx</a:t>
            </a:r>
          </a:p>
          <a:p>
            <a:pPr rtl="0" lvl="0">
              <a:buNone/>
            </a:pPr>
            <a:r>
              <a:rPr sz="2400" lang="en"/>
              <a:t>	#pdxpython</a:t>
            </a:r>
          </a:p>
          <a:p>
            <a:pPr rtl="0" lvl="0">
              <a:buNone/>
            </a:pPr>
            <a:r>
              <a:rPr sz="2400" lang="en"/>
              <a:t>	#pyladies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Get chattin'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8567" x="457200"/>
            <a:ext cy="4917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/>
              <a:t>Common commands:</a:t>
            </a:r>
          </a:p>
          <a:p>
            <a:pPr rtl="0" lvl="0" indent="0" marL="457200">
              <a:buNone/>
            </a:pPr>
            <a:r>
              <a:rPr lang="en"/>
              <a:t>/help</a:t>
            </a:r>
          </a:p>
          <a:p>
            <a:pPr rtl="0" lvl="0" indent="0" marL="457200">
              <a:buNone/>
            </a:pPr>
            <a:r>
              <a:rPr lang="en"/>
              <a:t>/join</a:t>
            </a:r>
          </a:p>
          <a:p>
            <a:pPr rtl="0" lvl="0" indent="0" marL="457200">
              <a:buNone/>
            </a:pPr>
            <a:r>
              <a:rPr lang="en"/>
              <a:t>/me</a:t>
            </a:r>
          </a:p>
          <a:p>
            <a:pPr rtl="0" lvl="0" indent="0" marL="457200">
              <a:buNone/>
            </a:pPr>
            <a:r>
              <a:rPr lang="en">
                <a:solidFill>
                  <a:srgbClr val="FFFFFF"/>
                </a:solidFill>
              </a:rPr>
              <a:t>/msg nickname message</a:t>
            </a:r>
          </a:p>
          <a:p>
            <a:pPr rtl="0" lvl="0" indent="0" marL="457200">
              <a:buNone/>
            </a:pPr>
            <a:r>
              <a:rPr lang="en"/>
              <a:t>/leave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http://metachat.org/wiki/IRC_FAQ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Oh and btw...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Public vs. Private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Bots</a:t>
            </a:r>
          </a:p>
          <a:p>
            <a:pPr rtl="0" lvl="1" indent="-381000" marL="914400">
              <a:lnSpc>
                <a:spcPct val="150000"/>
              </a:lnSpc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Some helpful, some silly.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Etiquette and lack thereof</a:t>
            </a:r>
          </a:p>
          <a:p>
            <a:pPr rtl="0" lvl="1" indent="-381000" marL="914400">
              <a:lnSpc>
                <a:spcPct val="150000"/>
              </a:lnSpc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it's the Internet.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Universal Time Hello</a:t>
            </a:r>
          </a:p>
          <a:p>
            <a:pPr lvl="1" indent="-381000" marL="914400">
              <a:lnSpc>
                <a:spcPct val="150000"/>
              </a:lnSpc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cool concept I learned my first IRC day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