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5" r:id="rId3"/>
    <p:sldId id="267" r:id="rId4"/>
    <p:sldId id="278" r:id="rId5"/>
    <p:sldId id="279" r:id="rId6"/>
    <p:sldId id="280" r:id="rId7"/>
    <p:sldId id="281" r:id="rId8"/>
    <p:sldId id="276" r:id="rId9"/>
    <p:sldId id="282" r:id="rId10"/>
    <p:sldId id="277" r:id="rId11"/>
    <p:sldId id="266" r:id="rId12"/>
  </p:sldIdLst>
  <p:sldSz cx="10080625" cy="7559675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0000"/>
    <a:srgbClr val="E41C3D"/>
    <a:srgbClr val="9E0000"/>
    <a:srgbClr val="7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074" autoAdjust="0"/>
  </p:normalViewPr>
  <p:slideViewPr>
    <p:cSldViewPr snapToGrid="0">
      <p:cViewPr>
        <p:scale>
          <a:sx n="59" d="100"/>
          <a:sy n="59" d="100"/>
        </p:scale>
        <p:origin x="15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xmlns="" id="{9D92127C-2DFD-43BA-904E-105083141FD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C729D389-9054-4E23-B4E6-688C03DD5787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2C12F266-54E9-4BC5-9E86-242D16C12415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5B3645EE-11BB-4E49-A94A-05E032340665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0C67832-48D7-4048-B282-47CB2428A326}" type="slidenum">
              <a:t>‹Nr.›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060959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xmlns="" id="{18D7CD1A-6F0C-4868-B803-465F510D1E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xmlns="" id="{F5F3C3AC-9684-47D3-A2AF-D931654F08CE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de-DE"/>
          </a:p>
        </p:txBody>
      </p:sp>
      <p:sp>
        <p:nvSpPr>
          <p:cNvPr id="4" name="Kopfzeilenplatzhalter 3">
            <a:extLst>
              <a:ext uri="{FF2B5EF4-FFF2-40B4-BE49-F238E27FC236}">
                <a16:creationId xmlns:a16="http://schemas.microsoft.com/office/drawing/2014/main" xmlns="" id="{A8D3D607-A1E0-4F22-AD3E-33C0E49CC6DB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301A0D23-9A89-4F9D-8CA9-87330488C35F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D25C8154-6FC4-4698-BE83-05F185E0C91D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0A471825-5AB9-483C-906F-9C7016E0CAA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C961A23E-1EC2-4CC5-BFBD-E254DC476A55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169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de-DE" sz="2000" b="0" i="0" u="none" strike="noStrike" kern="1200" cap="none" spc="0" baseline="0">
        <a:solidFill>
          <a:srgbClr val="000000"/>
        </a:solidFill>
        <a:highlight>
          <a:scrgbClr r="0" g="0" b="0">
            <a:alpha val="0"/>
          </a:scrgbClr>
        </a:highlight>
        <a:uFillTx/>
        <a:latin typeface="Liberation Sans" pitchFamily="18"/>
        <a:ea typeface="Microsoft YaHei" pitchFamily="2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>
            <a:extLst>
              <a:ext uri="{FF2B5EF4-FFF2-40B4-BE49-F238E27FC236}">
                <a16:creationId xmlns:a16="http://schemas.microsoft.com/office/drawing/2014/main" xmlns="" id="{4DF9A215-686B-4D9A-8263-40BAFD234209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3BB6B54-1C2C-4CCF-8207-5D5141356884}" type="slidenum">
              <a:t>1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Folienbildplatzhalter 1">
            <a:extLst>
              <a:ext uri="{FF2B5EF4-FFF2-40B4-BE49-F238E27FC236}">
                <a16:creationId xmlns:a16="http://schemas.microsoft.com/office/drawing/2014/main" xmlns="" id="{E79BEE81-5B54-4253-AA9D-F3276B63FE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izenplatzhalter 2">
            <a:extLst>
              <a:ext uri="{FF2B5EF4-FFF2-40B4-BE49-F238E27FC236}">
                <a16:creationId xmlns:a16="http://schemas.microsoft.com/office/drawing/2014/main" xmlns="" id="{CB150596-2D00-4F9D-B41D-6B631D77C04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marL="0" lvl="0" indent="0">
              <a:buFont typeface="Arial" panose="020B0604020202020204" pitchFamily="34" charset="0"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3125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961A23E-1EC2-4CC5-BFBD-E254DC476A5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7543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961A23E-1EC2-4CC5-BFBD-E254DC476A55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1181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961A23E-1EC2-4CC5-BFBD-E254DC476A5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441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961A23E-1EC2-4CC5-BFBD-E254DC476A55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2298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3A00FCF-BBDE-493D-9EBD-023D056CE9B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7CF4DD78-8585-4E45-B0AF-91985AE05FC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92F87760-8192-499B-B674-5ED76B0EAF7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38B9064E-0BA5-48B5-90A0-CE4555B5F54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TrustCar - Detailed Design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D84B7744-9FBF-4205-A582-F8DA0959B0F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47658F-15BF-4B54-AD68-32F79695E712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438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EC4C398-5336-41D9-89D0-5266D9A7A8F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AD14C4B8-2CE2-49AE-97D4-DAB03ADC2726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D4BFB582-9375-48C7-AF08-EC75BB83879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02858AB3-70A2-4151-828C-7D3E5E5F950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TrustCar - Detailed Design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FABF5971-9CF0-48CF-A197-1C1D3E05CD2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9D9A153-CC74-4464-900B-F1CF061621FB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78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AA678037-977C-4D82-B1B8-CA4CE979D69A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308854" y="301623"/>
            <a:ext cx="2266953" cy="5851529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24D3C76D-AA74-4B40-9449-D0C6A7545AEF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503240" y="301623"/>
            <a:ext cx="6653210" cy="5851529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E8880A90-8490-4604-9607-45F018B553E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E1AA8C35-EF4C-4163-9E98-CE1CCFAB0BB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TrustCar - Detailed Design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CD24A070-A155-4F29-8FC0-6487B6F4AC0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C16C170-E5F1-4047-982D-9631B698AF0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20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F62F6E4-24C0-430A-A475-AAC3B6E5412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1E98EFC1-0483-4CF6-8BDE-DCDCEA5995C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8DC0EAC1-89BA-4FF5-AE47-8019E438293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0103306D-B80F-433B-A1DE-37615DEC9B7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TrustCar - Detailed Design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BED5ACA6-6097-48FC-AE42-88121E2F18C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2B30AF0-F180-430C-88C6-80C2920D1483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541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AD482FA-2400-4B11-8C94-C11757E41D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0700CC28-A9B4-4B3E-B198-57C8ABB6C4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3ECC63FB-E9C3-4DF8-B2CC-1A7B78DF671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B61C4BEF-59C1-4A6A-A964-38DF3C3828C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TrustCar - Detailed Design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A5F9FCBD-FCFC-4A01-AEF5-DFC0781C726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71096CF-DCEC-4A20-887E-643751E0A381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256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DC5D31F-0BE5-4524-B34C-74B6B733228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85F479A7-E5E6-4604-BDF5-645882C2CB8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240" y="1768477"/>
            <a:ext cx="4459291" cy="438467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B481D595-C0FA-443D-AC6E-90A6A14D0C4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114925" y="1768477"/>
            <a:ext cx="4460872" cy="438467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62FD27B3-0791-4585-BC11-C7FF00CF451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6E291108-64D7-46E6-930D-B79904D2152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TrustCar - Detailed Design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7F9DD19F-4754-40AF-8A9A-28C0B938E49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43CF456-33FA-48CA-9815-71981CE31E13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212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F7E774F-566D-4477-85C7-A54B04B487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D7AE8797-6571-4930-9DB5-E74A82B94B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CAF9EC7B-5F2A-4E18-9DC8-A60F2756BE34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09290C97-7736-4E31-9556-C316EAA66B5E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B4AA7B0F-3445-41D7-9D63-7B4585D3F819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9543EB35-77B1-438C-AD9C-91565E6F561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3B6F6686-7B7A-48AD-93F3-0D1242CE407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TrustCar - Detailed Design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BE68D67B-7E9B-4F92-8B3C-3F34B804A85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8CDA630-37CE-40D2-956E-BAD63C52C409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7279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FD3B99B-1391-4E1C-ACB7-3D3F4B20B19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5260EE09-9AAE-4757-A786-21A2BF81088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A2817004-EC8F-4B7C-A1B9-2BFF1BE10FF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TrustCar - Detailed Design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4818422E-E78C-4CE3-8B36-B78D97EA05A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E8BC292-260F-4ECF-AB41-F50AB968C5D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41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43A98FD6-7B2B-490B-890C-30C9BA351B6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B33D5EEC-103D-44FE-8727-7CA113EDFE3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TrustCar - Detailed Design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0C892F5B-1E9C-41AD-A6C8-32980F501C1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8D2AE86-7034-45DA-9439-7E3D24FA3F54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859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4522B42-D7AD-4403-9BEB-41B861447F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C7D6D468-40D5-48D2-9402-51FA38B1FFC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8F638491-C642-418F-9745-C90DCA5FCA4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4A4AA72F-56F4-4419-A298-18BA1068AD1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21A63D0A-B32D-4A45-B3F2-FB9192AC31D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TrustCar - Detailed Design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B6C6F59C-F523-4094-8915-EBF64CCB281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95183E3-E08D-48D7-A3CE-3B63910A4D13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2811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184FCCA-AE42-4345-AEF5-51D1AB556C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1DDAE3B4-1E92-4B92-94A1-E8F893405575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A55FD2FC-C4AB-4AEE-946F-584FBD646B9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FEED8A78-E9D6-4F72-9BF0-2436D9871F7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CCDA2798-B2D6-46E7-840E-0084ED07073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TrustCar - Detailed Design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9CD375FA-6B98-4C69-AEEA-E6A358B3CC6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401E9C3-8EF6-4840-841D-38884B1BFE73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1468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65335226-92AA-4732-9655-1369B3D33A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8" y="301322"/>
            <a:ext cx="9071643" cy="126215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2F7BEC97-E1B0-4715-8A9A-49FFE4462A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8" y="1769043"/>
            <a:ext cx="9071643" cy="43844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34F7F488-944A-4F48-8CFA-B111494FE07B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8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56121DFC-8699-407E-A15A-4F14F02EB9E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1" y="6887160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r>
              <a:rPr lang="en-US"/>
              <a:t>TrustCar - Detailed Design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63431BF6-C7DD-4CCD-861C-A23A50E37FF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2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469F1E29-4F8C-425C-B229-15E71A833EA9}" type="slidenum"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44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iberation Sans" pitchFamily="18"/>
          <a:ea typeface="Microsoft YaHei" pitchFamily="2"/>
          <a:cs typeface="Arial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1415"/>
        </a:spcBef>
        <a:spcAft>
          <a:spcPts val="0"/>
        </a:spcAft>
        <a:buNone/>
        <a:tabLst/>
        <a:defRPr lang="de-DE" sz="32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iberation Sans" pitchFamily="18"/>
          <a:ea typeface="Microsoft YaHei" pitchFamily="2"/>
          <a:cs typeface="Arial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confinder.com/icons/340588/car_check_fix_garage_gear_service_tool_icon" TargetMode="External"/><Relationship Id="rId3" Type="http://schemas.openxmlformats.org/officeDocument/2006/relationships/hyperlink" Target="https://www.deviantart.com/supuhstar/art/Browser-Icon-Mashup-474495059" TargetMode="External"/><Relationship Id="rId7" Type="http://schemas.openxmlformats.org/officeDocument/2006/relationships/hyperlink" Target="https://www.flaticon.com/free-icon/documentation_162807" TargetMode="External"/><Relationship Id="rId12" Type="http://schemas.openxmlformats.org/officeDocument/2006/relationships/hyperlink" Target="http://chittagongit.com/icon/name-tag-icon-21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.wikipedia.org/wiki/Datei:Car_with_Driver-Silhouette.svg" TargetMode="External"/><Relationship Id="rId11" Type="http://schemas.openxmlformats.org/officeDocument/2006/relationships/hyperlink" Target="https://www.freepik.com/free-icon/history_735420.htm" TargetMode="External"/><Relationship Id="rId5" Type="http://schemas.openxmlformats.org/officeDocument/2006/relationships/hyperlink" Target="https://thenounproject.com/term/admin/200080/" TargetMode="External"/><Relationship Id="rId10" Type="http://schemas.openxmlformats.org/officeDocument/2006/relationships/hyperlink" Target="https://pngimage.net/counter-png-2/" TargetMode="External"/><Relationship Id="rId4" Type="http://schemas.openxmlformats.org/officeDocument/2006/relationships/hyperlink" Target="https://de.wikipedia.org/wiki/Ethereum" TargetMode="External"/><Relationship Id="rId9" Type="http://schemas.openxmlformats.org/officeDocument/2006/relationships/hyperlink" Target="https://www.iconfinder.com/icons/2040837/auto_car_european_licence_number_plate_registration_icon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png"/><Relationship Id="rId5" Type="http://schemas.microsoft.com/office/2007/relationships/hdphoto" Target="../media/hdphoto1.wdp"/><Relationship Id="rId10" Type="http://schemas.microsoft.com/office/2007/relationships/hdphoto" Target="../media/hdphoto2.wdp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9">
            <a:extLst>
              <a:ext uri="{FF2B5EF4-FFF2-40B4-BE49-F238E27FC236}">
                <a16:creationId xmlns:a16="http://schemas.microsoft.com/office/drawing/2014/main" xmlns="" id="{DEC70821-4C22-4B5A-9B2C-7C7B2558F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4901" y="0"/>
            <a:ext cx="12209809" cy="763113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xmlns="" id="{457082C4-C81B-438A-967A-B13510194F5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endParaRPr lang="de-DE" dirty="0"/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xmlns="" id="{5359B8C1-D98D-40A5-ABA0-DA94007FD79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/>
        <p:txBody>
          <a:bodyPr anchor="ctr" anchorCtr="1">
            <a:spAutoFit/>
          </a:bodyPr>
          <a:lstStyle/>
          <a:p>
            <a:endParaRPr lang="de-DE" dirty="0"/>
          </a:p>
        </p:txBody>
      </p:sp>
      <p:sp>
        <p:nvSpPr>
          <p:cNvPr id="5" name="Freihandform: Form 3">
            <a:extLst>
              <a:ext uri="{FF2B5EF4-FFF2-40B4-BE49-F238E27FC236}">
                <a16:creationId xmlns:a16="http://schemas.microsoft.com/office/drawing/2014/main" xmlns="" id="{ED800F62-673F-4AEC-B771-7E2EE1ADA68C}"/>
              </a:ext>
            </a:extLst>
          </p:cNvPr>
          <p:cNvSpPr/>
          <p:nvPr/>
        </p:nvSpPr>
        <p:spPr>
          <a:xfrm>
            <a:off x="-163311" y="2831302"/>
            <a:ext cx="11087996" cy="2491365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 cap="flat">
            <a:solidFill>
              <a:srgbClr val="3465A4"/>
            </a:solidFill>
            <a:prstDash val="solid"/>
            <a:miter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 dirty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FCDFF385-888F-410C-8A02-0B76777BCEF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932474" y="3180403"/>
            <a:ext cx="6275518" cy="107568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Textfeld 5">
            <a:extLst>
              <a:ext uri="{FF2B5EF4-FFF2-40B4-BE49-F238E27FC236}">
                <a16:creationId xmlns:a16="http://schemas.microsoft.com/office/drawing/2014/main" xmlns="" id="{3DA138F9-EDD8-44D0-8FF7-F4F881DF65A1}"/>
              </a:ext>
            </a:extLst>
          </p:cNvPr>
          <p:cNvSpPr txBox="1"/>
          <p:nvPr/>
        </p:nvSpPr>
        <p:spPr>
          <a:xfrm>
            <a:off x="2376004" y="4096068"/>
            <a:ext cx="5987266" cy="35633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1" i="0" u="none" strike="noStrike" kern="1200" cap="none" spc="0" baseline="0" dirty="0" err="1">
                <a:solidFill>
                  <a:srgbClr val="000000"/>
                </a:solidFill>
                <a:uFillTx/>
                <a:latin typeface="Liberation Sans" pitchFamily="18"/>
                <a:ea typeface="Microsoft YaHei" pitchFamily="2"/>
                <a:cs typeface="Arial" pitchFamily="2"/>
              </a:rPr>
              <a:t>By</a:t>
            </a:r>
            <a:r>
              <a:rPr lang="de-DE" sz="1800" b="1" i="0" u="none" strike="noStrike" kern="1200" cap="none" spc="0" baseline="0" dirty="0">
                <a:solidFill>
                  <a:srgbClr val="000000"/>
                </a:solidFill>
                <a:uFillTx/>
                <a:latin typeface="Liberation Sans" pitchFamily="18"/>
                <a:ea typeface="Microsoft YaHei" pitchFamily="2"/>
                <a:cs typeface="Arial" pitchFamily="2"/>
              </a:rPr>
              <a:t> </a:t>
            </a:r>
            <a:r>
              <a:rPr lang="de-DE" sz="1800" b="1" i="0" u="none" strike="noStrike" kern="1200" cap="none" spc="0" baseline="0" dirty="0" err="1">
                <a:solidFill>
                  <a:srgbClr val="000000"/>
                </a:solidFill>
                <a:uFillTx/>
                <a:latin typeface="Liberation Sans" pitchFamily="18"/>
                <a:ea typeface="Microsoft YaHei" pitchFamily="2"/>
                <a:cs typeface="Arial" pitchFamily="2"/>
              </a:rPr>
              <a:t>Harisch</a:t>
            </a:r>
            <a:r>
              <a:rPr lang="de-DE" sz="1800" b="1" i="0" u="none" strike="noStrike" kern="1200" cap="none" spc="0" baseline="0" dirty="0">
                <a:solidFill>
                  <a:srgbClr val="000000"/>
                </a:solidFill>
                <a:uFillTx/>
                <a:latin typeface="Liberation Sans" pitchFamily="18"/>
                <a:ea typeface="Microsoft YaHei" pitchFamily="2"/>
                <a:cs typeface="Arial" pitchFamily="2"/>
              </a:rPr>
              <a:t> Jeremy Joel, Lange Kimberly </a:t>
            </a:r>
            <a:r>
              <a:rPr lang="de-DE" sz="1800" b="1" i="0" u="none" strike="noStrike" kern="1200" cap="none" spc="0" baseline="0" dirty="0" err="1">
                <a:solidFill>
                  <a:srgbClr val="000000"/>
                </a:solidFill>
                <a:uFillTx/>
                <a:latin typeface="Liberation Sans" pitchFamily="18"/>
                <a:ea typeface="Microsoft YaHei" pitchFamily="2"/>
                <a:cs typeface="Arial" pitchFamily="2"/>
              </a:rPr>
              <a:t>and</a:t>
            </a:r>
            <a:r>
              <a:rPr lang="de-DE" sz="1800" b="1" i="0" u="none" strike="noStrike" kern="1200" cap="none" spc="0" dirty="0">
                <a:solidFill>
                  <a:srgbClr val="000000"/>
                </a:solidFill>
                <a:uFillTx/>
                <a:latin typeface="Liberation Sans" pitchFamily="18"/>
                <a:ea typeface="Microsoft YaHei" pitchFamily="2"/>
                <a:cs typeface="Arial" pitchFamily="2"/>
              </a:rPr>
              <a:t> </a:t>
            </a:r>
            <a:r>
              <a:rPr lang="de-DE" sz="1800" b="1" i="0" u="none" strike="noStrike" kern="1200" cap="none" spc="0" dirty="0" err="1">
                <a:solidFill>
                  <a:srgbClr val="000000"/>
                </a:solidFill>
                <a:uFillTx/>
                <a:latin typeface="Liberation Sans" pitchFamily="18"/>
                <a:ea typeface="Microsoft YaHei" pitchFamily="2"/>
                <a:cs typeface="Arial" pitchFamily="2"/>
              </a:rPr>
              <a:t>YuTongzhou</a:t>
            </a:r>
            <a:endParaRPr lang="de-DE" sz="1800" b="1" i="0" u="none" strike="noStrike" kern="1200" cap="none" spc="0" baseline="0" dirty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8" name="Textfeld 10">
            <a:extLst>
              <a:ext uri="{FF2B5EF4-FFF2-40B4-BE49-F238E27FC236}">
                <a16:creationId xmlns:a16="http://schemas.microsoft.com/office/drawing/2014/main" xmlns="" id="{44D2F768-5DD5-4FC5-A8FA-10241237CC78}"/>
              </a:ext>
            </a:extLst>
          </p:cNvPr>
          <p:cNvSpPr txBox="1"/>
          <p:nvPr/>
        </p:nvSpPr>
        <p:spPr>
          <a:xfrm>
            <a:off x="2253474" y="4438222"/>
            <a:ext cx="5933056" cy="92333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CS490U: </a:t>
            </a:r>
            <a:r>
              <a:rPr lang="en-GB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Blockchain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&amp; Cryptocurrency 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dirty="0">
                <a:solidFill>
                  <a:srgbClr val="000000"/>
                </a:solidFill>
                <a:latin typeface="Calibri"/>
              </a:rPr>
              <a:t>Final Presentation / Demo</a:t>
            </a:r>
            <a:endParaRPr lang="en-GB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2018.12.15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98D2AE86-7034-45DA-9439-7E3D24FA3F54}" type="slidenum">
              <a:rPr lang="de-DE" smtClean="0"/>
              <a:t>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A14CB80-EA6C-4B9E-9AC1-1320FE0D8B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8" y="301322"/>
            <a:ext cx="9071643" cy="1262155"/>
          </a:xfrm>
        </p:spPr>
        <p:txBody>
          <a:bodyPr/>
          <a:lstStyle/>
          <a:p>
            <a:pPr lvl="0"/>
            <a:r>
              <a:rPr lang="de-DE" dirty="0">
                <a:solidFill>
                  <a:srgbClr val="9E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Evaluation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8"/>
          </p:nvPr>
        </p:nvSpPr>
        <p:spPr>
          <a:xfrm>
            <a:off x="7227361" y="7008457"/>
            <a:ext cx="2348280" cy="269420"/>
          </a:xfrm>
          <a:noFill/>
        </p:spPr>
        <p:txBody>
          <a:bodyPr/>
          <a:lstStyle/>
          <a:p>
            <a:fld id="{72B30AF0-F180-430C-88C6-80C2920D1483}" type="slidenum">
              <a:rPr lang="de-DE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/>
              <a:t>10</a:t>
            </a:fld>
            <a:endParaRPr lang="de-DE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9"/>
          </p:nvPr>
        </p:nvSpPr>
        <p:spPr>
          <a:xfrm>
            <a:off x="2997428" y="7036449"/>
            <a:ext cx="4085768" cy="241428"/>
          </a:xfrm>
        </p:spPr>
        <p:txBody>
          <a:bodyPr/>
          <a:lstStyle/>
          <a:p>
            <a:pPr lvl="0"/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TrustCar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– Final Presentation / Demo</a:t>
            </a:r>
            <a:endParaRPr lang="de-DE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2AE0EA0C-4815-4E01-9665-DFE503BEE54E}"/>
              </a:ext>
            </a:extLst>
          </p:cNvPr>
          <p:cNvSpPr txBox="1"/>
          <p:nvPr/>
        </p:nvSpPr>
        <p:spPr>
          <a:xfrm>
            <a:off x="1270566" y="1977744"/>
            <a:ext cx="753850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What we have done: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</a:rPr>
              <a:t>A fully functional smart contract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</a:rPr>
              <a:t>A user-friendly website with good error handing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</a:rPr>
              <a:t>Connection between them</a:t>
            </a: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What to do: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</a:rPr>
              <a:t>More functions to add after practical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</a:rPr>
              <a:t>Optimize the smart contract to save </a:t>
            </a:r>
            <a:r>
              <a:rPr lang="en-US" altLang="zh-CN" sz="2400" dirty="0" smtClean="0">
                <a:solidFill>
                  <a:schemeClr val="bg1"/>
                </a:solidFill>
              </a:rPr>
              <a:t>gas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bg1"/>
                </a:solidFill>
              </a:rPr>
              <a:t>…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57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5A95A62-CF05-4DD6-BF83-62877A453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9E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Picture </a:t>
            </a:r>
            <a:r>
              <a:rPr lang="de-DE" dirty="0" err="1">
                <a:solidFill>
                  <a:srgbClr val="9E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Sources</a:t>
            </a:r>
            <a:r>
              <a:rPr lang="de-DE" dirty="0">
                <a:solidFill>
                  <a:srgbClr val="9E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endParaRPr lang="de-DE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503997" y="1712766"/>
            <a:ext cx="9071643" cy="43844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defTabSz="914400" rtl="0" fontAlgn="auto" hangingPunct="0">
              <a:lnSpc>
                <a:spcPct val="100000"/>
              </a:lnSpc>
              <a:spcBef>
                <a:spcPts val="1415"/>
              </a:spcBef>
              <a:spcAft>
                <a:spcPts val="0"/>
              </a:spcAft>
              <a:buNone/>
              <a:tabLst/>
              <a:defRPr lang="de-DE" sz="32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Liberation Sans" pitchFamily="18"/>
                <a:ea typeface="Microsoft YaHei" pitchFamily="2"/>
                <a:cs typeface="Arial" pitchFamily="2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bg1"/>
                </a:solidFill>
                <a:hlinkClick r:id="rId3"/>
              </a:rPr>
              <a:t>https://github.com/FortAwesome/Font-Awesome/issues/11479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bg1"/>
                </a:solidFill>
                <a:hlinkClick r:id="rId3"/>
              </a:rPr>
              <a:t>https://www.vectorstock.com/royalty-free-vector/new-tag-icon-vector-13483800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bg1"/>
                </a:solidFill>
                <a:hlinkClick r:id="rId4"/>
              </a:rPr>
              <a:t>https://de.wikipedia.org/wiki/Ethereum</a:t>
            </a:r>
            <a:endParaRPr lang="de-DE" sz="14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bg1"/>
                </a:solidFill>
                <a:hlinkClick r:id="rId5"/>
              </a:rPr>
              <a:t>https://thenounproject.com/term/admin/200080/</a:t>
            </a:r>
            <a:endParaRPr lang="de-DE" sz="14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  <a:hlinkClick r:id="rId6"/>
              </a:rPr>
              <a:t>https://de.wikipedia.org/wiki/Datei:Car_with_Driver-Silhouette.svg</a:t>
            </a:r>
            <a:endParaRPr lang="en-GB" sz="14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  <a:hlinkClick r:id="rId7"/>
              </a:rPr>
              <a:t>https://www.flaticon.com/free-icon/documentation_162807</a:t>
            </a:r>
            <a:endParaRPr lang="en-GB" sz="14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  <a:hlinkClick r:id="rId8"/>
              </a:rPr>
              <a:t>https://</a:t>
            </a:r>
            <a:r>
              <a:rPr lang="en-GB" sz="1400" dirty="0" smtClean="0">
                <a:solidFill>
                  <a:schemeClr val="bg1"/>
                </a:solidFill>
                <a:hlinkClick r:id="rId8"/>
              </a:rPr>
              <a:t>www.iconfinder.com/icons/340588/car_check_fix_garage_gear_service_tool_icon</a:t>
            </a:r>
            <a:endParaRPr lang="en-GB" sz="14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  <a:hlinkClick r:id="rId9"/>
              </a:rPr>
              <a:t>https://</a:t>
            </a:r>
            <a:r>
              <a:rPr lang="en-GB" sz="1400" dirty="0" smtClean="0">
                <a:solidFill>
                  <a:schemeClr val="bg1"/>
                </a:solidFill>
                <a:hlinkClick r:id="rId9"/>
              </a:rPr>
              <a:t>www.iconfinder.com/icons/2040837/auto_car_european_licence_number_plate_registration_icon</a:t>
            </a:r>
            <a:endParaRPr lang="en-GB" sz="14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  <a:hlinkClick r:id="rId10"/>
              </a:rPr>
              <a:t>https://pngimage.net/counter-png-2/</a:t>
            </a:r>
            <a:endParaRPr lang="en-GB" sz="14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  <a:hlinkClick r:id="rId11"/>
              </a:rPr>
              <a:t>https://</a:t>
            </a:r>
            <a:r>
              <a:rPr lang="en-GB" sz="1400" dirty="0" smtClean="0">
                <a:solidFill>
                  <a:schemeClr val="bg1"/>
                </a:solidFill>
                <a:hlinkClick r:id="rId11"/>
              </a:rPr>
              <a:t>www.freepik.com/free-icon/history_735420.htm</a:t>
            </a:r>
            <a:endParaRPr lang="en-GB" sz="14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  <a:hlinkClick r:id="rId12"/>
              </a:rPr>
              <a:t>http://</a:t>
            </a:r>
            <a:r>
              <a:rPr lang="en-GB" sz="1400" dirty="0" smtClean="0">
                <a:solidFill>
                  <a:schemeClr val="bg1"/>
                </a:solidFill>
                <a:hlinkClick r:id="rId12"/>
              </a:rPr>
              <a:t>chittagongit.com/icon/name-tag-icon-21.html</a:t>
            </a:r>
            <a:endParaRPr lang="en-GB" sz="14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400" dirty="0">
              <a:solidFill>
                <a:schemeClr val="bg1"/>
              </a:solidFill>
              <a:highlight>
                <a:scrgbClr r="0" g="0" b="0">
                  <a:alpha val="0"/>
                </a:scrgbClr>
              </a:highlight>
            </a:endParaRPr>
          </a:p>
        </p:txBody>
      </p:sp>
      <p:sp>
        <p:nvSpPr>
          <p:cNvPr id="8" name="Foliennummernplatzhalter 5"/>
          <p:cNvSpPr txBox="1">
            <a:spLocks/>
          </p:cNvSpPr>
          <p:nvPr/>
        </p:nvSpPr>
        <p:spPr>
          <a:xfrm>
            <a:off x="7379761" y="7160857"/>
            <a:ext cx="2348280" cy="26942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defPPr>
              <a:defRPr lang="de-DE"/>
            </a:defPPr>
            <a:lvl1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Segoe UI" pitchFamily="2"/>
                <a:cs typeface="Tahoma" pitchFamily="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2B30AF0-F180-430C-88C6-80C2920D1483}" type="slidenum">
              <a:rPr lang="de-DE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/>
              <a:t>10</a:t>
            </a:fld>
            <a:endParaRPr lang="de-DE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Fußzeilenplatzhalter 6"/>
          <p:cNvSpPr>
            <a:spLocks noGrp="1"/>
          </p:cNvSpPr>
          <p:nvPr>
            <p:ph type="ftr" sz="quarter" idx="9"/>
          </p:nvPr>
        </p:nvSpPr>
        <p:spPr>
          <a:xfrm>
            <a:off x="3149828" y="7188849"/>
            <a:ext cx="4085768" cy="241428"/>
          </a:xfrm>
        </p:spPr>
        <p:txBody>
          <a:bodyPr/>
          <a:lstStyle/>
          <a:p>
            <a:pPr lvl="0"/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TrustCar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– Final Presentation / Demo</a:t>
            </a:r>
            <a:endParaRPr lang="de-DE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30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6"/>
          <p:cNvSpPr>
            <a:spLocks noGrp="1"/>
          </p:cNvSpPr>
          <p:nvPr>
            <p:ph type="ftr" sz="quarter" idx="9"/>
          </p:nvPr>
        </p:nvSpPr>
        <p:spPr>
          <a:xfrm>
            <a:off x="2997428" y="7036449"/>
            <a:ext cx="4085768" cy="241428"/>
          </a:xfrm>
        </p:spPr>
        <p:txBody>
          <a:bodyPr/>
          <a:lstStyle/>
          <a:p>
            <a:pPr lvl="0"/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TrustCar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– Final Presentation / Demo</a:t>
            </a:r>
            <a:endParaRPr lang="de-DE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7" name="Grafik 56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53" y="498742"/>
            <a:ext cx="1294526" cy="1294526"/>
          </a:xfrm>
          <a:prstGeom prst="rect">
            <a:avLst/>
          </a:prstGeom>
        </p:spPr>
      </p:pic>
      <p:pic>
        <p:nvPicPr>
          <p:cNvPr id="65" name="Grafik 64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01" y="5492396"/>
            <a:ext cx="1219983" cy="1129438"/>
          </a:xfrm>
          <a:prstGeom prst="rect">
            <a:avLst/>
          </a:prstGeom>
        </p:spPr>
      </p:pic>
      <p:pic>
        <p:nvPicPr>
          <p:cNvPr id="70" name="Grafik 69"/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7500" b="100000" l="38000" r="97000">
                        <a14:foregroundMark x1="65000" y1="57500" x2="65000" y2="57500"/>
                        <a14:foregroundMark x1="62000" y1="55500" x2="60500" y2="50000"/>
                        <a14:foregroundMark x1="62500" y1="48500" x2="62500" y2="48500"/>
                        <a14:foregroundMark x1="71500" y1="46500" x2="75500" y2="59500"/>
                        <a14:foregroundMark x1="73500" y1="77000" x2="73000" y2="80500"/>
                        <a14:foregroundMark x1="73000" y1="85000" x2="70000" y2="85500"/>
                        <a14:foregroundMark x1="57500" y1="87500" x2="56500" y2="89500"/>
                        <a14:foregroundMark x1="53000" y1="89500" x2="53000" y2="89500"/>
                        <a14:foregroundMark x1="66500" y1="78000" x2="66500" y2="78000"/>
                        <a14:foregroundMark x1="66000" y1="39500" x2="73500" y2="39500"/>
                        <a14:foregroundMark x1="77000" y1="42500" x2="77000" y2="42500"/>
                        <a14:foregroundMark x1="60500" y1="41500" x2="60500" y2="41500"/>
                        <a14:foregroundMark x1="47500" y1="89500" x2="47500" y2="89500"/>
                        <a14:foregroundMark x1="43000" y1="91500" x2="43000" y2="91500"/>
                        <a14:foregroundMark x1="41500" y1="95000" x2="41500" y2="95000"/>
                        <a14:foregroundMark x1="40500" y1="93500" x2="40500" y2="93500"/>
                        <a14:foregroundMark x1="40000" y1="92000" x2="40000" y2="92000"/>
                        <a14:foregroundMark x1="40000" y1="88500" x2="40000" y2="88500"/>
                        <a14:foregroundMark x1="40500" y1="87000" x2="40500" y2="87000"/>
                        <a14:foregroundMark x1="44500" y1="85500" x2="44500" y2="85500"/>
                        <a14:foregroundMark x1="67000" y1="38000" x2="67000" y2="38000"/>
                        <a14:foregroundMark x1="62500" y1="38000" x2="62500" y2="38000"/>
                        <a14:foregroundMark x1="62500" y1="38500" x2="61500" y2="41500"/>
                        <a14:foregroundMark x1="60500" y1="42000" x2="60500" y2="42000"/>
                        <a14:foregroundMark x1="60500" y1="44000" x2="60500" y2="46000"/>
                        <a14:foregroundMark x1="62000" y1="48000" x2="68500" y2="48500"/>
                        <a14:foregroundMark x1="72500" y1="48000" x2="72500" y2="48000"/>
                        <a14:backgroundMark x1="47500" y1="67500" x2="33500" y2="70000"/>
                        <a14:backgroundMark x1="47000" y1="68500" x2="47000" y2="68500"/>
                        <a14:backgroundMark x1="39000" y1="75000" x2="39000" y2="77000"/>
                        <a14:backgroundMark x1="38500" y1="77000" x2="35000" y2="77000"/>
                        <a14:backgroundMark x1="26500" y1="69500" x2="25000" y2="64000"/>
                        <a14:backgroundMark x1="24000" y1="62000" x2="24000" y2="62000"/>
                        <a14:backgroundMark x1="48500" y1="71500" x2="48500" y2="71500"/>
                        <a14:backgroundMark x1="51500" y1="68000" x2="51500" y2="68000"/>
                        <a14:backgroundMark x1="51500" y1="64000" x2="51500" y2="64000"/>
                        <a14:backgroundMark x1="47500" y1="64000" x2="47500" y2="64000"/>
                        <a14:backgroundMark x1="44500" y1="73500" x2="44500" y2="73500"/>
                        <a14:backgroundMark x1="40000" y1="73500" x2="40000" y2="73500"/>
                        <a14:backgroundMark x1="40000" y1="67500" x2="40000" y2="67500"/>
                        <a14:backgroundMark x1="40500" y1="67500" x2="40500" y2="67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166" t="32863"/>
          <a:stretch/>
        </p:blipFill>
        <p:spPr>
          <a:xfrm>
            <a:off x="8279272" y="5448202"/>
            <a:ext cx="1139771" cy="1217827"/>
          </a:xfrm>
          <a:prstGeom prst="rect">
            <a:avLst/>
          </a:prstGeom>
        </p:spPr>
      </p:pic>
      <p:pic>
        <p:nvPicPr>
          <p:cNvPr id="95" name="Grafik 94">
            <a:extLst>
              <a:ext uri="{FF2B5EF4-FFF2-40B4-BE49-F238E27FC236}">
                <a16:creationId xmlns:a16="http://schemas.microsoft.com/office/drawing/2014/main" xmlns="" id="{FCDFF385-888F-410C-8A02-0B76777BCEF4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4092938" y="340811"/>
            <a:ext cx="6275518" cy="1075681"/>
          </a:xfrm>
          <a:prstGeom prst="rect">
            <a:avLst/>
          </a:prstGeom>
          <a:noFill/>
          <a:ln cap="flat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103" name="Gruppieren 102"/>
          <p:cNvGrpSpPr/>
          <p:nvPr/>
        </p:nvGrpSpPr>
        <p:grpSpPr>
          <a:xfrm>
            <a:off x="5728571" y="4227756"/>
            <a:ext cx="2767039" cy="1760079"/>
            <a:chOff x="5728571" y="4227756"/>
            <a:chExt cx="2767039" cy="1760079"/>
          </a:xfrm>
        </p:grpSpPr>
        <p:cxnSp>
          <p:nvCxnSpPr>
            <p:cNvPr id="73" name="Gerade Verbindung mit Pfeil 72"/>
            <p:cNvCxnSpPr/>
            <p:nvPr/>
          </p:nvCxnSpPr>
          <p:spPr>
            <a:xfrm>
              <a:off x="5728571" y="4227756"/>
              <a:ext cx="2767039" cy="1760079"/>
            </a:xfrm>
            <a:prstGeom prst="straightConnector1">
              <a:avLst/>
            </a:prstGeom>
            <a:ln w="28575">
              <a:solidFill>
                <a:srgbClr val="B4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6" name="Grafik 95"/>
            <p:cNvPicPr>
              <a:picLocks noChangeAspect="1"/>
            </p:cNvPicPr>
            <p:nvPr/>
          </p:nvPicPr>
          <p:blipFill rotWithShape="1">
            <a:blip r:embed="rId7">
              <a:lum bright="70000" contrast="-70000"/>
            </a:blip>
            <a:srcRect r="19775"/>
            <a:stretch/>
          </p:blipFill>
          <p:spPr>
            <a:xfrm>
              <a:off x="6279851" y="4257385"/>
              <a:ext cx="803345" cy="1001372"/>
            </a:xfrm>
            <a:prstGeom prst="rect">
              <a:avLst/>
            </a:prstGeom>
          </p:spPr>
        </p:pic>
      </p:grpSp>
      <p:grpSp>
        <p:nvGrpSpPr>
          <p:cNvPr id="109" name="Gruppieren 108"/>
          <p:cNvGrpSpPr/>
          <p:nvPr/>
        </p:nvGrpSpPr>
        <p:grpSpPr>
          <a:xfrm>
            <a:off x="2374377" y="4836968"/>
            <a:ext cx="1354010" cy="932457"/>
            <a:chOff x="2374377" y="4836968"/>
            <a:chExt cx="1354010" cy="932457"/>
          </a:xfrm>
        </p:grpSpPr>
        <p:cxnSp>
          <p:nvCxnSpPr>
            <p:cNvPr id="87" name="Gerade Verbindung mit Pfeil 86"/>
            <p:cNvCxnSpPr/>
            <p:nvPr/>
          </p:nvCxnSpPr>
          <p:spPr>
            <a:xfrm flipH="1">
              <a:off x="2374377" y="4836968"/>
              <a:ext cx="1201610" cy="780057"/>
            </a:xfrm>
            <a:prstGeom prst="straightConnector1">
              <a:avLst/>
            </a:prstGeom>
            <a:ln w="28575">
              <a:solidFill>
                <a:srgbClr val="B4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4" name="Grafik 103"/>
            <p:cNvPicPr>
              <a:picLocks noChangeAspect="1"/>
            </p:cNvPicPr>
            <p:nvPr/>
          </p:nvPicPr>
          <p:blipFill rotWithShape="1">
            <a:blip r:embed="rId7">
              <a:lum bright="70000" contrast="-70000"/>
            </a:blip>
            <a:srcRect r="19775"/>
            <a:stretch/>
          </p:blipFill>
          <p:spPr>
            <a:xfrm>
              <a:off x="2834992" y="4915942"/>
              <a:ext cx="499083" cy="622108"/>
            </a:xfrm>
            <a:prstGeom prst="rect">
              <a:avLst/>
            </a:prstGeom>
          </p:spPr>
        </p:pic>
        <p:cxnSp>
          <p:nvCxnSpPr>
            <p:cNvPr id="108" name="Gerade Verbindung mit Pfeil 107"/>
            <p:cNvCxnSpPr/>
            <p:nvPr/>
          </p:nvCxnSpPr>
          <p:spPr>
            <a:xfrm flipH="1">
              <a:off x="2526777" y="4989368"/>
              <a:ext cx="1201610" cy="780057"/>
            </a:xfrm>
            <a:prstGeom prst="straightConnector1">
              <a:avLst/>
            </a:prstGeom>
            <a:ln w="28575">
              <a:solidFill>
                <a:srgbClr val="B4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uppieren 110"/>
          <p:cNvGrpSpPr/>
          <p:nvPr/>
        </p:nvGrpSpPr>
        <p:grpSpPr>
          <a:xfrm>
            <a:off x="1845129" y="1520503"/>
            <a:ext cx="3873283" cy="2318158"/>
            <a:chOff x="1845129" y="1520503"/>
            <a:chExt cx="3873283" cy="2318158"/>
          </a:xfrm>
        </p:grpSpPr>
        <p:grpSp>
          <p:nvGrpSpPr>
            <p:cNvPr id="101" name="Gruppieren 100"/>
            <p:cNvGrpSpPr/>
            <p:nvPr/>
          </p:nvGrpSpPr>
          <p:grpSpPr>
            <a:xfrm>
              <a:off x="1845129" y="1520503"/>
              <a:ext cx="3873283" cy="2318158"/>
              <a:chOff x="1845129" y="1520503"/>
              <a:chExt cx="3873283" cy="2318158"/>
            </a:xfrm>
          </p:grpSpPr>
          <p:cxnSp>
            <p:nvCxnSpPr>
              <p:cNvPr id="47" name="Gerade Verbindung mit Pfeil 46"/>
              <p:cNvCxnSpPr/>
              <p:nvPr/>
            </p:nvCxnSpPr>
            <p:spPr>
              <a:xfrm>
                <a:off x="1845129" y="1883395"/>
                <a:ext cx="2335085" cy="1955266"/>
              </a:xfrm>
              <a:prstGeom prst="straightConnector1">
                <a:avLst/>
              </a:prstGeom>
              <a:ln w="28575">
                <a:solidFill>
                  <a:srgbClr val="B4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" name="Gruppieren 39"/>
              <p:cNvGrpSpPr/>
              <p:nvPr/>
            </p:nvGrpSpPr>
            <p:grpSpPr>
              <a:xfrm>
                <a:off x="2374377" y="2871896"/>
                <a:ext cx="1030327" cy="877816"/>
                <a:chOff x="922125" y="5060665"/>
                <a:chExt cx="1030327" cy="877816"/>
              </a:xfrm>
            </p:grpSpPr>
            <p:pic>
              <p:nvPicPr>
                <p:cNvPr id="35" name="Grafik 34"/>
                <p:cNvPicPr>
                  <a:picLocks noChangeAspect="1"/>
                </p:cNvPicPr>
                <p:nvPr/>
              </p:nvPicPr>
              <p:blipFill>
                <a:blip r:embed="rId8" cstate="print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74731" y="5218481"/>
                  <a:ext cx="777721" cy="720000"/>
                </a:xfrm>
                <a:prstGeom prst="rect">
                  <a:avLst/>
                </a:prstGeom>
              </p:spPr>
            </p:pic>
            <p:pic>
              <p:nvPicPr>
                <p:cNvPr id="38" name="Grafik 37"/>
                <p:cNvPicPr>
                  <a:picLocks noChangeAspect="1"/>
                </p:cNvPicPr>
                <p:nvPr/>
              </p:nvPicPr>
              <p:blipFill rotWithShape="1">
                <a:blip r:embed="rId9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10000" b="90000" l="4800" r="91700">
                              <a14:foregroundMark x1="85300" y1="54444" x2="85300" y2="54444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4145" b="19876"/>
                <a:stretch/>
              </p:blipFill>
              <p:spPr>
                <a:xfrm>
                  <a:off x="922125" y="5060665"/>
                  <a:ext cx="505211" cy="360000"/>
                </a:xfrm>
                <a:prstGeom prst="rect">
                  <a:avLst/>
                </a:prstGeom>
              </p:spPr>
            </p:pic>
          </p:grpSp>
          <p:cxnSp>
            <p:nvCxnSpPr>
              <p:cNvPr id="43" name="Gerade Verbindung mit Pfeil 42"/>
              <p:cNvCxnSpPr/>
              <p:nvPr/>
            </p:nvCxnSpPr>
            <p:spPr>
              <a:xfrm>
                <a:off x="2237879" y="1814062"/>
                <a:ext cx="2708870" cy="1586739"/>
              </a:xfrm>
              <a:prstGeom prst="straightConnector1">
                <a:avLst/>
              </a:prstGeom>
              <a:ln w="28575">
                <a:solidFill>
                  <a:srgbClr val="B4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7" name="Grafik 26"/>
              <p:cNvPicPr>
                <a:picLocks noChangeAspect="1"/>
              </p:cNvPicPr>
              <p:nvPr/>
            </p:nvPicPr>
            <p:blipFill>
              <a:blip r:embed="rId11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97894" y="2470596"/>
                <a:ext cx="720000" cy="603720"/>
              </a:xfrm>
              <a:prstGeom prst="rect">
                <a:avLst/>
              </a:prstGeom>
            </p:spPr>
          </p:pic>
          <p:cxnSp>
            <p:nvCxnSpPr>
              <p:cNvPr id="54" name="Gerade Verbindung mit Pfeil 53"/>
              <p:cNvCxnSpPr/>
              <p:nvPr/>
            </p:nvCxnSpPr>
            <p:spPr>
              <a:xfrm>
                <a:off x="2316594" y="1520503"/>
                <a:ext cx="3401818" cy="1429789"/>
              </a:xfrm>
              <a:prstGeom prst="straightConnector1">
                <a:avLst/>
              </a:prstGeom>
              <a:ln w="28575">
                <a:solidFill>
                  <a:srgbClr val="B4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Grafik 32"/>
              <p:cNvPicPr>
                <a:picLocks noChangeAspect="1"/>
              </p:cNvPicPr>
              <p:nvPr/>
            </p:nvPicPr>
            <p:blipFill>
              <a:blip r:embed="rId11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85061" y="1908410"/>
                <a:ext cx="720000" cy="603719"/>
              </a:xfrm>
              <a:prstGeom prst="rect">
                <a:avLst/>
              </a:prstGeom>
            </p:spPr>
          </p:pic>
        </p:grpSp>
        <p:pic>
          <p:nvPicPr>
            <p:cNvPr id="110" name="Grafik 109"/>
            <p:cNvPicPr>
              <a:picLocks noChangeAspect="1"/>
            </p:cNvPicPr>
            <p:nvPr/>
          </p:nvPicPr>
          <p:blipFill rotWithShape="1">
            <a:blip r:embed="rId9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4800" r="91700">
                          <a14:foregroundMark x1="85300" y1="54444" x2="85300" y2="544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145" b="19876"/>
            <a:stretch/>
          </p:blipFill>
          <p:spPr>
            <a:xfrm>
              <a:off x="3284320" y="2341445"/>
              <a:ext cx="505211" cy="360000"/>
            </a:xfrm>
            <a:prstGeom prst="rect">
              <a:avLst/>
            </a:prstGeom>
          </p:spPr>
        </p:pic>
      </p:grpSp>
      <p:sp>
        <p:nvSpPr>
          <p:cNvPr id="30" name="Foliennummernplatzhalter 3"/>
          <p:cNvSpPr>
            <a:spLocks noGrp="1"/>
          </p:cNvSpPr>
          <p:nvPr>
            <p:ph type="sldNum" sz="quarter" idx="8"/>
          </p:nvPr>
        </p:nvSpPr>
        <p:spPr>
          <a:xfrm>
            <a:off x="7227362" y="7036449"/>
            <a:ext cx="2348279" cy="241428"/>
          </a:xfrm>
        </p:spPr>
        <p:txBody>
          <a:bodyPr/>
          <a:lstStyle/>
          <a:p>
            <a:pPr lvl="0"/>
            <a:r>
              <a:rPr lang="de-DE" dirty="0" smtClean="0">
                <a:solidFill>
                  <a:schemeClr val="bg1"/>
                </a:solidFill>
                <a:latin typeface="+mj-lt"/>
              </a:rPr>
              <a:t>2</a:t>
            </a:r>
            <a:endParaRPr lang="de-DE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1" name="Gruppieren 30"/>
          <p:cNvGrpSpPr/>
          <p:nvPr/>
        </p:nvGrpSpPr>
        <p:grpSpPr>
          <a:xfrm>
            <a:off x="3728356" y="2008066"/>
            <a:ext cx="3711876" cy="3124548"/>
            <a:chOff x="3575956" y="1855666"/>
            <a:chExt cx="3711876" cy="3124548"/>
          </a:xfrm>
        </p:grpSpPr>
        <p:pic>
          <p:nvPicPr>
            <p:cNvPr id="32" name="Grafik 31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9514" y="1855666"/>
              <a:ext cx="1318318" cy="2008557"/>
            </a:xfrm>
            <a:prstGeom prst="rect">
              <a:avLst/>
            </a:prstGeom>
          </p:spPr>
        </p:pic>
        <p:pic>
          <p:nvPicPr>
            <p:cNvPr id="34" name="Grafik 33"/>
            <p:cNvPicPr>
              <a:picLocks noChangeAspect="1"/>
            </p:cNvPicPr>
            <p:nvPr/>
          </p:nvPicPr>
          <p:blipFill rotWithShape="1">
            <a:blip r:embed="rId13">
              <a:lum bright="70000" contrast="-70000"/>
            </a:blip>
            <a:srcRect l="21236" t="16771" r="21351" b="17205"/>
            <a:stretch/>
          </p:blipFill>
          <p:spPr>
            <a:xfrm>
              <a:off x="3575956" y="2563586"/>
              <a:ext cx="2922815" cy="24166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160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A14CB80-EA6C-4B9E-9AC1-1320FE0D8B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8" y="3148760"/>
            <a:ext cx="9071643" cy="1262155"/>
          </a:xfrm>
        </p:spPr>
        <p:txBody>
          <a:bodyPr/>
          <a:lstStyle/>
          <a:p>
            <a:pPr lvl="0"/>
            <a:r>
              <a:rPr lang="en-GB" sz="9600" dirty="0">
                <a:solidFill>
                  <a:srgbClr val="9E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DEMO!</a:t>
            </a:r>
            <a:endParaRPr lang="en-GB" sz="9600" dirty="0">
              <a:solidFill>
                <a:srgbClr val="FFFFFF"/>
              </a:solidFill>
              <a:latin typeface="Rockwell Extra Bold" pitchFamily="18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8"/>
          </p:nvPr>
        </p:nvSpPr>
        <p:spPr>
          <a:xfrm>
            <a:off x="7227362" y="7036449"/>
            <a:ext cx="2348279" cy="241428"/>
          </a:xfrm>
        </p:spPr>
        <p:txBody>
          <a:bodyPr/>
          <a:lstStyle/>
          <a:p>
            <a:pPr lvl="0"/>
            <a:fld id="{72B30AF0-F180-430C-88C6-80C2920D1483}" type="slidenum">
              <a:rPr lang="de-DE" smtClean="0">
                <a:solidFill>
                  <a:schemeClr val="bg1"/>
                </a:solidFill>
                <a:latin typeface="+mj-lt"/>
              </a:rPr>
              <a:t>3</a:t>
            </a:fld>
            <a:endParaRPr lang="de-D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Fußzeilenplatzhalter 6"/>
          <p:cNvSpPr txBox="1">
            <a:spLocks/>
          </p:cNvSpPr>
          <p:nvPr/>
        </p:nvSpPr>
        <p:spPr>
          <a:xfrm>
            <a:off x="2997428" y="7036449"/>
            <a:ext cx="4085768" cy="24142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defPPr>
              <a:defRPr lang="de-DE"/>
            </a:defPPr>
            <a:lvl1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Segoe UI" pitchFamily="2"/>
                <a:cs typeface="Tahoma" pitchFamily="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TrustCar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– Final Presentation / Demo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503998" y="1769043"/>
            <a:ext cx="9071643" cy="438443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latin typeface="+mn-lt"/>
            </a:endParaRPr>
          </a:p>
          <a:p>
            <a:pPr lvl="1" indent="0">
              <a:buNone/>
            </a:pPr>
            <a:endParaRPr lang="en-GB" dirty="0">
              <a:solidFill>
                <a:schemeClr val="bg1"/>
              </a:solidFill>
              <a:latin typeface="+mn-lt"/>
            </a:endParaRPr>
          </a:p>
          <a:p>
            <a:pPr marL="342900" indent="-342900"/>
            <a:endParaRPr lang="en-GB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987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xmlns="" id="{C1A0035C-DC2A-4333-98C8-71BA7F58C1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8" y="301322"/>
            <a:ext cx="9071643" cy="1262155"/>
          </a:xfrm>
        </p:spPr>
        <p:txBody>
          <a:bodyPr/>
          <a:lstStyle/>
          <a:p>
            <a:pPr lvl="0"/>
            <a:r>
              <a:rPr lang="de-DE" altLang="zh-CN" dirty="0">
                <a:solidFill>
                  <a:srgbClr val="9E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S</a:t>
            </a:r>
            <a:r>
              <a:rPr lang="en-US" altLang="zh-CN" dirty="0" smtClean="0">
                <a:solidFill>
                  <a:srgbClr val="9E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mart </a:t>
            </a:r>
            <a:r>
              <a:rPr lang="en-US" altLang="zh-CN" dirty="0">
                <a:solidFill>
                  <a:srgbClr val="9E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C</a:t>
            </a:r>
            <a:r>
              <a:rPr lang="en-US" altLang="zh-CN" dirty="0" smtClean="0">
                <a:solidFill>
                  <a:srgbClr val="9E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ontract</a:t>
            </a:r>
            <a:endParaRPr lang="de-DE" dirty="0">
              <a:solidFill>
                <a:srgbClr val="9E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xmlns="" id="{50FF9973-C764-43A3-B8F4-A899F46554D6}"/>
              </a:ext>
            </a:extLst>
          </p:cNvPr>
          <p:cNvGrpSpPr/>
          <p:nvPr/>
        </p:nvGrpSpPr>
        <p:grpSpPr>
          <a:xfrm>
            <a:off x="424022" y="1496801"/>
            <a:ext cx="9020307" cy="5219224"/>
            <a:chOff x="374040" y="1831418"/>
            <a:chExt cx="5712712" cy="3848455"/>
          </a:xfrm>
        </p:grpSpPr>
        <p:sp>
          <p:nvSpPr>
            <p:cNvPr id="8" name="Textfeld 8">
              <a:extLst>
                <a:ext uri="{FF2B5EF4-FFF2-40B4-BE49-F238E27FC236}">
                  <a16:creationId xmlns:a16="http://schemas.microsoft.com/office/drawing/2014/main" xmlns="" id="{345AB3AA-31D9-4F09-A2A1-7B6A9E1B8D5B}"/>
                </a:ext>
              </a:extLst>
            </p:cNvPr>
            <p:cNvSpPr txBox="1"/>
            <p:nvPr/>
          </p:nvSpPr>
          <p:spPr>
            <a:xfrm>
              <a:off x="374040" y="1831418"/>
              <a:ext cx="5712712" cy="3848455"/>
            </a:xfrm>
            <a:prstGeom prst="snip1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struct </a:t>
              </a:r>
              <a:r>
                <a:rPr lang="en-US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car_struct</a:t>
              </a:r>
              <a:r>
                <a:rPr lang="en-US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address </a:t>
              </a:r>
              <a:r>
                <a:rPr lang="en-US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addr</a:t>
              </a:r>
              <a:r>
                <a:rPr lang="en-US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              // </a:t>
              </a:r>
              <a:r>
                <a:rPr lang="en-US" dirty="0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Wallet's </a:t>
              </a:r>
              <a:r>
                <a:rPr lang="en-US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US" dirty="0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ddress</a:t>
              </a:r>
              <a:endPara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string name;                // </a:t>
              </a:r>
              <a:r>
                <a:rPr lang="en-US" dirty="0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Car’s Name</a:t>
              </a:r>
              <a:endPara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uint</a:t>
              </a:r>
              <a:r>
                <a:rPr lang="en-US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yearOfConstruction</a:t>
              </a:r>
              <a:r>
                <a:rPr lang="en-US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   // Year of </a:t>
              </a:r>
              <a:r>
                <a:rPr lang="en-US" dirty="0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Construction</a:t>
              </a:r>
              <a:endPara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string </a:t>
              </a:r>
              <a:r>
                <a:rPr lang="en-US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license_plate</a:t>
              </a:r>
              <a:r>
                <a:rPr lang="en-US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      // License </a:t>
              </a:r>
              <a:r>
                <a:rPr lang="en-US" dirty="0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Plate</a:t>
              </a:r>
              <a:endPara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string owner;               // Car </a:t>
              </a:r>
              <a:r>
                <a:rPr lang="en-US" dirty="0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Owner</a:t>
              </a:r>
              <a:endPara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uint</a:t>
              </a:r>
              <a:r>
                <a:rPr lang="en-US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odometer;              // Odometer</a:t>
              </a:r>
            </a:p>
            <a:p>
              <a:r>
                <a:rPr lang="en-US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address place;              // Garage of </a:t>
              </a:r>
              <a:r>
                <a:rPr lang="en-US" dirty="0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Construction</a:t>
              </a:r>
              <a:endPara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address item[] history;     // </a:t>
              </a:r>
              <a:r>
                <a:rPr lang="en-US" dirty="0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Car’s History</a:t>
              </a:r>
              <a:endPara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r>
                <a:rPr lang="en-US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struct item </a:t>
              </a:r>
            </a:p>
            <a:p>
              <a:r>
                <a:rPr lang="en-US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uint</a:t>
              </a:r>
              <a:r>
                <a:rPr lang="en-US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date;                  // </a:t>
              </a:r>
              <a:r>
                <a:rPr lang="en-US" dirty="0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Date of Entry</a:t>
              </a:r>
            </a:p>
            <a:p>
              <a:r>
                <a:rPr lang="en-US" dirty="0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string content;             // Content of Entry</a:t>
              </a:r>
            </a:p>
            <a:p>
              <a:r>
                <a:rPr lang="en-US" dirty="0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address garage;             // </a:t>
              </a:r>
              <a:r>
                <a:rPr lang="en-US" dirty="0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Address </a:t>
              </a:r>
              <a:r>
                <a:rPr lang="en-US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 </a:t>
              </a:r>
              <a:r>
                <a:rPr lang="en-US" dirty="0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Garage</a:t>
              </a:r>
              <a:endPara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htwinkliges Dreieck 9">
              <a:extLst>
                <a:ext uri="{FF2B5EF4-FFF2-40B4-BE49-F238E27FC236}">
                  <a16:creationId xmlns:a16="http://schemas.microsoft.com/office/drawing/2014/main" xmlns="" id="{59AD1FF5-6A27-4A04-8DD0-C65CBF73E6F6}"/>
                </a:ext>
              </a:extLst>
            </p:cNvPr>
            <p:cNvSpPr/>
            <p:nvPr/>
          </p:nvSpPr>
          <p:spPr>
            <a:xfrm>
              <a:off x="5556344" y="1831418"/>
              <a:ext cx="530408" cy="622274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0" name="Grafik 54">
            <a:extLst>
              <a:ext uri="{FF2B5EF4-FFF2-40B4-BE49-F238E27FC236}">
                <a16:creationId xmlns:a16="http://schemas.microsoft.com/office/drawing/2014/main" xmlns="" id="{C47571F2-396F-4DEC-9705-90CD264010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837" y="1496043"/>
            <a:ext cx="844678" cy="844678"/>
          </a:xfrm>
          <a:prstGeom prst="rect">
            <a:avLst/>
          </a:prstGeom>
        </p:spPr>
      </p:pic>
      <p:grpSp>
        <p:nvGrpSpPr>
          <p:cNvPr id="11" name="Gruppieren 59">
            <a:extLst>
              <a:ext uri="{FF2B5EF4-FFF2-40B4-BE49-F238E27FC236}">
                <a16:creationId xmlns:a16="http://schemas.microsoft.com/office/drawing/2014/main" xmlns="" id="{EBEF12DE-1F27-46D3-9B6A-EB795D0EC696}"/>
              </a:ext>
            </a:extLst>
          </p:cNvPr>
          <p:cNvGrpSpPr/>
          <p:nvPr/>
        </p:nvGrpSpPr>
        <p:grpSpPr>
          <a:xfrm>
            <a:off x="3447361" y="1537079"/>
            <a:ext cx="894702" cy="745947"/>
            <a:chOff x="1167280" y="4519194"/>
            <a:chExt cx="6842097" cy="6804683"/>
          </a:xfrm>
        </p:grpSpPr>
        <p:pic>
          <p:nvPicPr>
            <p:cNvPr id="12" name="Grafik 60">
              <a:extLst>
                <a:ext uri="{FF2B5EF4-FFF2-40B4-BE49-F238E27FC236}">
                  <a16:creationId xmlns:a16="http://schemas.microsoft.com/office/drawing/2014/main" xmlns="" id="{5C48DC73-D407-40AE-A2D0-0E55C8DB49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129"/>
            <a:stretch/>
          </p:blipFill>
          <p:spPr>
            <a:xfrm>
              <a:off x="1167280" y="5995857"/>
              <a:ext cx="6842097" cy="5328020"/>
            </a:xfrm>
            <a:prstGeom prst="rect">
              <a:avLst/>
            </a:prstGeom>
          </p:spPr>
        </p:pic>
        <p:pic>
          <p:nvPicPr>
            <p:cNvPr id="13" name="Grafik 61">
              <a:extLst>
                <a:ext uri="{FF2B5EF4-FFF2-40B4-BE49-F238E27FC236}">
                  <a16:creationId xmlns:a16="http://schemas.microsoft.com/office/drawing/2014/main" xmlns="" id="{36EC182E-7F8A-41DD-AB1A-BC08A3DAE5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496" r="37208" b="78246"/>
            <a:stretch/>
          </p:blipFill>
          <p:spPr>
            <a:xfrm>
              <a:off x="3739243" y="4519194"/>
              <a:ext cx="1730828" cy="1488415"/>
            </a:xfrm>
            <a:prstGeom prst="rect">
              <a:avLst/>
            </a:prstGeom>
          </p:spPr>
        </p:pic>
      </p:grpSp>
      <p:pic>
        <p:nvPicPr>
          <p:cNvPr id="14" name="Grafik 63">
            <a:extLst>
              <a:ext uri="{FF2B5EF4-FFF2-40B4-BE49-F238E27FC236}">
                <a16:creationId xmlns:a16="http://schemas.microsoft.com/office/drawing/2014/main" xmlns="" id="{AC0C9CD7-9851-4D94-8438-F29659CDF25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048" y="1421790"/>
            <a:ext cx="1060619" cy="1060619"/>
          </a:xfrm>
          <a:prstGeom prst="rect">
            <a:avLst/>
          </a:prstGeom>
        </p:spPr>
      </p:pic>
      <p:pic>
        <p:nvPicPr>
          <p:cNvPr id="15" name="Grafik 2">
            <a:extLst>
              <a:ext uri="{FF2B5EF4-FFF2-40B4-BE49-F238E27FC236}">
                <a16:creationId xmlns:a16="http://schemas.microsoft.com/office/drawing/2014/main" xmlns="" id="{DA73E60B-9192-407F-8175-614A45CA527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98" y="777252"/>
            <a:ext cx="878821" cy="736891"/>
          </a:xfrm>
          <a:prstGeom prst="rect">
            <a:avLst/>
          </a:prstGeom>
        </p:spPr>
      </p:pic>
      <p:sp>
        <p:nvSpPr>
          <p:cNvPr id="16" name="Fußzeilenplatzhalter 6">
            <a:extLst>
              <a:ext uri="{FF2B5EF4-FFF2-40B4-BE49-F238E27FC236}">
                <a16:creationId xmlns:a16="http://schemas.microsoft.com/office/drawing/2014/main" xmlns="" id="{FFDB631B-283B-486A-A798-A21AA6918E61}"/>
              </a:ext>
            </a:extLst>
          </p:cNvPr>
          <p:cNvSpPr>
            <a:spLocks noGrp="1"/>
          </p:cNvSpPr>
          <p:nvPr>
            <p:ph type="ftr" sz="quarter" idx="9"/>
          </p:nvPr>
        </p:nvSpPr>
        <p:spPr>
          <a:xfrm>
            <a:off x="2997428" y="7036449"/>
            <a:ext cx="4085768" cy="241428"/>
          </a:xfrm>
        </p:spPr>
        <p:txBody>
          <a:bodyPr/>
          <a:lstStyle/>
          <a:p>
            <a:pPr lvl="0"/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TrustCar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– Final Presentation / Demo</a:t>
            </a:r>
            <a:endParaRPr lang="de-DE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" name="Foliennummernplatzhalter 3"/>
          <p:cNvSpPr txBox="1">
            <a:spLocks/>
          </p:cNvSpPr>
          <p:nvPr/>
        </p:nvSpPr>
        <p:spPr>
          <a:xfrm>
            <a:off x="7227362" y="7036449"/>
            <a:ext cx="2348279" cy="24142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defPPr>
              <a:defRPr lang="de-DE"/>
            </a:defPPr>
            <a:lvl1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Segoe UI" pitchFamily="2"/>
                <a:cs typeface="Tahoma" pitchFamily="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solidFill>
                  <a:schemeClr val="bg1"/>
                </a:solidFill>
                <a:latin typeface="+mj-lt"/>
              </a:rPr>
              <a:t>4</a:t>
            </a:r>
            <a:endParaRPr lang="de-DE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 rotWithShape="1">
          <a:blip r:embed="rId7" cstate="print">
            <a:clrChange>
              <a:clrFrom>
                <a:srgbClr val="040404">
                  <a:alpha val="5882"/>
                </a:srgbClr>
              </a:clrFrom>
              <a:clrTo>
                <a:srgbClr val="040404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77" t="37448" r="13063" b="37106"/>
          <a:stretch/>
        </p:blipFill>
        <p:spPr>
          <a:xfrm>
            <a:off x="6236428" y="1774345"/>
            <a:ext cx="1029103" cy="35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99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6">
            <a:extLst>
              <a:ext uri="{FF2B5EF4-FFF2-40B4-BE49-F238E27FC236}">
                <a16:creationId xmlns:a16="http://schemas.microsoft.com/office/drawing/2014/main" xmlns="" id="{F237D56E-68ED-4962-81ED-6D9E9E4E80C5}"/>
              </a:ext>
            </a:extLst>
          </p:cNvPr>
          <p:cNvGrpSpPr/>
          <p:nvPr/>
        </p:nvGrpSpPr>
        <p:grpSpPr>
          <a:xfrm>
            <a:off x="424022" y="1496801"/>
            <a:ext cx="9020307" cy="5219224"/>
            <a:chOff x="374040" y="1831418"/>
            <a:chExt cx="5712712" cy="3848453"/>
          </a:xfrm>
        </p:grpSpPr>
        <p:sp>
          <p:nvSpPr>
            <p:cNvPr id="12" name="Textfeld 8">
              <a:extLst>
                <a:ext uri="{FF2B5EF4-FFF2-40B4-BE49-F238E27FC236}">
                  <a16:creationId xmlns:a16="http://schemas.microsoft.com/office/drawing/2014/main" xmlns="" id="{46110AD6-25FE-45E5-965C-6965F3856828}"/>
                </a:ext>
              </a:extLst>
            </p:cNvPr>
            <p:cNvSpPr txBox="1"/>
            <p:nvPr/>
          </p:nvSpPr>
          <p:spPr>
            <a:xfrm>
              <a:off x="374040" y="1831418"/>
              <a:ext cx="5712712" cy="3848453"/>
            </a:xfrm>
            <a:prstGeom prst="snip1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struct </a:t>
              </a:r>
              <a:r>
                <a:rPr lang="en-US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garage_struct</a:t>
              </a:r>
              <a:endPara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address </a:t>
              </a:r>
              <a:r>
                <a:rPr lang="en-US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addr</a:t>
              </a:r>
              <a:r>
                <a:rPr lang="en-US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              // </a:t>
              </a:r>
              <a:r>
                <a:rPr lang="en-US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</a:t>
              </a:r>
              <a:r>
                <a:rPr lang="en-US" dirty="0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allet's </a:t>
              </a:r>
              <a:r>
                <a:rPr lang="en-US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US" dirty="0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ddress</a:t>
              </a:r>
              <a:endPara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bool </a:t>
              </a:r>
              <a:r>
                <a:rPr lang="en-US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adm</a:t>
              </a:r>
              <a:r>
                <a:rPr lang="en-US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                  // true =&gt; </a:t>
              </a:r>
              <a:r>
                <a:rPr lang="en-US" dirty="0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Admin</a:t>
              </a:r>
              <a:endPara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string name;                // </a:t>
              </a:r>
              <a:r>
                <a:rPr lang="en-US" dirty="0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Name </a:t>
              </a:r>
              <a:r>
                <a:rPr lang="en-US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 </a:t>
              </a:r>
              <a:r>
                <a:rPr lang="en-US" dirty="0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Garage </a:t>
              </a:r>
              <a:r>
                <a:rPr lang="en-US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or </a:t>
              </a:r>
              <a:r>
                <a:rPr lang="en-US" dirty="0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Admin</a:t>
              </a:r>
              <a:endPara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uint</a:t>
              </a:r>
              <a:r>
                <a:rPr lang="en-US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yearOfConstruction</a:t>
              </a:r>
              <a:r>
                <a:rPr lang="en-US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   // Year of building </a:t>
              </a:r>
              <a:r>
                <a:rPr lang="en-US" dirty="0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Garage</a:t>
              </a:r>
              <a:endPara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string place;               // </a:t>
              </a:r>
              <a:r>
                <a:rPr lang="en-US" dirty="0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Settlement </a:t>
              </a:r>
              <a:r>
                <a:rPr lang="en-US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 </a:t>
              </a:r>
              <a:r>
                <a:rPr lang="en-US" dirty="0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Garage</a:t>
              </a:r>
              <a:endPara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endPara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Rechtwinkliges Dreieck 9">
              <a:extLst>
                <a:ext uri="{FF2B5EF4-FFF2-40B4-BE49-F238E27FC236}">
                  <a16:creationId xmlns:a16="http://schemas.microsoft.com/office/drawing/2014/main" xmlns="" id="{0BEAB082-6344-4D23-9F40-C355ADC91732}"/>
                </a:ext>
              </a:extLst>
            </p:cNvPr>
            <p:cNvSpPr/>
            <p:nvPr/>
          </p:nvSpPr>
          <p:spPr>
            <a:xfrm>
              <a:off x="5556344" y="1831418"/>
              <a:ext cx="530408" cy="622274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" name="Gruppieren 59">
            <a:extLst>
              <a:ext uri="{FF2B5EF4-FFF2-40B4-BE49-F238E27FC236}">
                <a16:creationId xmlns:a16="http://schemas.microsoft.com/office/drawing/2014/main" xmlns="" id="{4E076866-264E-4CE0-AB5B-893661F66B06}"/>
              </a:ext>
            </a:extLst>
          </p:cNvPr>
          <p:cNvGrpSpPr/>
          <p:nvPr/>
        </p:nvGrpSpPr>
        <p:grpSpPr>
          <a:xfrm>
            <a:off x="3620720" y="1545787"/>
            <a:ext cx="894702" cy="745947"/>
            <a:chOff x="1167280" y="4519194"/>
            <a:chExt cx="6842097" cy="6804683"/>
          </a:xfrm>
        </p:grpSpPr>
        <p:pic>
          <p:nvPicPr>
            <p:cNvPr id="16" name="Grafik 60">
              <a:extLst>
                <a:ext uri="{FF2B5EF4-FFF2-40B4-BE49-F238E27FC236}">
                  <a16:creationId xmlns:a16="http://schemas.microsoft.com/office/drawing/2014/main" xmlns="" id="{BC1DA3A8-C977-4AB1-9423-BECF3B5E7A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129"/>
            <a:stretch/>
          </p:blipFill>
          <p:spPr>
            <a:xfrm>
              <a:off x="1167280" y="5995857"/>
              <a:ext cx="6842097" cy="5328020"/>
            </a:xfrm>
            <a:prstGeom prst="rect">
              <a:avLst/>
            </a:prstGeom>
          </p:spPr>
        </p:pic>
        <p:pic>
          <p:nvPicPr>
            <p:cNvPr id="17" name="Grafik 61">
              <a:extLst>
                <a:ext uri="{FF2B5EF4-FFF2-40B4-BE49-F238E27FC236}">
                  <a16:creationId xmlns:a16="http://schemas.microsoft.com/office/drawing/2014/main" xmlns="" id="{93744481-54F0-45E9-B078-C126B306C5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496" r="37208" b="78246"/>
            <a:stretch/>
          </p:blipFill>
          <p:spPr>
            <a:xfrm>
              <a:off x="3739243" y="4519194"/>
              <a:ext cx="1730828" cy="1488415"/>
            </a:xfrm>
            <a:prstGeom prst="rect">
              <a:avLst/>
            </a:prstGeom>
          </p:spPr>
        </p:pic>
      </p:grpSp>
      <p:sp>
        <p:nvSpPr>
          <p:cNvPr id="20" name="Titel 1">
            <a:extLst>
              <a:ext uri="{FF2B5EF4-FFF2-40B4-BE49-F238E27FC236}">
                <a16:creationId xmlns:a16="http://schemas.microsoft.com/office/drawing/2014/main" xmlns="" id="{B32DEEEF-D2CA-4ADA-BA68-CC47036C62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8" y="301322"/>
            <a:ext cx="9071643" cy="1262155"/>
          </a:xfrm>
        </p:spPr>
        <p:txBody>
          <a:bodyPr/>
          <a:lstStyle/>
          <a:p>
            <a:pPr lvl="0"/>
            <a:r>
              <a:rPr lang="en-US" altLang="zh-CN" dirty="0" smtClean="0">
                <a:solidFill>
                  <a:srgbClr val="9E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Smart </a:t>
            </a:r>
            <a:r>
              <a:rPr lang="en-US" altLang="zh-CN" dirty="0">
                <a:solidFill>
                  <a:srgbClr val="9E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C</a:t>
            </a:r>
            <a:r>
              <a:rPr lang="en-US" altLang="zh-CN" dirty="0" smtClean="0">
                <a:solidFill>
                  <a:srgbClr val="9E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ontract</a:t>
            </a:r>
            <a:endParaRPr lang="de-DE" dirty="0">
              <a:solidFill>
                <a:srgbClr val="9E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21" name="Grafik 79">
            <a:extLst>
              <a:ext uri="{FF2B5EF4-FFF2-40B4-BE49-F238E27FC236}">
                <a16:creationId xmlns:a16="http://schemas.microsoft.com/office/drawing/2014/main" xmlns="" id="{4F671620-AF71-4E11-A638-232A2337B7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22" y="614917"/>
            <a:ext cx="952583" cy="881884"/>
          </a:xfrm>
          <a:prstGeom prst="rect">
            <a:avLst/>
          </a:prstGeom>
        </p:spPr>
      </p:pic>
      <p:sp>
        <p:nvSpPr>
          <p:cNvPr id="24" name="Fußzeilenplatzhalter 6">
            <a:extLst>
              <a:ext uri="{FF2B5EF4-FFF2-40B4-BE49-F238E27FC236}">
                <a16:creationId xmlns:a16="http://schemas.microsoft.com/office/drawing/2014/main" xmlns="" id="{9FC4486F-C892-4586-AAEA-08A6C6F1ABDE}"/>
              </a:ext>
            </a:extLst>
          </p:cNvPr>
          <p:cNvSpPr>
            <a:spLocks noGrp="1"/>
          </p:cNvSpPr>
          <p:nvPr>
            <p:ph type="ftr" sz="quarter" idx="9"/>
          </p:nvPr>
        </p:nvSpPr>
        <p:spPr>
          <a:xfrm>
            <a:off x="2997428" y="7036449"/>
            <a:ext cx="4085768" cy="241428"/>
          </a:xfrm>
        </p:spPr>
        <p:txBody>
          <a:bodyPr/>
          <a:lstStyle/>
          <a:p>
            <a:pPr lvl="0"/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TrustCar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– Final Presentation / Demo</a:t>
            </a:r>
            <a:endParaRPr lang="de-DE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Foliennummernplatzhalter 3"/>
          <p:cNvSpPr txBox="1">
            <a:spLocks/>
          </p:cNvSpPr>
          <p:nvPr/>
        </p:nvSpPr>
        <p:spPr>
          <a:xfrm>
            <a:off x="7227362" y="7036449"/>
            <a:ext cx="2348279" cy="24142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defPPr>
              <a:defRPr lang="de-DE"/>
            </a:defPPr>
            <a:lvl1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Segoe UI" pitchFamily="2"/>
                <a:cs typeface="Tahoma" pitchFamily="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solidFill>
                  <a:schemeClr val="bg1"/>
                </a:solidFill>
                <a:latin typeface="+mj-lt"/>
              </a:rPr>
              <a:t>5</a:t>
            </a:r>
          </a:p>
          <a:p>
            <a:endParaRPr lang="de-DE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265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xmlns="" id="{7FEE48FF-5AF5-41DD-B60E-E75CDEF751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8" y="301322"/>
            <a:ext cx="9071643" cy="1262155"/>
          </a:xfrm>
        </p:spPr>
        <p:txBody>
          <a:bodyPr/>
          <a:lstStyle/>
          <a:p>
            <a:pPr lvl="0"/>
            <a:r>
              <a:rPr lang="de-DE" altLang="zh-CN" dirty="0">
                <a:solidFill>
                  <a:srgbClr val="9E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S</a:t>
            </a:r>
            <a:r>
              <a:rPr lang="en-US" altLang="zh-CN" dirty="0" smtClean="0">
                <a:solidFill>
                  <a:srgbClr val="9E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mart Contract</a:t>
            </a:r>
            <a:endParaRPr lang="de-DE" dirty="0">
              <a:solidFill>
                <a:srgbClr val="9E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973CDB1B-FD0F-45AD-98C6-B88425165F41}"/>
              </a:ext>
            </a:extLst>
          </p:cNvPr>
          <p:cNvSpPr/>
          <p:nvPr/>
        </p:nvSpPr>
        <p:spPr>
          <a:xfrm>
            <a:off x="564207" y="1797022"/>
            <a:ext cx="895122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In </a:t>
            </a:r>
            <a:r>
              <a:rPr lang="en-US" altLang="zh-CN" sz="2400" dirty="0" smtClean="0">
                <a:solidFill>
                  <a:schemeClr val="bg1"/>
                </a:solidFill>
              </a:rPr>
              <a:t>S</a:t>
            </a:r>
            <a:r>
              <a:rPr lang="en-US" altLang="zh-CN" sz="2400" dirty="0" smtClean="0">
                <a:solidFill>
                  <a:schemeClr val="bg1"/>
                </a:solidFill>
              </a:rPr>
              <a:t>mart Contract:</a:t>
            </a:r>
          </a:p>
          <a:p>
            <a:pPr lvl="1"/>
            <a:r>
              <a:rPr lang="zh-CN" altLang="en-US" dirty="0" smtClean="0">
                <a:solidFill>
                  <a:schemeClr val="bg1"/>
                </a:solidFill>
              </a:rPr>
              <a:t>function sendHistory( address _car,  string _content) public onlyGarage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1"/>
                </a:solidFill>
              </a:rPr>
              <a:t>{</a:t>
            </a:r>
          </a:p>
          <a:p>
            <a:pPr lvl="1"/>
            <a:r>
              <a:rPr lang="zh-CN" altLang="en-US" dirty="0" smtClean="0">
                <a:solidFill>
                  <a:schemeClr val="bg1"/>
                </a:solidFill>
              </a:rPr>
              <a:t>  item entry;</a:t>
            </a:r>
          </a:p>
          <a:p>
            <a:pPr lvl="1"/>
            <a:r>
              <a:rPr lang="zh-CN" altLang="en-US" dirty="0" smtClean="0">
                <a:solidFill>
                  <a:schemeClr val="bg1"/>
                </a:solidFill>
              </a:rPr>
              <a:t>  entry.date = now;</a:t>
            </a:r>
          </a:p>
          <a:p>
            <a:pPr lvl="1"/>
            <a:r>
              <a:rPr lang="zh-CN" altLang="en-US" dirty="0" smtClean="0">
                <a:solidFill>
                  <a:schemeClr val="bg1"/>
                </a:solidFill>
              </a:rPr>
              <a:t>  entry.garage = msg.sender;</a:t>
            </a:r>
          </a:p>
          <a:p>
            <a:pPr lvl="1"/>
            <a:r>
              <a:rPr lang="zh-CN" altLang="en-US" dirty="0" smtClean="0">
                <a:solidFill>
                  <a:schemeClr val="bg1"/>
                </a:solidFill>
              </a:rPr>
              <a:t>  entry.content = _content;</a:t>
            </a:r>
          </a:p>
          <a:p>
            <a:pPr lvl="1"/>
            <a:r>
              <a:rPr lang="zh-CN" altLang="en-US" dirty="0" smtClean="0">
                <a:solidFill>
                  <a:schemeClr val="bg1"/>
                </a:solidFill>
              </a:rPr>
              <a:t>  car_accounts[_car].history.push(entry);</a:t>
            </a:r>
          </a:p>
          <a:p>
            <a:pPr lvl="1"/>
            <a:r>
              <a:rPr lang="zh-CN" altLang="en-US" dirty="0" smtClean="0">
                <a:solidFill>
                  <a:schemeClr val="bg1"/>
                </a:solidFill>
              </a:rPr>
              <a:t>}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3956EF62-2D21-4522-9618-A8C843E0D2C5}"/>
              </a:ext>
            </a:extLst>
          </p:cNvPr>
          <p:cNvSpPr txBox="1"/>
          <p:nvPr/>
        </p:nvSpPr>
        <p:spPr>
          <a:xfrm>
            <a:off x="564207" y="4708223"/>
            <a:ext cx="931223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In </a:t>
            </a:r>
            <a:r>
              <a:rPr lang="en-US" altLang="zh-CN" sz="2400" dirty="0" smtClean="0">
                <a:solidFill>
                  <a:schemeClr val="bg1"/>
                </a:solidFill>
              </a:rPr>
              <a:t>J</a:t>
            </a:r>
            <a:r>
              <a:rPr lang="en-US" altLang="zh-CN" sz="2400" dirty="0" smtClean="0">
                <a:solidFill>
                  <a:schemeClr val="bg1"/>
                </a:solidFill>
              </a:rPr>
              <a:t>avaScript:</a:t>
            </a: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// (after account was unlocked successfully)</a:t>
            </a: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A=</a:t>
            </a:r>
            <a:r>
              <a:rPr lang="en-US" altLang="zh-CN" dirty="0" err="1" smtClean="0">
                <a:solidFill>
                  <a:schemeClr val="bg1"/>
                </a:solidFill>
              </a:rPr>
              <a:t>document.getElementById</a:t>
            </a:r>
            <a:r>
              <a:rPr lang="en-US" altLang="zh-CN" dirty="0" smtClean="0">
                <a:solidFill>
                  <a:schemeClr val="bg1"/>
                </a:solidFill>
              </a:rPr>
              <a:t>("</a:t>
            </a:r>
            <a:r>
              <a:rPr lang="en-US" altLang="zh-CN" dirty="0" err="1" smtClean="0">
                <a:solidFill>
                  <a:schemeClr val="bg1"/>
                </a:solidFill>
              </a:rPr>
              <a:t>givenAddress</a:t>
            </a:r>
            <a:r>
              <a:rPr lang="en-US" altLang="zh-CN" dirty="0" smtClean="0">
                <a:solidFill>
                  <a:schemeClr val="bg1"/>
                </a:solidFill>
              </a:rPr>
              <a:t>").value;           </a:t>
            </a: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B=</a:t>
            </a:r>
            <a:r>
              <a:rPr lang="en-US" altLang="zh-CN" dirty="0" err="1" smtClean="0">
                <a:solidFill>
                  <a:schemeClr val="bg1"/>
                </a:solidFill>
              </a:rPr>
              <a:t>document.getElementById</a:t>
            </a:r>
            <a:r>
              <a:rPr lang="en-US" altLang="zh-CN" dirty="0">
                <a:solidFill>
                  <a:schemeClr val="bg1"/>
                </a:solidFill>
              </a:rPr>
              <a:t>("</a:t>
            </a:r>
            <a:r>
              <a:rPr lang="en-US" altLang="zh-CN" dirty="0" err="1">
                <a:solidFill>
                  <a:schemeClr val="bg1"/>
                </a:solidFill>
              </a:rPr>
              <a:t>givenEntry</a:t>
            </a:r>
            <a:r>
              <a:rPr lang="en-US" altLang="zh-CN" dirty="0">
                <a:solidFill>
                  <a:schemeClr val="bg1"/>
                </a:solidFill>
              </a:rPr>
              <a:t>").</a:t>
            </a:r>
            <a:r>
              <a:rPr lang="en-US" altLang="zh-CN" dirty="0" err="1">
                <a:solidFill>
                  <a:schemeClr val="bg1"/>
                </a:solidFill>
              </a:rPr>
              <a:t>value.toString</a:t>
            </a:r>
            <a:r>
              <a:rPr lang="en-US" altLang="zh-CN" dirty="0" smtClean="0">
                <a:solidFill>
                  <a:schemeClr val="bg1"/>
                </a:solidFill>
              </a:rPr>
              <a:t>();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C=</a:t>
            </a:r>
            <a:r>
              <a:rPr lang="en-US" altLang="zh-CN" dirty="0" err="1">
                <a:solidFill>
                  <a:schemeClr val="bg1"/>
                </a:solidFill>
              </a:rPr>
              <a:t>document.getElementById</a:t>
            </a:r>
            <a:r>
              <a:rPr lang="en-US" altLang="zh-CN" dirty="0">
                <a:solidFill>
                  <a:schemeClr val="bg1"/>
                </a:solidFill>
              </a:rPr>
              <a:t>("</a:t>
            </a:r>
            <a:r>
              <a:rPr lang="en-US" altLang="zh-CN" dirty="0" err="1">
                <a:solidFill>
                  <a:schemeClr val="bg1"/>
                </a:solidFill>
              </a:rPr>
              <a:t>login_addr</a:t>
            </a:r>
            <a:r>
              <a:rPr lang="en-US" altLang="zh-CN" dirty="0">
                <a:solidFill>
                  <a:schemeClr val="bg1"/>
                </a:solidFill>
              </a:rPr>
              <a:t>").</a:t>
            </a:r>
            <a:r>
              <a:rPr lang="en-US" altLang="zh-CN" dirty="0" err="1">
                <a:solidFill>
                  <a:schemeClr val="bg1"/>
                </a:solidFill>
              </a:rPr>
              <a:t>value.toString</a:t>
            </a:r>
            <a:r>
              <a:rPr lang="en-US" altLang="zh-CN" dirty="0" smtClean="0">
                <a:solidFill>
                  <a:schemeClr val="bg1"/>
                </a:solidFill>
              </a:rPr>
              <a:t>();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en-US" altLang="zh-CN" dirty="0" err="1" smtClean="0">
                <a:solidFill>
                  <a:schemeClr val="bg1"/>
                </a:solidFill>
              </a:rPr>
              <a:t>trustcar.sendHistory</a:t>
            </a:r>
            <a:r>
              <a:rPr lang="en-US" altLang="zh-CN" dirty="0" smtClean="0">
                <a:solidFill>
                  <a:schemeClr val="bg1"/>
                </a:solidFill>
              </a:rPr>
              <a:t>(A,B</a:t>
            </a:r>
            <a:r>
              <a:rPr lang="en-US" altLang="zh-CN" dirty="0">
                <a:solidFill>
                  <a:schemeClr val="bg1"/>
                </a:solidFill>
              </a:rPr>
              <a:t>,{</a:t>
            </a:r>
            <a:r>
              <a:rPr lang="en-US" altLang="zh-CN" dirty="0" err="1">
                <a:solidFill>
                  <a:schemeClr val="bg1"/>
                </a:solidFill>
              </a:rPr>
              <a:t>from:C</a:t>
            </a:r>
            <a:r>
              <a:rPr lang="en-US" altLang="zh-CN" dirty="0">
                <a:solidFill>
                  <a:schemeClr val="bg1"/>
                </a:solidFill>
              </a:rPr>
              <a:t>, gas:500000</a:t>
            </a:r>
            <a:r>
              <a:rPr lang="en-US" altLang="zh-CN" dirty="0" smtClean="0">
                <a:solidFill>
                  <a:schemeClr val="bg1"/>
                </a:solidFill>
              </a:rPr>
              <a:t>});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9" name="Fußzeilenplatzhalter 6">
            <a:extLst>
              <a:ext uri="{FF2B5EF4-FFF2-40B4-BE49-F238E27FC236}">
                <a16:creationId xmlns:a16="http://schemas.microsoft.com/office/drawing/2014/main" xmlns="" id="{3A90A220-D21F-4EEA-82DD-11137E7A920C}"/>
              </a:ext>
            </a:extLst>
          </p:cNvPr>
          <p:cNvSpPr>
            <a:spLocks noGrp="1"/>
          </p:cNvSpPr>
          <p:nvPr>
            <p:ph type="ftr" sz="quarter" idx="9"/>
          </p:nvPr>
        </p:nvSpPr>
        <p:spPr>
          <a:xfrm>
            <a:off x="2997428" y="7036449"/>
            <a:ext cx="4085768" cy="241428"/>
          </a:xfrm>
        </p:spPr>
        <p:txBody>
          <a:bodyPr/>
          <a:lstStyle/>
          <a:p>
            <a:pPr lvl="0"/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TrustCar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– Final Presentation / Demo</a:t>
            </a:r>
            <a:endParaRPr lang="de-DE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Foliennummernplatzhalter 3"/>
          <p:cNvSpPr txBox="1">
            <a:spLocks/>
          </p:cNvSpPr>
          <p:nvPr/>
        </p:nvSpPr>
        <p:spPr>
          <a:xfrm>
            <a:off x="7227362" y="7036449"/>
            <a:ext cx="2348279" cy="24142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defPPr>
              <a:defRPr lang="de-DE"/>
            </a:defPPr>
            <a:lvl1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Segoe UI" pitchFamily="2"/>
                <a:cs typeface="Tahoma" pitchFamily="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solidFill>
                  <a:schemeClr val="bg1"/>
                </a:solidFill>
                <a:latin typeface="+mj-lt"/>
              </a:rPr>
              <a:t>6</a:t>
            </a:r>
            <a:endParaRPr lang="de-DE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116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xmlns="" id="{23545654-81BC-412C-BA3F-2A52B9C42A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8" y="301322"/>
            <a:ext cx="9071643" cy="1262155"/>
          </a:xfrm>
        </p:spPr>
        <p:txBody>
          <a:bodyPr/>
          <a:lstStyle/>
          <a:p>
            <a:pPr lvl="0"/>
            <a:r>
              <a:rPr lang="en-US" altLang="zh-CN" dirty="0" smtClean="0">
                <a:solidFill>
                  <a:srgbClr val="9E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Smart </a:t>
            </a:r>
            <a:r>
              <a:rPr lang="en-US" altLang="zh-CN" dirty="0">
                <a:solidFill>
                  <a:srgbClr val="9E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C</a:t>
            </a:r>
            <a:r>
              <a:rPr lang="en-US" altLang="zh-CN" dirty="0" smtClean="0">
                <a:solidFill>
                  <a:srgbClr val="9E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ontract</a:t>
            </a:r>
            <a:endParaRPr lang="de-DE" dirty="0">
              <a:solidFill>
                <a:srgbClr val="9E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A4621F09-7A22-465B-8B83-D55DC14BF22D}"/>
              </a:ext>
            </a:extLst>
          </p:cNvPr>
          <p:cNvSpPr/>
          <p:nvPr/>
        </p:nvSpPr>
        <p:spPr>
          <a:xfrm>
            <a:off x="564207" y="1797022"/>
            <a:ext cx="895122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In </a:t>
            </a:r>
            <a:r>
              <a:rPr lang="en-US" altLang="zh-CN" sz="2400" dirty="0" smtClean="0">
                <a:solidFill>
                  <a:schemeClr val="bg1"/>
                </a:solidFill>
              </a:rPr>
              <a:t>Smart </a:t>
            </a:r>
            <a:r>
              <a:rPr lang="en-US" altLang="zh-CN" sz="2400" dirty="0">
                <a:solidFill>
                  <a:schemeClr val="bg1"/>
                </a:solidFill>
              </a:rPr>
              <a:t>C</a:t>
            </a:r>
            <a:r>
              <a:rPr lang="en-US" altLang="zh-CN" sz="2400" dirty="0" smtClean="0">
                <a:solidFill>
                  <a:schemeClr val="bg1"/>
                </a:solidFill>
              </a:rPr>
              <a:t>ontract</a:t>
            </a:r>
            <a:r>
              <a:rPr lang="en-US" altLang="zh-CN" sz="2400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function </a:t>
            </a:r>
            <a:r>
              <a:rPr lang="en-US" altLang="zh-CN" dirty="0" err="1">
                <a:solidFill>
                  <a:schemeClr val="bg1"/>
                </a:solidFill>
              </a:rPr>
              <a:t>seeGarage</a:t>
            </a:r>
            <a:r>
              <a:rPr lang="en-US" altLang="zh-CN" dirty="0">
                <a:solidFill>
                  <a:schemeClr val="bg1"/>
                </a:solidFill>
              </a:rPr>
              <a:t>( address _</a:t>
            </a:r>
            <a:r>
              <a:rPr lang="en-US" altLang="zh-CN" dirty="0" err="1">
                <a:solidFill>
                  <a:schemeClr val="bg1"/>
                </a:solidFill>
              </a:rPr>
              <a:t>adr</a:t>
            </a:r>
            <a:r>
              <a:rPr lang="en-US" altLang="zh-CN" dirty="0">
                <a:solidFill>
                  <a:schemeClr val="bg1"/>
                </a:solidFill>
              </a:rPr>
              <a:t>) public view </a:t>
            </a: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returns (bool admin, string </a:t>
            </a:r>
            <a:r>
              <a:rPr lang="en-US" altLang="zh-CN" dirty="0" err="1">
                <a:solidFill>
                  <a:schemeClr val="bg1"/>
                </a:solidFill>
              </a:rPr>
              <a:t>garName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en-US" altLang="zh-CN" dirty="0" err="1">
                <a:solidFill>
                  <a:schemeClr val="bg1"/>
                </a:solidFill>
              </a:rPr>
              <a:t>uint</a:t>
            </a:r>
            <a:r>
              <a:rPr lang="en-US" altLang="zh-CN" dirty="0">
                <a:solidFill>
                  <a:schemeClr val="bg1"/>
                </a:solidFill>
              </a:rPr>
              <a:t> year, string location)</a:t>
            </a: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{</a:t>
            </a: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	return(</a:t>
            </a:r>
            <a:r>
              <a:rPr lang="en-US" altLang="zh-CN" dirty="0" err="1" smtClean="0">
                <a:solidFill>
                  <a:schemeClr val="bg1"/>
                </a:solidFill>
              </a:rPr>
              <a:t>garage_accounts</a:t>
            </a:r>
            <a:r>
              <a:rPr lang="en-US" altLang="zh-CN" dirty="0">
                <a:solidFill>
                  <a:schemeClr val="bg1"/>
                </a:solidFill>
              </a:rPr>
              <a:t>[_</a:t>
            </a:r>
            <a:r>
              <a:rPr lang="en-US" altLang="zh-CN" dirty="0" err="1">
                <a:solidFill>
                  <a:schemeClr val="bg1"/>
                </a:solidFill>
              </a:rPr>
              <a:t>adr</a:t>
            </a:r>
            <a:r>
              <a:rPr lang="en-US" altLang="zh-CN" dirty="0">
                <a:solidFill>
                  <a:schemeClr val="bg1"/>
                </a:solidFill>
              </a:rPr>
              <a:t>].</a:t>
            </a:r>
            <a:r>
              <a:rPr lang="en-US" altLang="zh-CN" dirty="0" err="1">
                <a:solidFill>
                  <a:schemeClr val="bg1"/>
                </a:solidFill>
              </a:rPr>
              <a:t>adm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en-US" altLang="zh-CN" dirty="0" err="1">
                <a:solidFill>
                  <a:schemeClr val="bg1"/>
                </a:solidFill>
              </a:rPr>
              <a:t>garage_accounts</a:t>
            </a:r>
            <a:r>
              <a:rPr lang="en-US" altLang="zh-CN" dirty="0">
                <a:solidFill>
                  <a:schemeClr val="bg1"/>
                </a:solidFill>
              </a:rPr>
              <a:t>[_</a:t>
            </a:r>
            <a:r>
              <a:rPr lang="en-US" altLang="zh-CN" dirty="0" err="1">
                <a:solidFill>
                  <a:schemeClr val="bg1"/>
                </a:solidFill>
              </a:rPr>
              <a:t>adr</a:t>
            </a:r>
            <a:r>
              <a:rPr lang="en-US" altLang="zh-CN" dirty="0">
                <a:solidFill>
                  <a:schemeClr val="bg1"/>
                </a:solidFill>
              </a:rPr>
              <a:t>].name,</a:t>
            </a: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	</a:t>
            </a:r>
            <a:r>
              <a:rPr lang="en-US" altLang="zh-CN" dirty="0" err="1" smtClean="0">
                <a:solidFill>
                  <a:schemeClr val="bg1"/>
                </a:solidFill>
              </a:rPr>
              <a:t>garage_accounts</a:t>
            </a:r>
            <a:r>
              <a:rPr lang="en-US" altLang="zh-CN" dirty="0">
                <a:solidFill>
                  <a:schemeClr val="bg1"/>
                </a:solidFill>
              </a:rPr>
              <a:t>[_</a:t>
            </a:r>
            <a:r>
              <a:rPr lang="en-US" altLang="zh-CN" dirty="0" err="1">
                <a:solidFill>
                  <a:schemeClr val="bg1"/>
                </a:solidFill>
              </a:rPr>
              <a:t>adr</a:t>
            </a:r>
            <a:r>
              <a:rPr lang="en-US" altLang="zh-CN" dirty="0">
                <a:solidFill>
                  <a:schemeClr val="bg1"/>
                </a:solidFill>
              </a:rPr>
              <a:t>].</a:t>
            </a:r>
            <a:r>
              <a:rPr lang="en-US" altLang="zh-CN" dirty="0" err="1">
                <a:solidFill>
                  <a:schemeClr val="bg1"/>
                </a:solidFill>
              </a:rPr>
              <a:t>yearOfConstruction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en-US" altLang="zh-CN" dirty="0" err="1">
                <a:solidFill>
                  <a:schemeClr val="bg1"/>
                </a:solidFill>
              </a:rPr>
              <a:t>garage_accounts</a:t>
            </a:r>
            <a:r>
              <a:rPr lang="en-US" altLang="zh-CN" dirty="0">
                <a:solidFill>
                  <a:schemeClr val="bg1"/>
                </a:solidFill>
              </a:rPr>
              <a:t>[_</a:t>
            </a:r>
            <a:r>
              <a:rPr lang="en-US" altLang="zh-CN" dirty="0" err="1">
                <a:solidFill>
                  <a:schemeClr val="bg1"/>
                </a:solidFill>
              </a:rPr>
              <a:t>adr</a:t>
            </a:r>
            <a:r>
              <a:rPr lang="en-US" altLang="zh-CN" dirty="0">
                <a:solidFill>
                  <a:schemeClr val="bg1"/>
                </a:solidFill>
              </a:rPr>
              <a:t>].place);</a:t>
            </a: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}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90A8D8BD-7C5D-4A2A-BA24-4F972C1A9A10}"/>
              </a:ext>
            </a:extLst>
          </p:cNvPr>
          <p:cNvSpPr txBox="1"/>
          <p:nvPr/>
        </p:nvSpPr>
        <p:spPr>
          <a:xfrm>
            <a:off x="564207" y="4567547"/>
            <a:ext cx="93122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In </a:t>
            </a:r>
            <a:r>
              <a:rPr lang="en-US" altLang="zh-CN" sz="2400" dirty="0" smtClean="0">
                <a:solidFill>
                  <a:schemeClr val="bg1"/>
                </a:solidFill>
              </a:rPr>
              <a:t>J</a:t>
            </a:r>
            <a:r>
              <a:rPr lang="en-US" altLang="zh-CN" sz="2400" dirty="0" smtClean="0">
                <a:solidFill>
                  <a:schemeClr val="bg1"/>
                </a:solidFill>
              </a:rPr>
              <a:t>avaScript: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A=</a:t>
            </a:r>
            <a:r>
              <a:rPr lang="en-US" altLang="zh-CN" dirty="0" err="1">
                <a:solidFill>
                  <a:schemeClr val="bg1"/>
                </a:solidFill>
              </a:rPr>
              <a:t>document.getElementById</a:t>
            </a:r>
            <a:r>
              <a:rPr lang="en-US" altLang="zh-CN" dirty="0">
                <a:solidFill>
                  <a:schemeClr val="bg1"/>
                </a:solidFill>
              </a:rPr>
              <a:t>("</a:t>
            </a:r>
            <a:r>
              <a:rPr lang="en-US" altLang="zh-CN" dirty="0" err="1" smtClean="0">
                <a:solidFill>
                  <a:schemeClr val="bg1"/>
                </a:solidFill>
              </a:rPr>
              <a:t>givenAddress</a:t>
            </a:r>
            <a:r>
              <a:rPr lang="en-US" altLang="zh-CN" dirty="0" smtClean="0">
                <a:solidFill>
                  <a:schemeClr val="bg1"/>
                </a:solidFill>
              </a:rPr>
              <a:t>").value; 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en-US" altLang="zh-CN" dirty="0" err="1" smtClean="0">
                <a:solidFill>
                  <a:schemeClr val="bg1"/>
                </a:solidFill>
              </a:rPr>
              <a:t>var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result = </a:t>
            </a:r>
            <a:r>
              <a:rPr lang="en-US" altLang="zh-CN" dirty="0" err="1" smtClean="0">
                <a:solidFill>
                  <a:schemeClr val="bg1"/>
                </a:solidFill>
              </a:rPr>
              <a:t>trustcar.seeGarage.call</a:t>
            </a:r>
            <a:r>
              <a:rPr lang="en-US" altLang="zh-CN" dirty="0" smtClean="0">
                <a:solidFill>
                  <a:schemeClr val="bg1"/>
                </a:solidFill>
              </a:rPr>
              <a:t>(A);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0" name="Fußzeilenplatzhalter 6">
            <a:extLst>
              <a:ext uri="{FF2B5EF4-FFF2-40B4-BE49-F238E27FC236}">
                <a16:creationId xmlns:a16="http://schemas.microsoft.com/office/drawing/2014/main" xmlns="" id="{667139D0-17B1-458E-81D4-01CF8B5C07FD}"/>
              </a:ext>
            </a:extLst>
          </p:cNvPr>
          <p:cNvSpPr txBox="1">
            <a:spLocks/>
          </p:cNvSpPr>
          <p:nvPr/>
        </p:nvSpPr>
        <p:spPr>
          <a:xfrm>
            <a:off x="2997428" y="7036449"/>
            <a:ext cx="4085768" cy="24142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defPPr>
              <a:defRPr lang="de-DE"/>
            </a:defPPr>
            <a:lvl1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Segoe UI" pitchFamily="2"/>
                <a:cs typeface="Tahoma" pitchFamily="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TrustCar – Final Presentation / Demo</a:t>
            </a:r>
            <a:endParaRPr lang="en-US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" name="Foliennummernplatzhalter 3"/>
          <p:cNvSpPr txBox="1">
            <a:spLocks/>
          </p:cNvSpPr>
          <p:nvPr/>
        </p:nvSpPr>
        <p:spPr>
          <a:xfrm>
            <a:off x="7227362" y="7036449"/>
            <a:ext cx="2348279" cy="24142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defPPr>
              <a:defRPr lang="de-DE"/>
            </a:defPPr>
            <a:lvl1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Segoe UI" pitchFamily="2"/>
                <a:cs typeface="Tahoma" pitchFamily="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solidFill>
                  <a:schemeClr val="bg1"/>
                </a:solidFill>
                <a:latin typeface="+mj-lt"/>
              </a:rPr>
              <a:t>7</a:t>
            </a:r>
            <a:endParaRPr lang="de-DE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800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A14CB80-EA6C-4B9E-9AC1-1320FE0D8B8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 smtClean="0">
                <a:solidFill>
                  <a:srgbClr val="9E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New Functionalities</a:t>
            </a:r>
            <a:endParaRPr lang="en-GB" dirty="0">
              <a:solidFill>
                <a:srgbClr val="9E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8"/>
          </p:nvPr>
        </p:nvSpPr>
        <p:spPr>
          <a:xfrm>
            <a:off x="7227361" y="7008457"/>
            <a:ext cx="2348280" cy="269420"/>
          </a:xfrm>
          <a:noFill/>
        </p:spPr>
        <p:txBody>
          <a:bodyPr/>
          <a:lstStyle/>
          <a:p>
            <a:fld id="{72B30AF0-F180-430C-88C6-80C2920D1483}" type="slidenum">
              <a:rPr lang="de-DE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/>
              <a:t>8</a:t>
            </a:fld>
            <a:endParaRPr lang="de-DE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9"/>
          </p:nvPr>
        </p:nvSpPr>
        <p:spPr>
          <a:xfrm>
            <a:off x="2997428" y="7036449"/>
            <a:ext cx="4085768" cy="241428"/>
          </a:xfrm>
        </p:spPr>
        <p:txBody>
          <a:bodyPr/>
          <a:lstStyle/>
          <a:p>
            <a:pPr lvl="0"/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TrustCar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– Final Presentation / Demo</a:t>
            </a:r>
            <a:endParaRPr lang="de-DE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3998" y="2303330"/>
            <a:ext cx="9071643" cy="332547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bg1"/>
                </a:solidFill>
                <a:latin typeface="+mn-lt"/>
              </a:rPr>
              <a:t>Login Pop-Up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bg1"/>
                </a:solidFill>
                <a:latin typeface="+mn-lt"/>
              </a:rPr>
              <a:t>web3.personal.unlockAccount(…);</a:t>
            </a:r>
            <a:endParaRPr lang="de-DE" dirty="0" smtClean="0">
              <a:solidFill>
                <a:schemeClr val="bg1"/>
              </a:solidFill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bg1"/>
                </a:solidFill>
                <a:latin typeface="+mn-lt"/>
              </a:rPr>
              <a:t>Create Accounts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bg1"/>
                </a:solidFill>
                <a:latin typeface="+mn-lt"/>
              </a:rPr>
              <a:t>web3.personal.newAccount(&lt;</a:t>
            </a:r>
            <a:r>
              <a:rPr lang="de-DE" dirty="0" err="1" smtClean="0">
                <a:solidFill>
                  <a:schemeClr val="bg1"/>
                </a:solidFill>
                <a:latin typeface="+mn-lt"/>
              </a:rPr>
              <a:t>passphrase</a:t>
            </a:r>
            <a:r>
              <a:rPr lang="de-DE" dirty="0" smtClean="0">
                <a:solidFill>
                  <a:schemeClr val="bg1"/>
                </a:solidFill>
                <a:latin typeface="+mn-lt"/>
              </a:rPr>
              <a:t>&gt;);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bg1"/>
                </a:solidFill>
                <a:latin typeface="+mn-lt"/>
              </a:rPr>
              <a:t>User Feedback 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de-DE" dirty="0" err="1" smtClean="0">
                <a:solidFill>
                  <a:schemeClr val="bg1"/>
                </a:solidFill>
                <a:latin typeface="+mn-lt"/>
              </a:rPr>
              <a:t>Success</a:t>
            </a:r>
            <a:r>
              <a:rPr lang="de-DE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+mn-lt"/>
              </a:rPr>
              <a:t>or</a:t>
            </a:r>
            <a:r>
              <a:rPr lang="de-DE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+mn-lt"/>
              </a:rPr>
              <a:t>Failure</a:t>
            </a:r>
            <a:r>
              <a:rPr lang="de-DE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+mn-lt"/>
              </a:rPr>
              <a:t>of</a:t>
            </a:r>
            <a:r>
              <a:rPr lang="de-DE" dirty="0" smtClean="0">
                <a:solidFill>
                  <a:schemeClr val="bg1"/>
                </a:solidFill>
                <a:latin typeface="+mn-lt"/>
              </a:rPr>
              <a:t> Transaction</a:t>
            </a:r>
          </a:p>
          <a:p>
            <a:endParaRPr lang="de-DE" dirty="0" smtClean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63" t="35167" r="2488" b="5196"/>
          <a:stretch/>
        </p:blipFill>
        <p:spPr>
          <a:xfrm>
            <a:off x="7462157" y="1823855"/>
            <a:ext cx="2113484" cy="29965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66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A14CB80-EA6C-4B9E-9AC1-1320FE0D8B8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>
                <a:solidFill>
                  <a:srgbClr val="9E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Error Handling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8"/>
          </p:nvPr>
        </p:nvSpPr>
        <p:spPr>
          <a:xfrm>
            <a:off x="7227361" y="7008457"/>
            <a:ext cx="2348280" cy="269420"/>
          </a:xfrm>
          <a:noFill/>
        </p:spPr>
        <p:txBody>
          <a:bodyPr/>
          <a:lstStyle/>
          <a:p>
            <a:fld id="{72B30AF0-F180-430C-88C6-80C2920D1483}" type="slidenum">
              <a:rPr lang="de-DE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/>
              <a:t>9</a:t>
            </a:fld>
            <a:endParaRPr lang="de-DE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9"/>
          </p:nvPr>
        </p:nvSpPr>
        <p:spPr>
          <a:xfrm>
            <a:off x="2997428" y="7036449"/>
            <a:ext cx="4085768" cy="241428"/>
          </a:xfrm>
        </p:spPr>
        <p:txBody>
          <a:bodyPr/>
          <a:lstStyle/>
          <a:p>
            <a:pPr lvl="0"/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TrustCar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– Final Presentation / Demo</a:t>
            </a:r>
            <a:endParaRPr lang="de-DE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bg1"/>
                </a:solidFill>
                <a:latin typeface="+mn-lt"/>
              </a:rPr>
              <a:t>Input </a:t>
            </a:r>
            <a:r>
              <a:rPr lang="de-DE" dirty="0" err="1" smtClean="0">
                <a:solidFill>
                  <a:schemeClr val="bg1"/>
                </a:solidFill>
                <a:latin typeface="+mn-lt"/>
              </a:rPr>
              <a:t>field</a:t>
            </a:r>
            <a:r>
              <a:rPr lang="de-DE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+mn-lt"/>
              </a:rPr>
              <a:t>empty</a:t>
            </a:r>
            <a:endParaRPr lang="de-DE" dirty="0" smtClean="0">
              <a:solidFill>
                <a:schemeClr val="bg1"/>
              </a:solidFill>
              <a:latin typeface="+mn-lt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bg1"/>
                </a:solidFill>
                <a:latin typeface="+mn-lt"/>
              </a:rPr>
              <a:t>HTML form: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required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+mn-lt"/>
              </a:rPr>
              <a:t>statement</a:t>
            </a:r>
            <a:r>
              <a:rPr lang="de-DE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+mn-lt"/>
              </a:rPr>
              <a:t>for</a:t>
            </a:r>
            <a:r>
              <a:rPr lang="de-DE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+mn-lt"/>
              </a:rPr>
              <a:t>input</a:t>
            </a:r>
            <a:endParaRPr lang="de-DE" dirty="0">
              <a:solidFill>
                <a:schemeClr val="bg1"/>
              </a:solidFill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bg1"/>
                </a:solidFill>
                <a:latin typeface="+mn-lt"/>
              </a:rPr>
              <a:t>Input (</a:t>
            </a:r>
            <a:r>
              <a:rPr lang="de-DE" dirty="0" err="1" smtClean="0">
                <a:solidFill>
                  <a:schemeClr val="bg1"/>
                </a:solidFill>
                <a:latin typeface="+mn-lt"/>
              </a:rPr>
              <a:t>address</a:t>
            </a:r>
            <a:r>
              <a:rPr lang="de-DE" dirty="0" smtClean="0">
                <a:solidFill>
                  <a:schemeClr val="bg1"/>
                </a:solidFill>
                <a:latin typeface="+mn-lt"/>
              </a:rPr>
              <a:t>) not valid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bg1"/>
                </a:solidFill>
                <a:latin typeface="+mn-lt"/>
              </a:rPr>
              <a:t>More/ </a:t>
            </a:r>
            <a:r>
              <a:rPr lang="de-DE" dirty="0" err="1" smtClean="0">
                <a:solidFill>
                  <a:schemeClr val="bg1"/>
                </a:solidFill>
                <a:latin typeface="+mn-lt"/>
              </a:rPr>
              <a:t>less</a:t>
            </a:r>
            <a:r>
              <a:rPr lang="de-DE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+mn-lt"/>
              </a:rPr>
              <a:t>than</a:t>
            </a:r>
            <a:r>
              <a:rPr lang="de-DE" dirty="0" smtClean="0">
                <a:solidFill>
                  <a:schemeClr val="bg1"/>
                </a:solidFill>
                <a:latin typeface="+mn-lt"/>
              </a:rPr>
              <a:t> 42 </a:t>
            </a:r>
            <a:r>
              <a:rPr lang="de-DE" dirty="0" err="1" smtClean="0">
                <a:solidFill>
                  <a:schemeClr val="bg1"/>
                </a:solidFill>
                <a:latin typeface="+mn-lt"/>
              </a:rPr>
              <a:t>characters</a:t>
            </a:r>
            <a:endParaRPr lang="de-DE" dirty="0" smtClean="0">
              <a:solidFill>
                <a:schemeClr val="bg1"/>
              </a:solidFill>
              <a:latin typeface="+mn-lt"/>
            </a:endParaRPr>
          </a:p>
          <a:p>
            <a:pPr marL="1600200" lvl="2" indent="-457200">
              <a:buFont typeface="Arial" panose="020B0604020202020204" pitchFamily="34" charset="0"/>
              <a:buChar char="•"/>
            </a:pPr>
            <a:r>
              <a:rPr lang="de-DE" dirty="0" err="1" smtClean="0">
                <a:solidFill>
                  <a:schemeClr val="bg1"/>
                </a:solidFill>
                <a:latin typeface="+mn-lt"/>
              </a:rPr>
              <a:t>Length</a:t>
            </a:r>
            <a:r>
              <a:rPr lang="de-DE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+mn-lt"/>
              </a:rPr>
              <a:t>of</a:t>
            </a:r>
            <a:r>
              <a:rPr lang="de-DE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+mn-lt"/>
              </a:rPr>
              <a:t>Ethereum</a:t>
            </a:r>
            <a:r>
              <a:rPr lang="de-DE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+mn-lt"/>
              </a:rPr>
              <a:t>address</a:t>
            </a:r>
            <a:endParaRPr lang="de-DE" dirty="0" smtClean="0">
              <a:solidFill>
                <a:schemeClr val="bg1"/>
              </a:solidFill>
              <a:latin typeface="+mn-lt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de-DE" dirty="0" err="1" smtClean="0">
                <a:solidFill>
                  <a:schemeClr val="bg1"/>
                </a:solidFill>
                <a:latin typeface="+mn-lt"/>
              </a:rPr>
              <a:t>No</a:t>
            </a:r>
            <a:r>
              <a:rPr lang="de-DE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+mn-lt"/>
              </a:rPr>
              <a:t>hexadecimal</a:t>
            </a:r>
            <a:endParaRPr lang="de-DE" dirty="0" smtClean="0">
              <a:solidFill>
                <a:schemeClr val="bg1"/>
              </a:solidFill>
              <a:latin typeface="+mn-lt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de-DE" dirty="0" err="1" smtClean="0">
                <a:solidFill>
                  <a:schemeClr val="bg1"/>
                </a:solidFill>
                <a:latin typeface="+mn-lt"/>
              </a:rPr>
              <a:t>Address</a:t>
            </a:r>
            <a:r>
              <a:rPr lang="de-DE" dirty="0" smtClean="0">
                <a:solidFill>
                  <a:schemeClr val="bg1"/>
                </a:solidFill>
                <a:latin typeface="+mn-lt"/>
              </a:rPr>
              <a:t> not </a:t>
            </a:r>
            <a:r>
              <a:rPr lang="de-DE" dirty="0" err="1" smtClean="0">
                <a:solidFill>
                  <a:schemeClr val="bg1"/>
                </a:solidFill>
                <a:latin typeface="+mn-lt"/>
              </a:rPr>
              <a:t>found</a:t>
            </a:r>
            <a:endParaRPr lang="de-DE" dirty="0" smtClean="0">
              <a:solidFill>
                <a:schemeClr val="bg1"/>
              </a:solidFill>
              <a:latin typeface="+mn-lt"/>
            </a:endParaRPr>
          </a:p>
          <a:p>
            <a:pPr marL="1600200" lvl="2" indent="-45720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bg1"/>
                </a:solidFill>
                <a:latin typeface="+mn-lt"/>
              </a:rPr>
              <a:t>Check </a:t>
            </a:r>
            <a:r>
              <a:rPr lang="de-DE" dirty="0" err="1" smtClean="0">
                <a:solidFill>
                  <a:schemeClr val="bg1"/>
                </a:solidFill>
                <a:latin typeface="+mn-lt"/>
              </a:rPr>
              <a:t>mappings</a:t>
            </a:r>
            <a:endParaRPr lang="de-DE" dirty="0" smtClean="0">
              <a:solidFill>
                <a:schemeClr val="bg1"/>
              </a:solidFill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bg1"/>
                </a:solidFill>
                <a:latin typeface="+mn-lt"/>
              </a:rPr>
              <a:t>Transaction </a:t>
            </a:r>
            <a:r>
              <a:rPr lang="de-DE" dirty="0" err="1" smtClean="0">
                <a:solidFill>
                  <a:schemeClr val="bg1"/>
                </a:solidFill>
                <a:latin typeface="+mn-lt"/>
              </a:rPr>
              <a:t>failed</a:t>
            </a:r>
            <a:endParaRPr lang="de-DE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8" name="Gruppieren 6">
            <a:extLst>
              <a:ext uri="{FF2B5EF4-FFF2-40B4-BE49-F238E27FC236}">
                <a16:creationId xmlns:a16="http://schemas.microsoft.com/office/drawing/2014/main" xmlns="" id="{F237D56E-68ED-4962-81ED-6D9E9E4E80C5}"/>
              </a:ext>
            </a:extLst>
          </p:cNvPr>
          <p:cNvGrpSpPr/>
          <p:nvPr/>
        </p:nvGrpSpPr>
        <p:grpSpPr>
          <a:xfrm>
            <a:off x="6289366" y="3397849"/>
            <a:ext cx="2479129" cy="362215"/>
            <a:chOff x="374040" y="1831418"/>
            <a:chExt cx="5712712" cy="59186093"/>
          </a:xfrm>
        </p:grpSpPr>
        <p:sp>
          <p:nvSpPr>
            <p:cNvPr id="9" name="Textfeld 8">
              <a:extLst>
                <a:ext uri="{FF2B5EF4-FFF2-40B4-BE49-F238E27FC236}">
                  <a16:creationId xmlns:a16="http://schemas.microsoft.com/office/drawing/2014/main" xmlns="" id="{46110AD6-25FE-45E5-965C-6965F3856828}"/>
                </a:ext>
              </a:extLst>
            </p:cNvPr>
            <p:cNvSpPr txBox="1"/>
            <p:nvPr/>
          </p:nvSpPr>
          <p:spPr>
            <a:xfrm>
              <a:off x="374040" y="1831418"/>
              <a:ext cx="5712712" cy="59186093"/>
            </a:xfrm>
            <a:prstGeom prst="snip1Rect">
              <a:avLst>
                <a:gd name="adj" fmla="val 32221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1400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de-DE" sz="1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de-DE" sz="1400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addr.length</a:t>
              </a:r>
              <a:r>
                <a:rPr lang="de-DE" sz="1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!= 42)</a:t>
              </a:r>
            </a:p>
            <a:p>
              <a:endPara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htwinkliges Dreieck 9">
              <a:extLst>
                <a:ext uri="{FF2B5EF4-FFF2-40B4-BE49-F238E27FC236}">
                  <a16:creationId xmlns:a16="http://schemas.microsoft.com/office/drawing/2014/main" xmlns="" id="{0BEAB082-6344-4D23-9F40-C355ADC91732}"/>
                </a:ext>
              </a:extLst>
            </p:cNvPr>
            <p:cNvSpPr/>
            <p:nvPr/>
          </p:nvSpPr>
          <p:spPr>
            <a:xfrm>
              <a:off x="5815982" y="1831418"/>
              <a:ext cx="270769" cy="19816226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" name="Gruppieren 6">
            <a:extLst>
              <a:ext uri="{FF2B5EF4-FFF2-40B4-BE49-F238E27FC236}">
                <a16:creationId xmlns:a16="http://schemas.microsoft.com/office/drawing/2014/main" xmlns="" id="{F237D56E-68ED-4962-81ED-6D9E9E4E80C5}"/>
              </a:ext>
            </a:extLst>
          </p:cNvPr>
          <p:cNvGrpSpPr/>
          <p:nvPr/>
        </p:nvGrpSpPr>
        <p:grpSpPr>
          <a:xfrm>
            <a:off x="5246852" y="4187552"/>
            <a:ext cx="4564158" cy="1808353"/>
            <a:chOff x="374040" y="1831418"/>
            <a:chExt cx="5712712" cy="154917703"/>
          </a:xfrm>
        </p:grpSpPr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xmlns="" id="{46110AD6-25FE-45E5-965C-6965F3856828}"/>
                </a:ext>
              </a:extLst>
            </p:cNvPr>
            <p:cNvSpPr txBox="1"/>
            <p:nvPr/>
          </p:nvSpPr>
          <p:spPr>
            <a:xfrm>
              <a:off x="374040" y="1831418"/>
              <a:ext cx="5712712" cy="154917703"/>
            </a:xfrm>
            <a:prstGeom prst="snip1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1400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de-DE" sz="1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(!</a:t>
              </a:r>
              <a:r>
                <a:rPr lang="de-DE" sz="1400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isHex</a:t>
              </a:r>
              <a:r>
                <a:rPr lang="de-DE" sz="1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de-DE" sz="1400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addr</a:t>
              </a:r>
              <a:r>
                <a:rPr lang="de-DE" sz="1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</a:t>
              </a:r>
              <a:endPara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 </a:t>
              </a:r>
              <a:r>
                <a:rPr lang="en-US" sz="1400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isHex</a:t>
              </a:r>
              <a:r>
                <a:rPr lang="en-US" sz="1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(h){</a:t>
              </a:r>
            </a:p>
            <a:p>
              <a:r>
                <a:rPr lang="en-US" sz="1400" dirty="0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400" dirty="0" err="1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 = /[0-9A-Fa-f]{40}/g;</a:t>
              </a:r>
            </a:p>
            <a:p>
              <a:r>
                <a:rPr lang="en-US" sz="1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400" dirty="0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 </a:t>
              </a:r>
              <a:r>
                <a:rPr lang="en-US" sz="1400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re.test</a:t>
              </a:r>
              <a:r>
                <a:rPr lang="en-US" sz="1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(h);</a:t>
              </a:r>
            </a:p>
            <a:p>
              <a:r>
                <a:rPr lang="en-US" sz="1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400" dirty="0" err="1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re.lastIndex</a:t>
              </a:r>
              <a:r>
                <a:rPr lang="en-US" sz="1400" dirty="0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 0;</a:t>
              </a:r>
            </a:p>
            <a:p>
              <a:r>
                <a:rPr lang="en-US" sz="1400" dirty="0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htwinkliges Dreieck 13">
              <a:extLst>
                <a:ext uri="{FF2B5EF4-FFF2-40B4-BE49-F238E27FC236}">
                  <a16:creationId xmlns:a16="http://schemas.microsoft.com/office/drawing/2014/main" xmlns="" id="{0BEAB082-6344-4D23-9F40-C355ADC91732}"/>
                </a:ext>
              </a:extLst>
            </p:cNvPr>
            <p:cNvSpPr/>
            <p:nvPr/>
          </p:nvSpPr>
          <p:spPr>
            <a:xfrm>
              <a:off x="5712571" y="1831418"/>
              <a:ext cx="374181" cy="26489268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2312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513</Words>
  <Application>Microsoft Office PowerPoint</Application>
  <PresentationFormat>Benutzerdefiniert</PresentationFormat>
  <Paragraphs>152</Paragraphs>
  <Slides>11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24" baseType="lpstr">
      <vt:lpstr>Microsoft YaHei</vt:lpstr>
      <vt:lpstr>Arial</vt:lpstr>
      <vt:lpstr>Calibri</vt:lpstr>
      <vt:lpstr>Calibri Light</vt:lpstr>
      <vt:lpstr>Courier New</vt:lpstr>
      <vt:lpstr>等线</vt:lpstr>
      <vt:lpstr>Liberation Sans</vt:lpstr>
      <vt:lpstr>Liberation Serif</vt:lpstr>
      <vt:lpstr>Rockwell Extra Bold</vt:lpstr>
      <vt:lpstr>Segoe UI</vt:lpstr>
      <vt:lpstr>Segoe UI Black</vt:lpstr>
      <vt:lpstr>Tahoma</vt:lpstr>
      <vt:lpstr>Standard</vt:lpstr>
      <vt:lpstr>PowerPoint-Präsentation</vt:lpstr>
      <vt:lpstr>PowerPoint-Präsentation</vt:lpstr>
      <vt:lpstr>DEMO!</vt:lpstr>
      <vt:lpstr>Smart Contract</vt:lpstr>
      <vt:lpstr>Smart Contract</vt:lpstr>
      <vt:lpstr>Smart Contract</vt:lpstr>
      <vt:lpstr>Smart Contract</vt:lpstr>
      <vt:lpstr>New Functionalities</vt:lpstr>
      <vt:lpstr>Error Handling</vt:lpstr>
      <vt:lpstr>Evaluation </vt:lpstr>
      <vt:lpstr>Picture Sources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adm-jeremyharisch</dc:creator>
  <cp:lastModifiedBy>Kimberly Lange</cp:lastModifiedBy>
  <cp:revision>122</cp:revision>
  <dcterms:created xsi:type="dcterms:W3CDTF">2018-10-17T04:19:19Z</dcterms:created>
  <dcterms:modified xsi:type="dcterms:W3CDTF">2018-12-14T10:45:24Z</dcterms:modified>
</cp:coreProperties>
</file>