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78" r:id="rId6"/>
    <p:sldId id="283" r:id="rId7"/>
    <p:sldId id="257" r:id="rId8"/>
    <p:sldId id="261" r:id="rId9"/>
    <p:sldId id="258" r:id="rId10"/>
    <p:sldId id="259" r:id="rId11"/>
    <p:sldId id="260" r:id="rId12"/>
    <p:sldId id="281" r:id="rId13"/>
    <p:sldId id="282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42A85-70FF-42F2-A704-AD04D81CF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B4BD6C-5E68-4436-B8C0-7BDBD953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DC250-D9F2-4EA0-AF6C-DDB27074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43285-6777-4F78-83BD-40492884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CA440D-5717-457F-B371-0A687095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D58ED-58D6-4A7A-895A-3804204F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DABDAF-B522-4529-BA29-4BA3C3EB8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5F51B-133F-4F41-8F40-4BF16D15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CE1C4-CFB7-4458-85B8-31BD36B7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D20F64-141D-4952-90AE-3C4AC87F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35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6DAF9D-8AC8-4F4C-A94C-A31EEF5AD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5BF1C5-AB3A-4CCD-A9A6-2847F506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63A5A-817E-4FAC-BEFF-EC838C64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D70580-65ED-4E62-BB1A-31333118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0CBB1-30AB-4CBF-86E6-DADDB9AB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3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CED33-3D47-4830-BF39-E6023F4A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3F40E-F587-418A-A764-2CCB0F3E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D04ED-986B-4E79-97E9-1C7EA36E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82085-237B-47C5-BF51-242F3A7D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D7292-2D09-4BB2-BBF9-9A32A97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AA9D4-EC32-40D2-857E-77B11868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ACC3A4-7313-473C-B22C-EE019C5F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58E51-731C-4B71-8EA7-0C4BE8B0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1E54A-E70D-40A8-BDD2-4B45C98A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9E261-DBC6-49AB-B2FD-9EEEF080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03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FC6-2BF9-4232-ABEA-EE687755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A3037-A22F-499D-935C-FAFC6817D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7CA010-0786-43A5-A317-97A71223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2447C-7548-471D-B74A-68EBB9ED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566160-2D97-4A4D-B484-3EE90B7F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3A232C-04A3-4E01-8CF0-20ABE54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69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21077-AC4A-484B-8079-4402418E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2CC5F8-D30F-4128-87D6-40A8D7CD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0F489C-18B1-4B00-8C5A-4C88F8B2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DDA7D2-CAB1-4219-9CD4-FA1CCCCDB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4E9CD4-5B4C-48EE-8C3E-82D394F86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FB5D77-CA8D-4797-BFCE-C5A53935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2C47A7-DC4A-4530-B19E-64D2954D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E9E30F-0958-4A43-A9C1-4579CD28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ABFB1-01C7-4421-B54A-50E3A559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83690C-7C04-41A5-9564-738283D0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63CE3A-D3C6-4BC7-BA91-256AD570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ADC2A9-A5D2-493D-BCFE-256D8D1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4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251DF3-0B89-49FF-9193-4DC03ED0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09A2D9-6B94-451B-B424-D239CB9C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DC81AD-2D37-4FC6-99BB-5326B141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45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E76A1-886F-4A84-93A2-B3E663CA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91203-5B25-490F-B8F8-B679E44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B0E4F8-8AA5-487C-A6A8-724CBDB24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2C3CEC-B40C-47C4-9EC0-DA5514BC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21EAB5-95AE-4109-A2C9-95235130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875E5-2F02-433D-8FAC-A24FF0EE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75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A2841-9EC4-42A5-94CE-342888FC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44F683-9589-4D4D-94AB-D922A6D01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527379-3E98-4376-9151-EC16CEE51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352A6A-3F8F-40E2-B3D4-44C408E9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4E810C-4980-442F-86C1-6C43C2FB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1645D7-FB77-4746-B541-A00A0639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44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725FCD-347B-42D1-AA4F-C58E5AB5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CCB22A-CB08-4515-9D15-597F796D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5812E2-EF1C-4C4A-A387-D93F6AC3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30E7-8C7F-45F5-8503-1A127E3BAF1B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F692D-795A-4F94-B6DE-69E5F4A1A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7D8D9-E4E5-497E-A4F0-20A8B4C9D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FC37-D8A1-410D-8A72-168969934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NUL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3B1C9022-EB0F-4C77-934F-FB3D29100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F479B4-DBE1-4C1E-BFF6-69D0581B0BE0}"/>
              </a:ext>
            </a:extLst>
          </p:cNvPr>
          <p:cNvSpPr txBox="1"/>
          <p:nvPr/>
        </p:nvSpPr>
        <p:spPr>
          <a:xfrm>
            <a:off x="1" y="0"/>
            <a:ext cx="5301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Présentation avancement projet Fin février / Début mars</a:t>
            </a:r>
            <a:endParaRPr lang="fr-FR" sz="1400" b="1" dirty="0">
              <a:solidFill>
                <a:schemeClr val="bg1"/>
              </a:solidFill>
              <a:latin typeface="Reem Kufi Regular" pitchFamily="2"/>
              <a:cs typeface="Alef" panose="00000500000000000000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817D39-B6A2-467F-ABFC-B034BF6768A1}"/>
              </a:ext>
            </a:extLst>
          </p:cNvPr>
          <p:cNvSpPr txBox="1"/>
          <p:nvPr/>
        </p:nvSpPr>
        <p:spPr>
          <a:xfrm>
            <a:off x="6631708" y="325964"/>
            <a:ext cx="51908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PROJET:</a:t>
            </a:r>
          </a:p>
          <a:p>
            <a:pPr algn="ctr"/>
            <a:r>
              <a:rPr lang="fr-FR" sz="28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Automatisation de labélisation de texte</a:t>
            </a:r>
          </a:p>
        </p:txBody>
      </p:sp>
      <p:pic>
        <p:nvPicPr>
          <p:cNvPr id="7" name="Picture 8" descr="Image associÃ©e">
            <a:extLst>
              <a:ext uri="{FF2B5EF4-FFF2-40B4-BE49-F238E27FC236}">
                <a16:creationId xmlns:a16="http://schemas.microsoft.com/office/drawing/2014/main" id="{DEBF1B12-2DDF-4B40-8778-7C03D37D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1B70FE-1EE1-4689-AB5A-F632C02F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35" y="4233719"/>
            <a:ext cx="1927624" cy="19276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CE206B-F6FB-47A6-AD0A-D5A727AEC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6" y="2984705"/>
            <a:ext cx="2787532" cy="278753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D3AEC1-8522-4FB4-9341-22DEB344AE16}"/>
              </a:ext>
            </a:extLst>
          </p:cNvPr>
          <p:cNvSpPr txBox="1"/>
          <p:nvPr/>
        </p:nvSpPr>
        <p:spPr>
          <a:xfrm>
            <a:off x="231601" y="3197159"/>
            <a:ext cx="5190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Tuteur projet:</a:t>
            </a:r>
            <a:b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</a:br>
            <a:r>
              <a:rPr lang="fr-FR" sz="2400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Vincent Vidal</a:t>
            </a:r>
          </a:p>
          <a:p>
            <a:endParaRPr lang="fr-FR" sz="2400" b="1" dirty="0">
              <a:solidFill>
                <a:schemeClr val="bg1"/>
              </a:solidFill>
              <a:latin typeface="Reem Kufi Regular" pitchFamily="2"/>
              <a:cs typeface="Alef" panose="00000500000000000000" pitchFamily="2" charset="-79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Elèves: </a:t>
            </a:r>
          </a:p>
          <a:p>
            <a:r>
              <a:rPr lang="fr-FR" sz="2400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Jérémy Laurent</a:t>
            </a:r>
          </a:p>
          <a:p>
            <a:r>
              <a:rPr lang="fr-FR" sz="2400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Gérome Ferrand</a:t>
            </a:r>
          </a:p>
          <a:p>
            <a:r>
              <a:rPr lang="fr-FR" sz="2400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Juliette Vaton</a:t>
            </a:r>
          </a:p>
          <a:p>
            <a:r>
              <a:rPr lang="fr-FR" sz="2400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Nathan Moussu</a:t>
            </a:r>
          </a:p>
          <a:p>
            <a:r>
              <a:rPr lang="fr-FR" sz="2400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Alexandre Dufour</a:t>
            </a:r>
          </a:p>
        </p:txBody>
      </p:sp>
    </p:spTree>
    <p:extLst>
      <p:ext uri="{BB962C8B-B14F-4D97-AF65-F5344CB8AC3E}">
        <p14:creationId xmlns:p14="http://schemas.microsoft.com/office/powerpoint/2010/main" val="331497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528F09B2-2E4B-4512-86A9-3780E1AB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3">
            <a:extLst>
              <a:ext uri="{FF2B5EF4-FFF2-40B4-BE49-F238E27FC236}">
                <a16:creationId xmlns:a16="http://schemas.microsoft.com/office/drawing/2014/main" id="{C39E5B2E-7925-4DD8-B04C-DDC24B7B1C4D}"/>
              </a:ext>
            </a:extLst>
          </p:cNvPr>
          <p:cNvSpPr txBox="1"/>
          <p:nvPr/>
        </p:nvSpPr>
        <p:spPr>
          <a:xfrm>
            <a:off x="1235628" y="771662"/>
            <a:ext cx="514352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8FAADC"/>
                </a:solidFill>
                <a:uFillTx/>
                <a:latin typeface="Calibri"/>
              </a:rPr>
              <a:t>CLASSIFICATION DE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A083A2-78D8-418E-A497-69193FDF711F}"/>
              </a:ext>
            </a:extLst>
          </p:cNvPr>
          <p:cNvSpPr txBox="1"/>
          <p:nvPr/>
        </p:nvSpPr>
        <p:spPr>
          <a:xfrm>
            <a:off x="521500" y="3269226"/>
            <a:ext cx="72007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Corpus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 docs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labélisés</a:t>
            </a: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0EF50513-3A7B-4B6D-9185-CB49663DE76F}"/>
              </a:ext>
            </a:extLst>
          </p:cNvPr>
          <p:cNvSpPr txBox="1"/>
          <p:nvPr/>
        </p:nvSpPr>
        <p:spPr>
          <a:xfrm>
            <a:off x="2481233" y="5668804"/>
            <a:ext cx="87523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Echantillon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« Test »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Raleway" pitchFamily="34"/>
              </a:rPr>
              <a:t>~</a:t>
            </a: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20%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FC1BB1A9-EAB9-4C70-BED2-65DAF5685278}"/>
              </a:ext>
            </a:extLst>
          </p:cNvPr>
          <p:cNvSpPr txBox="1"/>
          <p:nvPr/>
        </p:nvSpPr>
        <p:spPr>
          <a:xfrm>
            <a:off x="2481233" y="2242776"/>
            <a:ext cx="87523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Echantillon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« Train »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Raleway" pitchFamily="34"/>
              </a:rPr>
              <a:t>~</a:t>
            </a: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80%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22D0D99D-2056-4B03-A414-4809CF98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51" t="41865" r="31967" b="29125"/>
          <a:stretch>
            <a:fillRect/>
          </a:stretch>
        </p:blipFill>
        <p:spPr>
          <a:xfrm>
            <a:off x="4767187" y="2689927"/>
            <a:ext cx="1138254" cy="9024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02AD222A-BDE2-4ECD-AF6B-95AA4FAC7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0" y="3971504"/>
            <a:ext cx="778931" cy="7789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10">
            <a:extLst>
              <a:ext uri="{FF2B5EF4-FFF2-40B4-BE49-F238E27FC236}">
                <a16:creationId xmlns:a16="http://schemas.microsoft.com/office/drawing/2014/main" id="{C123205D-201E-4449-855B-69123A509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233" y="4924226"/>
            <a:ext cx="778931" cy="7789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 11">
            <a:extLst>
              <a:ext uri="{FF2B5EF4-FFF2-40B4-BE49-F238E27FC236}">
                <a16:creationId xmlns:a16="http://schemas.microsoft.com/office/drawing/2014/main" id="{8E2669F2-21A5-4994-8820-B29A961BC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736" y="2879765"/>
            <a:ext cx="778931" cy="7789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71C55086-F623-47E7-9541-6A8A36E43F61}"/>
              </a:ext>
            </a:extLst>
          </p:cNvPr>
          <p:cNvSpPr txBox="1"/>
          <p:nvPr/>
        </p:nvSpPr>
        <p:spPr>
          <a:xfrm>
            <a:off x="4822554" y="1896794"/>
            <a:ext cx="102752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Formation du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Dictionnaire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/matrice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3">
                <a:extLst>
                  <a:ext uri="{FF2B5EF4-FFF2-40B4-BE49-F238E27FC236}">
                    <a16:creationId xmlns:a16="http://schemas.microsoft.com/office/drawing/2014/main" id="{D6B101D3-A6FB-409D-87EF-AF5FDF3DE049}"/>
                  </a:ext>
                </a:extLst>
              </p:cNvPr>
              <p:cNvSpPr txBox="1"/>
              <p:nvPr/>
            </p:nvSpPr>
            <p:spPr>
              <a:xfrm>
                <a:off x="7310847" y="2961448"/>
                <a:ext cx="1050160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fr-FR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fr-FR" sz="2000" b="1" i="0" u="none" strike="noStrike" kern="1200" cap="none" spc="0" baseline="0" dirty="0">
                    <a:solidFill>
                      <a:srgbClr val="FF0000"/>
                    </a:solidFill>
                    <a:uFillTx/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2" name="ZoneTexte 13">
                <a:extLst>
                  <a:ext uri="{FF2B5EF4-FFF2-40B4-BE49-F238E27FC236}">
                    <a16:creationId xmlns:a16="http://schemas.microsoft.com/office/drawing/2014/main" id="{D6B101D3-A6FB-409D-87EF-AF5FDF3DE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847" y="2961448"/>
                <a:ext cx="1050160" cy="307777"/>
              </a:xfrm>
              <a:prstGeom prst="rect">
                <a:avLst/>
              </a:prstGeom>
              <a:blipFill>
                <a:blip r:embed="rId5"/>
                <a:stretch>
                  <a:fillRect l="-10405" b="-3000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4">
            <a:extLst>
              <a:ext uri="{FF2B5EF4-FFF2-40B4-BE49-F238E27FC236}">
                <a16:creationId xmlns:a16="http://schemas.microsoft.com/office/drawing/2014/main" id="{0C69FCC8-C0F6-4F9A-B715-65CDE06F25BF}"/>
              </a:ext>
            </a:extLst>
          </p:cNvPr>
          <p:cNvSpPr txBox="1"/>
          <p:nvPr/>
        </p:nvSpPr>
        <p:spPr>
          <a:xfrm>
            <a:off x="7289816" y="2045622"/>
            <a:ext cx="107119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Apprentissage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du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modèle</a:t>
            </a:r>
          </a:p>
        </p:txBody>
      </p:sp>
      <p:pic>
        <p:nvPicPr>
          <p:cNvPr id="14" name="Image 9">
            <a:extLst>
              <a:ext uri="{FF2B5EF4-FFF2-40B4-BE49-F238E27FC236}">
                <a16:creationId xmlns:a16="http://schemas.microsoft.com/office/drawing/2014/main" id="{0D240413-CDFA-4725-81E9-B3DD80EB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51" t="41865" r="31967" b="29125"/>
          <a:stretch>
            <a:fillRect/>
          </a:stretch>
        </p:blipFill>
        <p:spPr>
          <a:xfrm>
            <a:off x="4664729" y="4856799"/>
            <a:ext cx="1138254" cy="902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ZoneTexte 16">
            <a:extLst>
              <a:ext uri="{FF2B5EF4-FFF2-40B4-BE49-F238E27FC236}">
                <a16:creationId xmlns:a16="http://schemas.microsoft.com/office/drawing/2014/main" id="{52408F19-C674-44C7-A5AD-361072E79364}"/>
              </a:ext>
            </a:extLst>
          </p:cNvPr>
          <p:cNvSpPr txBox="1"/>
          <p:nvPr/>
        </p:nvSpPr>
        <p:spPr>
          <a:xfrm>
            <a:off x="4720087" y="5861816"/>
            <a:ext cx="102752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Formation du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Dictionnaire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/matrice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(Sans label)</a:t>
            </a:r>
          </a:p>
        </p:txBody>
      </p:sp>
      <p:pic>
        <p:nvPicPr>
          <p:cNvPr id="16" name="Image 17">
            <a:extLst>
              <a:ext uri="{FF2B5EF4-FFF2-40B4-BE49-F238E27FC236}">
                <a16:creationId xmlns:a16="http://schemas.microsoft.com/office/drawing/2014/main" id="{C04AB2DB-C8DC-4FEE-87C1-601A81E200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5757" t="64691" r="60417" b="24880"/>
          <a:stretch>
            <a:fillRect/>
          </a:stretch>
        </p:blipFill>
        <p:spPr>
          <a:xfrm>
            <a:off x="7111233" y="4953606"/>
            <a:ext cx="1523362" cy="6463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ZoneTexte 18">
            <a:extLst>
              <a:ext uri="{FF2B5EF4-FFF2-40B4-BE49-F238E27FC236}">
                <a16:creationId xmlns:a16="http://schemas.microsoft.com/office/drawing/2014/main" id="{2B33593D-B0B9-4582-9FCB-9B4DE86A4C13}"/>
              </a:ext>
            </a:extLst>
          </p:cNvPr>
          <p:cNvSpPr txBox="1"/>
          <p:nvPr/>
        </p:nvSpPr>
        <p:spPr>
          <a:xfrm>
            <a:off x="7360215" y="5829620"/>
            <a:ext cx="102540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Evaluation de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 crédibilité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du modèle</a:t>
            </a:r>
          </a:p>
        </p:txBody>
      </p:sp>
      <p:sp>
        <p:nvSpPr>
          <p:cNvPr id="18" name="ZoneTexte 19">
            <a:extLst>
              <a:ext uri="{FF2B5EF4-FFF2-40B4-BE49-F238E27FC236}">
                <a16:creationId xmlns:a16="http://schemas.microsoft.com/office/drawing/2014/main" id="{B266ABFF-373C-47F3-A1E7-65E967A0576D}"/>
              </a:ext>
            </a:extLst>
          </p:cNvPr>
          <p:cNvSpPr txBox="1"/>
          <p:nvPr/>
        </p:nvSpPr>
        <p:spPr>
          <a:xfrm>
            <a:off x="9823673" y="771662"/>
            <a:ext cx="811566" cy="461662"/>
          </a:xfrm>
          <a:prstGeom prst="rect">
            <a:avLst/>
          </a:pr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Nouveaux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inputs</a:t>
            </a:r>
          </a:p>
        </p:txBody>
      </p:sp>
      <p:pic>
        <p:nvPicPr>
          <p:cNvPr id="19" name="Image 20">
            <a:extLst>
              <a:ext uri="{FF2B5EF4-FFF2-40B4-BE49-F238E27FC236}">
                <a16:creationId xmlns:a16="http://schemas.microsoft.com/office/drawing/2014/main" id="{47789EC7-01CF-4593-A86F-4065D3FD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986" y="1193502"/>
            <a:ext cx="778931" cy="77893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Connecteur droit avec flèche 26">
            <a:extLst>
              <a:ext uri="{FF2B5EF4-FFF2-40B4-BE49-F238E27FC236}">
                <a16:creationId xmlns:a16="http://schemas.microsoft.com/office/drawing/2014/main" id="{8DCF68CD-161C-423B-BEAB-5AE38B0196DD}"/>
              </a:ext>
            </a:extLst>
          </p:cNvPr>
          <p:cNvCxnSpPr/>
          <p:nvPr/>
        </p:nvCxnSpPr>
        <p:spPr>
          <a:xfrm flipV="1">
            <a:off x="1397002" y="3269226"/>
            <a:ext cx="1007531" cy="939802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1" name="Connecteur droit avec flèche 30">
            <a:extLst>
              <a:ext uri="{FF2B5EF4-FFF2-40B4-BE49-F238E27FC236}">
                <a16:creationId xmlns:a16="http://schemas.microsoft.com/office/drawing/2014/main" id="{0FA93946-D4D6-4FD1-90E3-1AF8CEAE6988}"/>
              </a:ext>
            </a:extLst>
          </p:cNvPr>
          <p:cNvCxnSpPr/>
          <p:nvPr/>
        </p:nvCxnSpPr>
        <p:spPr>
          <a:xfrm>
            <a:off x="1397002" y="4738375"/>
            <a:ext cx="918981" cy="538398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2" name="Connecteur droit avec flèche 34">
            <a:extLst>
              <a:ext uri="{FF2B5EF4-FFF2-40B4-BE49-F238E27FC236}">
                <a16:creationId xmlns:a16="http://schemas.microsoft.com/office/drawing/2014/main" id="{62CAB83A-0AE2-4E0E-807A-2E10EE8F0891}"/>
              </a:ext>
            </a:extLst>
          </p:cNvPr>
          <p:cNvCxnSpPr/>
          <p:nvPr/>
        </p:nvCxnSpPr>
        <p:spPr>
          <a:xfrm>
            <a:off x="3513664" y="3141156"/>
            <a:ext cx="965204" cy="0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Connecteur droit avec flèche 35">
            <a:extLst>
              <a:ext uri="{FF2B5EF4-FFF2-40B4-BE49-F238E27FC236}">
                <a16:creationId xmlns:a16="http://schemas.microsoft.com/office/drawing/2014/main" id="{1AB7F142-8FCA-45A4-8AFE-3A987C7A8C4B}"/>
              </a:ext>
            </a:extLst>
          </p:cNvPr>
          <p:cNvCxnSpPr/>
          <p:nvPr/>
        </p:nvCxnSpPr>
        <p:spPr>
          <a:xfrm>
            <a:off x="5968233" y="5308027"/>
            <a:ext cx="965195" cy="0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4" name="Connecteur droit avec flèche 36">
            <a:extLst>
              <a:ext uri="{FF2B5EF4-FFF2-40B4-BE49-F238E27FC236}">
                <a16:creationId xmlns:a16="http://schemas.microsoft.com/office/drawing/2014/main" id="{6C588562-2AF3-48F7-B427-58742DED5F0C}"/>
              </a:ext>
            </a:extLst>
          </p:cNvPr>
          <p:cNvCxnSpPr/>
          <p:nvPr/>
        </p:nvCxnSpPr>
        <p:spPr>
          <a:xfrm>
            <a:off x="6146029" y="3097337"/>
            <a:ext cx="965204" cy="0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5" name="Connecteur droit avec flèche 37">
            <a:extLst>
              <a:ext uri="{FF2B5EF4-FFF2-40B4-BE49-F238E27FC236}">
                <a16:creationId xmlns:a16="http://schemas.microsoft.com/office/drawing/2014/main" id="{B60787E7-7C54-4494-AE81-E067E71E922B}"/>
              </a:ext>
            </a:extLst>
          </p:cNvPr>
          <p:cNvCxnSpPr/>
          <p:nvPr/>
        </p:nvCxnSpPr>
        <p:spPr>
          <a:xfrm>
            <a:off x="3513664" y="5276773"/>
            <a:ext cx="965204" cy="0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6" name="Connecteur droit avec flèche 40">
            <a:extLst>
              <a:ext uri="{FF2B5EF4-FFF2-40B4-BE49-F238E27FC236}">
                <a16:creationId xmlns:a16="http://schemas.microsoft.com/office/drawing/2014/main" id="{E7E7B290-8AFB-44B3-9AFF-D153F13D5642}"/>
              </a:ext>
            </a:extLst>
          </p:cNvPr>
          <p:cNvCxnSpPr/>
          <p:nvPr/>
        </p:nvCxnSpPr>
        <p:spPr>
          <a:xfrm>
            <a:off x="10229456" y="2068436"/>
            <a:ext cx="0" cy="427738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27" name="Image 9">
            <a:extLst>
              <a:ext uri="{FF2B5EF4-FFF2-40B4-BE49-F238E27FC236}">
                <a16:creationId xmlns:a16="http://schemas.microsoft.com/office/drawing/2014/main" id="{B7DE8728-7995-4A5F-8160-08DF1E47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51" t="41865" r="31967" b="29125"/>
          <a:stretch>
            <a:fillRect/>
          </a:stretch>
        </p:blipFill>
        <p:spPr>
          <a:xfrm>
            <a:off x="9660325" y="2565934"/>
            <a:ext cx="1138254" cy="902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8" name="ZoneTexte 42">
            <a:extLst>
              <a:ext uri="{FF2B5EF4-FFF2-40B4-BE49-F238E27FC236}">
                <a16:creationId xmlns:a16="http://schemas.microsoft.com/office/drawing/2014/main" id="{5D23E7BE-CFE6-44E3-A7AA-3B45E47DD256}"/>
              </a:ext>
            </a:extLst>
          </p:cNvPr>
          <p:cNvSpPr txBox="1"/>
          <p:nvPr/>
        </p:nvSpPr>
        <p:spPr>
          <a:xfrm>
            <a:off x="10798588" y="2726859"/>
            <a:ext cx="102752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Formation du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Dictionnaire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/matrice</a:t>
            </a:r>
          </a:p>
        </p:txBody>
      </p:sp>
      <p:cxnSp>
        <p:nvCxnSpPr>
          <p:cNvPr id="29" name="Connecteur droit avec flèche 44">
            <a:extLst>
              <a:ext uri="{FF2B5EF4-FFF2-40B4-BE49-F238E27FC236}">
                <a16:creationId xmlns:a16="http://schemas.microsoft.com/office/drawing/2014/main" id="{88D65DCD-BFCA-4E1B-A8AB-351AF9AC4F9D}"/>
              </a:ext>
            </a:extLst>
          </p:cNvPr>
          <p:cNvCxnSpPr/>
          <p:nvPr/>
        </p:nvCxnSpPr>
        <p:spPr>
          <a:xfrm>
            <a:off x="10229456" y="3592394"/>
            <a:ext cx="0" cy="515035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30" name="Connecteur droit avec flèche 46">
            <a:extLst>
              <a:ext uri="{FF2B5EF4-FFF2-40B4-BE49-F238E27FC236}">
                <a16:creationId xmlns:a16="http://schemas.microsoft.com/office/drawing/2014/main" id="{51B9782E-5C6E-4199-BE95-AC71D3847852}"/>
              </a:ext>
            </a:extLst>
          </p:cNvPr>
          <p:cNvCxnSpPr/>
          <p:nvPr/>
        </p:nvCxnSpPr>
        <p:spPr>
          <a:xfrm>
            <a:off x="8271936" y="3373194"/>
            <a:ext cx="1302865" cy="965350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31" name="Image 48">
            <a:extLst>
              <a:ext uri="{FF2B5EF4-FFF2-40B4-BE49-F238E27FC236}">
                <a16:creationId xmlns:a16="http://schemas.microsoft.com/office/drawing/2014/main" id="{A9A10389-A28E-4E9F-956A-1889F4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0066" y="4231413"/>
            <a:ext cx="1290392" cy="12903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2" name="ZoneTexte 50">
            <a:extLst>
              <a:ext uri="{FF2B5EF4-FFF2-40B4-BE49-F238E27FC236}">
                <a16:creationId xmlns:a16="http://schemas.microsoft.com/office/drawing/2014/main" id="{011469D5-A31F-4FD8-A23C-300C0F771634}"/>
              </a:ext>
            </a:extLst>
          </p:cNvPr>
          <p:cNvSpPr txBox="1"/>
          <p:nvPr/>
        </p:nvSpPr>
        <p:spPr>
          <a:xfrm>
            <a:off x="9859646" y="5624940"/>
            <a:ext cx="77124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Textes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étiquetés</a:t>
            </a:r>
          </a:p>
        </p:txBody>
      </p:sp>
      <p:sp>
        <p:nvSpPr>
          <p:cNvPr id="33" name="ZoneTexte 7">
            <a:extLst>
              <a:ext uri="{FF2B5EF4-FFF2-40B4-BE49-F238E27FC236}">
                <a16:creationId xmlns:a16="http://schemas.microsoft.com/office/drawing/2014/main" id="{AAA8C374-6021-4DA1-96B1-FFBFB5F4EAA0}"/>
              </a:ext>
            </a:extLst>
          </p:cNvPr>
          <p:cNvSpPr txBox="1"/>
          <p:nvPr/>
        </p:nvSpPr>
        <p:spPr>
          <a:xfrm>
            <a:off x="438409" y="1473180"/>
            <a:ext cx="229498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Processus :</a:t>
            </a:r>
          </a:p>
        </p:txBody>
      </p:sp>
      <p:cxnSp>
        <p:nvCxnSpPr>
          <p:cNvPr id="34" name="Connecteur droit avec flèche 52">
            <a:extLst>
              <a:ext uri="{FF2B5EF4-FFF2-40B4-BE49-F238E27FC236}">
                <a16:creationId xmlns:a16="http://schemas.microsoft.com/office/drawing/2014/main" id="{D10BF00E-D421-48C1-B2FC-6041C1AB7C3A}"/>
              </a:ext>
            </a:extLst>
          </p:cNvPr>
          <p:cNvCxnSpPr/>
          <p:nvPr/>
        </p:nvCxnSpPr>
        <p:spPr>
          <a:xfrm>
            <a:off x="7840787" y="3468410"/>
            <a:ext cx="0" cy="1282026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35" name="Espace réservé du numéro de diapositive 54">
            <a:extLst>
              <a:ext uri="{FF2B5EF4-FFF2-40B4-BE49-F238E27FC236}">
                <a16:creationId xmlns:a16="http://schemas.microsoft.com/office/drawing/2014/main" id="{B8C86BBB-C9E1-414F-90D2-50DA80EB87F0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842CE9-2034-48A4-AAF7-718024ED9B45}" type="slidenum">
              <a:t>10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  <p:bldP spid="15" grpId="0"/>
      <p:bldP spid="17" grpId="0"/>
      <p:bldP spid="18" grpId="0" animBg="1"/>
      <p:bldP spid="28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067B5F5E-CA23-40C5-9D3B-278C9054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3">
            <a:extLst>
              <a:ext uri="{FF2B5EF4-FFF2-40B4-BE49-F238E27FC236}">
                <a16:creationId xmlns:a16="http://schemas.microsoft.com/office/drawing/2014/main" id="{E634163E-92BB-4F74-814E-14EDCFB37E0B}"/>
              </a:ext>
            </a:extLst>
          </p:cNvPr>
          <p:cNvSpPr txBox="1"/>
          <p:nvPr/>
        </p:nvSpPr>
        <p:spPr>
          <a:xfrm>
            <a:off x="1235628" y="771662"/>
            <a:ext cx="514352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8FAADC"/>
                </a:solidFill>
                <a:uFillTx/>
                <a:latin typeface="Calibri"/>
              </a:rPr>
              <a:t>CLASSIFICATION DE TEXTE</a:t>
            </a:r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30A31241-E2FF-40BF-92C3-F24A7F795E7D}"/>
              </a:ext>
            </a:extLst>
          </p:cNvPr>
          <p:cNvSpPr txBox="1"/>
          <p:nvPr/>
        </p:nvSpPr>
        <p:spPr>
          <a:xfrm>
            <a:off x="756711" y="1838465"/>
            <a:ext cx="3971723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Il existe différentes méthodes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 classification supervisée :</a:t>
            </a:r>
          </a:p>
        </p:txBody>
      </p:sp>
      <p:sp>
        <p:nvSpPr>
          <p:cNvPr id="5" name="ZoneTexte 7">
            <a:extLst>
              <a:ext uri="{FF2B5EF4-FFF2-40B4-BE49-F238E27FC236}">
                <a16:creationId xmlns:a16="http://schemas.microsoft.com/office/drawing/2014/main" id="{C9925FF2-902C-4055-BEAF-3EF5C0C4F908}"/>
              </a:ext>
            </a:extLst>
          </p:cNvPr>
          <p:cNvSpPr txBox="1"/>
          <p:nvPr/>
        </p:nvSpPr>
        <p:spPr>
          <a:xfrm>
            <a:off x="1235628" y="2902506"/>
            <a:ext cx="3013898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-SVM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-Decision Tree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</a:t>
            </a: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R</a:t>
            </a: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andom Forest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-Logistic Regression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-K-nn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-Cl. Naïve Bayes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-…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-Multi-Algo (Boosting)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B00D964A-DB57-4899-BDE9-71A5B59063E3}"/>
              </a:ext>
            </a:extLst>
          </p:cNvPr>
          <p:cNvSpPr txBox="1"/>
          <p:nvPr/>
        </p:nvSpPr>
        <p:spPr>
          <a:xfrm>
            <a:off x="6603175" y="1900900"/>
            <a:ext cx="371409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Ces solutions ont plusieurs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applications directes, dont :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A88E6552-6DC1-47C6-8359-8F98B2F69E5D}"/>
              </a:ext>
            </a:extLst>
          </p:cNvPr>
          <p:cNvSpPr txBox="1"/>
          <p:nvPr/>
        </p:nvSpPr>
        <p:spPr>
          <a:xfrm>
            <a:off x="6804086" y="2902506"/>
            <a:ext cx="3587968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-Détection de spams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-Analyse de sentiment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-Catégorisation de texte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-Détection de langage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-Désambiguïsation lexicale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-…</a:t>
            </a:r>
            <a:endParaRPr lang="fr-FR" sz="24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Espace réservé du numéro de diapositive 10">
            <a:extLst>
              <a:ext uri="{FF2B5EF4-FFF2-40B4-BE49-F238E27FC236}">
                <a16:creationId xmlns:a16="http://schemas.microsoft.com/office/drawing/2014/main" id="{ACB196EB-CD7E-4227-B0A3-1F845545C3C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11485E-3313-4DBE-B994-BC71E339A556}" type="slidenum">
              <a:t>11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1C401337-C7CB-41A6-8CE0-3585D7C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5856C-2DCC-4224-858C-F72B9191D8C8}"/>
              </a:ext>
            </a:extLst>
          </p:cNvPr>
          <p:cNvSpPr txBox="1"/>
          <p:nvPr/>
        </p:nvSpPr>
        <p:spPr>
          <a:xfrm>
            <a:off x="2670628" y="0"/>
            <a:ext cx="46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Merck" panose="02060803030402040803" pitchFamily="18" charset="0"/>
              </a:rPr>
              <a:t>SOMMAIRE</a:t>
            </a:r>
            <a:endParaRPr lang="fr-FR" b="1" dirty="0">
              <a:solidFill>
                <a:schemeClr val="bg1"/>
              </a:solidFill>
              <a:latin typeface="Merck" panose="0206080303040204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65E1-D21D-4CB3-BB3B-268924D2495C}"/>
              </a:ext>
            </a:extLst>
          </p:cNvPr>
          <p:cNvSpPr/>
          <p:nvPr/>
        </p:nvSpPr>
        <p:spPr>
          <a:xfrm>
            <a:off x="1" y="-1"/>
            <a:ext cx="12192000" cy="851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F4D2D-2973-4ACC-B192-B9B9C062B26E}"/>
              </a:ext>
            </a:extLst>
          </p:cNvPr>
          <p:cNvSpPr/>
          <p:nvPr/>
        </p:nvSpPr>
        <p:spPr>
          <a:xfrm>
            <a:off x="-1" y="373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Présentation des travaux: SPAM-FILTER</a:t>
            </a:r>
          </a:p>
        </p:txBody>
      </p:sp>
      <p:pic>
        <p:nvPicPr>
          <p:cNvPr id="15" name="Picture 8" descr="Image associÃ©e">
            <a:extLst>
              <a:ext uri="{FF2B5EF4-FFF2-40B4-BE49-F238E27FC236}">
                <a16:creationId xmlns:a16="http://schemas.microsoft.com/office/drawing/2014/main" id="{D73B5BD8-0FA5-4DEF-9F26-E4C63F6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184F4E-E786-41F7-8FF2-DF0C64D502E1}"/>
              </a:ext>
            </a:extLst>
          </p:cNvPr>
          <p:cNvGrpSpPr/>
          <p:nvPr/>
        </p:nvGrpSpPr>
        <p:grpSpPr>
          <a:xfrm>
            <a:off x="81856" y="6071877"/>
            <a:ext cx="731876" cy="696657"/>
            <a:chOff x="81856" y="6268713"/>
            <a:chExt cx="536895" cy="49982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0700A6-66DC-4417-9777-770A67377095}"/>
                </a:ext>
              </a:extLst>
            </p:cNvPr>
            <p:cNvSpPr/>
            <p:nvPr/>
          </p:nvSpPr>
          <p:spPr>
            <a:xfrm>
              <a:off x="152777" y="6331654"/>
              <a:ext cx="395052" cy="37152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5</a:t>
              </a:r>
              <a:endParaRPr lang="fr-FR" sz="7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D9E1393-A259-4000-9F24-9578D1A470BF}"/>
                </a:ext>
              </a:extLst>
            </p:cNvPr>
            <p:cNvSpPr/>
            <p:nvPr/>
          </p:nvSpPr>
          <p:spPr>
            <a:xfrm>
              <a:off x="81856" y="6268713"/>
              <a:ext cx="536895" cy="49982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34F3FC30-475B-48C5-ADBB-29C542A190DC}"/>
              </a:ext>
            </a:extLst>
          </p:cNvPr>
          <p:cNvSpPr txBox="1"/>
          <p:nvPr/>
        </p:nvSpPr>
        <p:spPr>
          <a:xfrm>
            <a:off x="81856" y="930264"/>
            <a:ext cx="550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Définition d’un SPAM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C72534-EA55-4879-8D4B-6DCA145BA583}"/>
              </a:ext>
            </a:extLst>
          </p:cNvPr>
          <p:cNvSpPr/>
          <p:nvPr/>
        </p:nvSpPr>
        <p:spPr>
          <a:xfrm>
            <a:off x="5346583" y="1842597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AFAFA"/>
                </a:solidFill>
                <a:effectLst/>
                <a:latin typeface="+mj-lt"/>
              </a:rPr>
              <a:t>Envoi répété d'un message électronique, souvent publicitaire, à un grand nombre d'internautes sans leur consentement</a:t>
            </a:r>
          </a:p>
          <a:p>
            <a:endParaRPr lang="fr-FR" dirty="0">
              <a:solidFill>
                <a:srgbClr val="FAFAFA"/>
              </a:solidFill>
              <a:latin typeface="arial" panose="020B0604020202020204" pitchFamily="34" charset="0"/>
            </a:endParaRPr>
          </a:p>
          <a:p>
            <a:pPr algn="r"/>
            <a:r>
              <a:rPr lang="fr-FR" i="1" dirty="0">
                <a:solidFill>
                  <a:srgbClr val="FAFAFA"/>
                </a:solidFill>
              </a:rPr>
              <a:t>Définition Wikipédia</a:t>
            </a:r>
            <a:endParaRPr lang="fr-FR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53F509-7A40-4425-B9D0-814AD4E03957}"/>
              </a:ext>
            </a:extLst>
          </p:cNvPr>
          <p:cNvSpPr txBox="1"/>
          <p:nvPr/>
        </p:nvSpPr>
        <p:spPr>
          <a:xfrm>
            <a:off x="2366449" y="3873798"/>
            <a:ext cx="745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Essayons d’imaginer ce que l’on peut trouver dans un SPAM…</a:t>
            </a:r>
          </a:p>
        </p:txBody>
      </p:sp>
    </p:spTree>
    <p:extLst>
      <p:ext uri="{BB962C8B-B14F-4D97-AF65-F5344CB8AC3E}">
        <p14:creationId xmlns:p14="http://schemas.microsoft.com/office/powerpoint/2010/main" val="3688282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1C401337-C7CB-41A6-8CE0-3585D7C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5856C-2DCC-4224-858C-F72B9191D8C8}"/>
              </a:ext>
            </a:extLst>
          </p:cNvPr>
          <p:cNvSpPr txBox="1"/>
          <p:nvPr/>
        </p:nvSpPr>
        <p:spPr>
          <a:xfrm>
            <a:off x="2670628" y="0"/>
            <a:ext cx="46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Merck" panose="02060803030402040803" pitchFamily="18" charset="0"/>
              </a:rPr>
              <a:t>SOMMAIRE</a:t>
            </a:r>
            <a:endParaRPr lang="fr-FR" b="1" dirty="0">
              <a:solidFill>
                <a:schemeClr val="bg1"/>
              </a:solidFill>
              <a:latin typeface="Merck" panose="0206080303040204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65E1-D21D-4CB3-BB3B-268924D2495C}"/>
              </a:ext>
            </a:extLst>
          </p:cNvPr>
          <p:cNvSpPr/>
          <p:nvPr/>
        </p:nvSpPr>
        <p:spPr>
          <a:xfrm>
            <a:off x="1" y="-1"/>
            <a:ext cx="12192000" cy="851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F4D2D-2973-4ACC-B192-B9B9C062B26E}"/>
              </a:ext>
            </a:extLst>
          </p:cNvPr>
          <p:cNvSpPr/>
          <p:nvPr/>
        </p:nvSpPr>
        <p:spPr>
          <a:xfrm>
            <a:off x="-1" y="373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Présentation des travaux: SPAM-FILTER</a:t>
            </a:r>
          </a:p>
        </p:txBody>
      </p:sp>
      <p:pic>
        <p:nvPicPr>
          <p:cNvPr id="15" name="Picture 8" descr="Image associÃ©e">
            <a:extLst>
              <a:ext uri="{FF2B5EF4-FFF2-40B4-BE49-F238E27FC236}">
                <a16:creationId xmlns:a16="http://schemas.microsoft.com/office/drawing/2014/main" id="{D73B5BD8-0FA5-4DEF-9F26-E4C63F6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184F4E-E786-41F7-8FF2-DF0C64D502E1}"/>
              </a:ext>
            </a:extLst>
          </p:cNvPr>
          <p:cNvGrpSpPr/>
          <p:nvPr/>
        </p:nvGrpSpPr>
        <p:grpSpPr>
          <a:xfrm>
            <a:off x="81856" y="6071877"/>
            <a:ext cx="731876" cy="696657"/>
            <a:chOff x="81856" y="6268713"/>
            <a:chExt cx="536895" cy="49982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0700A6-66DC-4417-9777-770A67377095}"/>
                </a:ext>
              </a:extLst>
            </p:cNvPr>
            <p:cNvSpPr/>
            <p:nvPr/>
          </p:nvSpPr>
          <p:spPr>
            <a:xfrm>
              <a:off x="152777" y="6331654"/>
              <a:ext cx="395052" cy="37152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6</a:t>
              </a:r>
              <a:endParaRPr lang="fr-FR" sz="7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D9E1393-A259-4000-9F24-9578D1A470BF}"/>
                </a:ext>
              </a:extLst>
            </p:cNvPr>
            <p:cNvSpPr/>
            <p:nvPr/>
          </p:nvSpPr>
          <p:spPr>
            <a:xfrm>
              <a:off x="81856" y="6268713"/>
              <a:ext cx="536895" cy="49982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34F3FC30-475B-48C5-ADBB-29C542A190DC}"/>
              </a:ext>
            </a:extLst>
          </p:cNvPr>
          <p:cNvSpPr txBox="1"/>
          <p:nvPr/>
        </p:nvSpPr>
        <p:spPr>
          <a:xfrm>
            <a:off x="81856" y="930264"/>
            <a:ext cx="550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Définition d’un SPAM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A3712A-C993-4C8E-B6D7-10309A1C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74" y="1686187"/>
            <a:ext cx="5349521" cy="4107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B50BCA5-1578-412B-8AD6-ADA2ADC259FA}"/>
              </a:ext>
            </a:extLst>
          </p:cNvPr>
          <p:cNvSpPr txBox="1"/>
          <p:nvPr/>
        </p:nvSpPr>
        <p:spPr>
          <a:xfrm>
            <a:off x="7094727" y="2296480"/>
            <a:ext cx="301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Adresses mails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696E2E-6817-48A6-B92F-43F882CAED47}"/>
              </a:ext>
            </a:extLst>
          </p:cNvPr>
          <p:cNvSpPr txBox="1"/>
          <p:nvPr/>
        </p:nvSpPr>
        <p:spPr>
          <a:xfrm>
            <a:off x="8508316" y="3162168"/>
            <a:ext cx="301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URLs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FF95F8-DD99-4D4F-BB6F-1883D332DCC9}"/>
              </a:ext>
            </a:extLst>
          </p:cNvPr>
          <p:cNvSpPr txBox="1"/>
          <p:nvPr/>
        </p:nvSpPr>
        <p:spPr>
          <a:xfrm>
            <a:off x="7810956" y="4605069"/>
            <a:ext cx="301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Mots clés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CD157C9-0566-438E-AB4B-2232F839CEF8}"/>
              </a:ext>
            </a:extLst>
          </p:cNvPr>
          <p:cNvSpPr txBox="1"/>
          <p:nvPr/>
        </p:nvSpPr>
        <p:spPr>
          <a:xfrm>
            <a:off x="6539935" y="3566191"/>
            <a:ext cx="301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Symbole d’argent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B03C02-8503-4E37-9919-0461EC5A1D64}"/>
              </a:ext>
            </a:extLst>
          </p:cNvPr>
          <p:cNvSpPr txBox="1"/>
          <p:nvPr/>
        </p:nvSpPr>
        <p:spPr>
          <a:xfrm>
            <a:off x="6968091" y="5554596"/>
            <a:ext cx="301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Numéro de téléphone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D83651-E8E6-44C8-8DFC-F011D448CAC0}"/>
              </a:ext>
            </a:extLst>
          </p:cNvPr>
          <p:cNvSpPr txBox="1"/>
          <p:nvPr/>
        </p:nvSpPr>
        <p:spPr>
          <a:xfrm>
            <a:off x="9552218" y="4003905"/>
            <a:ext cx="301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Nombres</a:t>
            </a:r>
          </a:p>
        </p:txBody>
      </p:sp>
    </p:spTree>
    <p:extLst>
      <p:ext uri="{BB962C8B-B14F-4D97-AF65-F5344CB8AC3E}">
        <p14:creationId xmlns:p14="http://schemas.microsoft.com/office/powerpoint/2010/main" val="33920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1C401337-C7CB-41A6-8CE0-3585D7C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5856C-2DCC-4224-858C-F72B9191D8C8}"/>
              </a:ext>
            </a:extLst>
          </p:cNvPr>
          <p:cNvSpPr txBox="1"/>
          <p:nvPr/>
        </p:nvSpPr>
        <p:spPr>
          <a:xfrm>
            <a:off x="2670628" y="0"/>
            <a:ext cx="46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Merck" panose="02060803030402040803" pitchFamily="18" charset="0"/>
              </a:rPr>
              <a:t>SOMMAIRE</a:t>
            </a:r>
            <a:endParaRPr lang="fr-FR" b="1" dirty="0">
              <a:solidFill>
                <a:schemeClr val="bg1"/>
              </a:solidFill>
              <a:latin typeface="Merck" panose="0206080303040204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65E1-D21D-4CB3-BB3B-268924D2495C}"/>
              </a:ext>
            </a:extLst>
          </p:cNvPr>
          <p:cNvSpPr/>
          <p:nvPr/>
        </p:nvSpPr>
        <p:spPr>
          <a:xfrm>
            <a:off x="1" y="-1"/>
            <a:ext cx="12192000" cy="851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F4D2D-2973-4ACC-B192-B9B9C062B26E}"/>
              </a:ext>
            </a:extLst>
          </p:cNvPr>
          <p:cNvSpPr/>
          <p:nvPr/>
        </p:nvSpPr>
        <p:spPr>
          <a:xfrm>
            <a:off x="-1" y="373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Présentation des travaux: SPAM-FILTER</a:t>
            </a:r>
          </a:p>
        </p:txBody>
      </p:sp>
      <p:pic>
        <p:nvPicPr>
          <p:cNvPr id="15" name="Picture 8" descr="Image associÃ©e">
            <a:extLst>
              <a:ext uri="{FF2B5EF4-FFF2-40B4-BE49-F238E27FC236}">
                <a16:creationId xmlns:a16="http://schemas.microsoft.com/office/drawing/2014/main" id="{D73B5BD8-0FA5-4DEF-9F26-E4C63F6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184F4E-E786-41F7-8FF2-DF0C64D502E1}"/>
              </a:ext>
            </a:extLst>
          </p:cNvPr>
          <p:cNvGrpSpPr/>
          <p:nvPr/>
        </p:nvGrpSpPr>
        <p:grpSpPr>
          <a:xfrm>
            <a:off x="81856" y="6071877"/>
            <a:ext cx="731876" cy="696657"/>
            <a:chOff x="81856" y="6268713"/>
            <a:chExt cx="536895" cy="49982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0700A6-66DC-4417-9777-770A67377095}"/>
                </a:ext>
              </a:extLst>
            </p:cNvPr>
            <p:cNvSpPr/>
            <p:nvPr/>
          </p:nvSpPr>
          <p:spPr>
            <a:xfrm>
              <a:off x="152777" y="6331654"/>
              <a:ext cx="395052" cy="37152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7</a:t>
              </a:r>
              <a:endParaRPr lang="fr-FR" sz="7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D9E1393-A259-4000-9F24-9578D1A470BF}"/>
                </a:ext>
              </a:extLst>
            </p:cNvPr>
            <p:cNvSpPr/>
            <p:nvPr/>
          </p:nvSpPr>
          <p:spPr>
            <a:xfrm>
              <a:off x="81856" y="6268713"/>
              <a:ext cx="536895" cy="49982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807F0AF-E802-438D-BD42-EAE5328C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19" y="1805606"/>
            <a:ext cx="1451559" cy="14515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F2B1CAC-99BE-4B00-AD20-DF59720C356A}"/>
              </a:ext>
            </a:extLst>
          </p:cNvPr>
          <p:cNvSpPr txBox="1"/>
          <p:nvPr/>
        </p:nvSpPr>
        <p:spPr>
          <a:xfrm>
            <a:off x="1295161" y="3336097"/>
            <a:ext cx="240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Récupération d’un DataSet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9CE4682F-EE4F-489C-99FA-537CD63C195D}"/>
              </a:ext>
            </a:extLst>
          </p:cNvPr>
          <p:cNvSpPr/>
          <p:nvPr/>
        </p:nvSpPr>
        <p:spPr>
          <a:xfrm>
            <a:off x="3901355" y="2133438"/>
            <a:ext cx="1048230" cy="795896"/>
          </a:xfrm>
          <a:prstGeom prst="rightArrow">
            <a:avLst>
              <a:gd name="adj1" fmla="val 37352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D947BD-D12A-489E-BFAC-2864DAF84733}"/>
              </a:ext>
            </a:extLst>
          </p:cNvPr>
          <p:cNvSpPr txBox="1"/>
          <p:nvPr/>
        </p:nvSpPr>
        <p:spPr>
          <a:xfrm>
            <a:off x="4615949" y="3406194"/>
            <a:ext cx="287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Preprocessing</a:t>
            </a:r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1D1D6DF4-AAD8-4CB4-A875-BCE90C891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7" y="1571670"/>
            <a:ext cx="1451559" cy="1451559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6B4E16C-2462-4818-B11C-E265BFC4B5A4}"/>
              </a:ext>
            </a:extLst>
          </p:cNvPr>
          <p:cNvSpPr/>
          <p:nvPr/>
        </p:nvSpPr>
        <p:spPr>
          <a:xfrm>
            <a:off x="7325461" y="2133437"/>
            <a:ext cx="1048230" cy="795896"/>
          </a:xfrm>
          <a:prstGeom prst="rightArrow">
            <a:avLst>
              <a:gd name="adj1" fmla="val 37352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4F430C-A546-4BDD-85AA-FCBF2B604CE1}"/>
              </a:ext>
            </a:extLst>
          </p:cNvPr>
          <p:cNvSpPr txBox="1"/>
          <p:nvPr/>
        </p:nvSpPr>
        <p:spPr>
          <a:xfrm>
            <a:off x="8406915" y="3336097"/>
            <a:ext cx="287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Machine-Learning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C75F91B-186A-4185-93AF-9E65EC04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831" y="1849767"/>
            <a:ext cx="1334506" cy="1334506"/>
          </a:xfrm>
          <a:prstGeom prst="rect">
            <a:avLst/>
          </a:prstGeom>
        </p:spPr>
      </p:pic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27DFC0EF-C720-41B2-AA30-B671183C9795}"/>
              </a:ext>
            </a:extLst>
          </p:cNvPr>
          <p:cNvSpPr/>
          <p:nvPr/>
        </p:nvSpPr>
        <p:spPr>
          <a:xfrm rot="10800000">
            <a:off x="7491403" y="4252385"/>
            <a:ext cx="2525052" cy="13864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4A29106-444D-4284-8EF6-28595301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58" y="4252385"/>
            <a:ext cx="1597966" cy="159796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5F62F99B-E8BD-4B60-8DAE-3CC46E22B679}"/>
              </a:ext>
            </a:extLst>
          </p:cNvPr>
          <p:cNvSpPr txBox="1"/>
          <p:nvPr/>
        </p:nvSpPr>
        <p:spPr>
          <a:xfrm>
            <a:off x="4658272" y="5931026"/>
            <a:ext cx="287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Prédiction des futures données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E1CF6E-ED36-49F4-9FCB-BE15FC84D9CC}"/>
              </a:ext>
            </a:extLst>
          </p:cNvPr>
          <p:cNvSpPr txBox="1"/>
          <p:nvPr/>
        </p:nvSpPr>
        <p:spPr>
          <a:xfrm>
            <a:off x="81856" y="930264"/>
            <a:ext cx="550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Présentation des différentes étapes</a:t>
            </a:r>
          </a:p>
        </p:txBody>
      </p:sp>
    </p:spTree>
    <p:extLst>
      <p:ext uri="{BB962C8B-B14F-4D97-AF65-F5344CB8AC3E}">
        <p14:creationId xmlns:p14="http://schemas.microsoft.com/office/powerpoint/2010/main" val="404060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1C401337-C7CB-41A6-8CE0-3585D7C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5856C-2DCC-4224-858C-F72B9191D8C8}"/>
              </a:ext>
            </a:extLst>
          </p:cNvPr>
          <p:cNvSpPr txBox="1"/>
          <p:nvPr/>
        </p:nvSpPr>
        <p:spPr>
          <a:xfrm>
            <a:off x="2670628" y="0"/>
            <a:ext cx="46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Merck" panose="02060803030402040803" pitchFamily="18" charset="0"/>
              </a:rPr>
              <a:t>SOMMAIRE</a:t>
            </a:r>
            <a:endParaRPr lang="fr-FR" b="1" dirty="0">
              <a:solidFill>
                <a:schemeClr val="bg1"/>
              </a:solidFill>
              <a:latin typeface="Merck" panose="0206080303040204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65E1-D21D-4CB3-BB3B-268924D2495C}"/>
              </a:ext>
            </a:extLst>
          </p:cNvPr>
          <p:cNvSpPr/>
          <p:nvPr/>
        </p:nvSpPr>
        <p:spPr>
          <a:xfrm>
            <a:off x="1" y="-1"/>
            <a:ext cx="12192000" cy="851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F4D2D-2973-4ACC-B192-B9B9C062B26E}"/>
              </a:ext>
            </a:extLst>
          </p:cNvPr>
          <p:cNvSpPr/>
          <p:nvPr/>
        </p:nvSpPr>
        <p:spPr>
          <a:xfrm>
            <a:off x="-1" y="373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Rappel du projet</a:t>
            </a:r>
          </a:p>
        </p:txBody>
      </p:sp>
      <p:pic>
        <p:nvPicPr>
          <p:cNvPr id="15" name="Picture 8" descr="Image associÃ©e">
            <a:extLst>
              <a:ext uri="{FF2B5EF4-FFF2-40B4-BE49-F238E27FC236}">
                <a16:creationId xmlns:a16="http://schemas.microsoft.com/office/drawing/2014/main" id="{D73B5BD8-0FA5-4DEF-9F26-E4C63F6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184F4E-E786-41F7-8FF2-DF0C64D502E1}"/>
              </a:ext>
            </a:extLst>
          </p:cNvPr>
          <p:cNvGrpSpPr/>
          <p:nvPr/>
        </p:nvGrpSpPr>
        <p:grpSpPr>
          <a:xfrm>
            <a:off x="81856" y="6071877"/>
            <a:ext cx="731876" cy="696657"/>
            <a:chOff x="81856" y="6268713"/>
            <a:chExt cx="536895" cy="49982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0700A6-66DC-4417-9777-770A67377095}"/>
                </a:ext>
              </a:extLst>
            </p:cNvPr>
            <p:cNvSpPr/>
            <p:nvPr/>
          </p:nvSpPr>
          <p:spPr>
            <a:xfrm>
              <a:off x="152777" y="6331654"/>
              <a:ext cx="395052" cy="37152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1</a:t>
              </a:r>
              <a:endParaRPr lang="fr-FR" sz="7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D9E1393-A259-4000-9F24-9578D1A470BF}"/>
                </a:ext>
              </a:extLst>
            </p:cNvPr>
            <p:cNvSpPr/>
            <p:nvPr/>
          </p:nvSpPr>
          <p:spPr>
            <a:xfrm>
              <a:off x="81856" y="6268713"/>
              <a:ext cx="536895" cy="49982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5" name="Image 4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38AF693C-408E-4AC7-ADA0-A05795E0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12" y="2911369"/>
            <a:ext cx="1600499" cy="1600499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7A18D37-5ABE-405E-AC67-1C156611EF94}"/>
              </a:ext>
            </a:extLst>
          </p:cNvPr>
          <p:cNvCxnSpPr>
            <a:cxnSpLocks/>
          </p:cNvCxnSpPr>
          <p:nvPr/>
        </p:nvCxnSpPr>
        <p:spPr>
          <a:xfrm>
            <a:off x="4436298" y="3961101"/>
            <a:ext cx="2738971" cy="5855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0BBAB19-3490-4D41-A3C4-890C3E268CFB}"/>
              </a:ext>
            </a:extLst>
          </p:cNvPr>
          <p:cNvCxnSpPr>
            <a:cxnSpLocks/>
          </p:cNvCxnSpPr>
          <p:nvPr/>
        </p:nvCxnSpPr>
        <p:spPr>
          <a:xfrm flipH="1">
            <a:off x="4436298" y="3279850"/>
            <a:ext cx="2633280" cy="5306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EED6CB0E-FFB4-4E9B-8C88-4B6683A6D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5702" y="4226703"/>
            <a:ext cx="666597" cy="670792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CBF201E-C645-487F-8F87-125ECB79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69" y="5391144"/>
            <a:ext cx="851334" cy="851334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0532667-350C-42F0-955D-131A8A1096FE}"/>
              </a:ext>
            </a:extLst>
          </p:cNvPr>
          <p:cNvCxnSpPr>
            <a:cxnSpLocks/>
          </p:cNvCxnSpPr>
          <p:nvPr/>
        </p:nvCxnSpPr>
        <p:spPr>
          <a:xfrm>
            <a:off x="4404584" y="4091502"/>
            <a:ext cx="2476683" cy="167149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 descr="Une image contenant objet&#10;&#10;Description générée automatiquement">
            <a:extLst>
              <a:ext uri="{FF2B5EF4-FFF2-40B4-BE49-F238E27FC236}">
                <a16:creationId xmlns:a16="http://schemas.microsoft.com/office/drawing/2014/main" id="{3F035D97-8525-4378-BF49-757C4944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19" y="2832797"/>
            <a:ext cx="815480" cy="81548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F2E381D-25CA-4377-8583-4A99282AADEE}"/>
              </a:ext>
            </a:extLst>
          </p:cNvPr>
          <p:cNvSpPr txBox="1"/>
          <p:nvPr/>
        </p:nvSpPr>
        <p:spPr>
          <a:xfrm>
            <a:off x="2946738" y="4822638"/>
            <a:ext cx="108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Noyau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E4E15B1-DC58-46DA-AA2E-8B88021CF1F2}"/>
              </a:ext>
            </a:extLst>
          </p:cNvPr>
          <p:cNvSpPr txBox="1"/>
          <p:nvPr/>
        </p:nvSpPr>
        <p:spPr>
          <a:xfrm>
            <a:off x="7822571" y="4382949"/>
            <a:ext cx="376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Moteur de recherche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EF3858E-842F-4FA9-A657-D3A52463D9AD}"/>
              </a:ext>
            </a:extLst>
          </p:cNvPr>
          <p:cNvSpPr txBox="1"/>
          <p:nvPr/>
        </p:nvSpPr>
        <p:spPr>
          <a:xfrm>
            <a:off x="7933063" y="2956685"/>
            <a:ext cx="35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Catégorisation de texte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801F86C-E023-4E5F-8522-9B6102F34D2E}"/>
              </a:ext>
            </a:extLst>
          </p:cNvPr>
          <p:cNvCxnSpPr>
            <a:cxnSpLocks/>
          </p:cNvCxnSpPr>
          <p:nvPr/>
        </p:nvCxnSpPr>
        <p:spPr>
          <a:xfrm flipH="1">
            <a:off x="4410650" y="1938534"/>
            <a:ext cx="2294844" cy="17097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286C73AD-6D38-406E-B90A-97E985DC592D}"/>
              </a:ext>
            </a:extLst>
          </p:cNvPr>
          <p:cNvSpPr txBox="1"/>
          <p:nvPr/>
        </p:nvSpPr>
        <p:spPr>
          <a:xfrm>
            <a:off x="7545580" y="1534056"/>
            <a:ext cx="287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Analyse de sentiment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599E3A5A-B2F4-4874-BF12-1B732039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27" y="1455084"/>
            <a:ext cx="635009" cy="63500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CEC7190-DB22-4D75-AD20-D2813B3EE89A}"/>
              </a:ext>
            </a:extLst>
          </p:cNvPr>
          <p:cNvSpPr/>
          <p:nvPr/>
        </p:nvSpPr>
        <p:spPr>
          <a:xfrm>
            <a:off x="1887167" y="1338191"/>
            <a:ext cx="3212984" cy="5007650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3C3E9E4-7053-4AA5-A3C9-BB64F208E8E4}"/>
              </a:ext>
            </a:extLst>
          </p:cNvPr>
          <p:cNvSpPr txBox="1"/>
          <p:nvPr/>
        </p:nvSpPr>
        <p:spPr>
          <a:xfrm>
            <a:off x="2564997" y="900841"/>
            <a:ext cx="18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S1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E985614-A71E-455A-93FF-BF3F11EC831C}"/>
              </a:ext>
            </a:extLst>
          </p:cNvPr>
          <p:cNvSpPr txBox="1"/>
          <p:nvPr/>
        </p:nvSpPr>
        <p:spPr>
          <a:xfrm>
            <a:off x="8356502" y="901764"/>
            <a:ext cx="18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S2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9386A2-4AC4-4392-A976-A5F74EB02D7E}"/>
              </a:ext>
            </a:extLst>
          </p:cNvPr>
          <p:cNvSpPr txBox="1"/>
          <p:nvPr/>
        </p:nvSpPr>
        <p:spPr>
          <a:xfrm>
            <a:off x="8165157" y="5616756"/>
            <a:ext cx="231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Analyse de spam</a:t>
            </a:r>
          </a:p>
        </p:txBody>
      </p:sp>
    </p:spTree>
    <p:extLst>
      <p:ext uri="{BB962C8B-B14F-4D97-AF65-F5344CB8AC3E}">
        <p14:creationId xmlns:p14="http://schemas.microsoft.com/office/powerpoint/2010/main" val="347154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1C401337-C7CB-41A6-8CE0-3585D7C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5856C-2DCC-4224-858C-F72B9191D8C8}"/>
              </a:ext>
            </a:extLst>
          </p:cNvPr>
          <p:cNvSpPr txBox="1"/>
          <p:nvPr/>
        </p:nvSpPr>
        <p:spPr>
          <a:xfrm>
            <a:off x="2670628" y="0"/>
            <a:ext cx="46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Merck" panose="02060803030402040803" pitchFamily="18" charset="0"/>
              </a:rPr>
              <a:t>SOMMAIRE</a:t>
            </a:r>
            <a:endParaRPr lang="fr-FR" b="1" dirty="0">
              <a:solidFill>
                <a:schemeClr val="bg1"/>
              </a:solidFill>
              <a:latin typeface="Merck" panose="0206080303040204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65E1-D21D-4CB3-BB3B-268924D2495C}"/>
              </a:ext>
            </a:extLst>
          </p:cNvPr>
          <p:cNvSpPr/>
          <p:nvPr/>
        </p:nvSpPr>
        <p:spPr>
          <a:xfrm>
            <a:off x="1" y="-1"/>
            <a:ext cx="12192000" cy="851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F4D2D-2973-4ACC-B192-B9B9C062B26E}"/>
              </a:ext>
            </a:extLst>
          </p:cNvPr>
          <p:cNvSpPr/>
          <p:nvPr/>
        </p:nvSpPr>
        <p:spPr>
          <a:xfrm>
            <a:off x="-1" y="373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Rappel du projet</a:t>
            </a:r>
          </a:p>
        </p:txBody>
      </p:sp>
      <p:pic>
        <p:nvPicPr>
          <p:cNvPr id="15" name="Picture 8" descr="Image associÃ©e">
            <a:extLst>
              <a:ext uri="{FF2B5EF4-FFF2-40B4-BE49-F238E27FC236}">
                <a16:creationId xmlns:a16="http://schemas.microsoft.com/office/drawing/2014/main" id="{D73B5BD8-0FA5-4DEF-9F26-E4C63F6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184F4E-E786-41F7-8FF2-DF0C64D502E1}"/>
              </a:ext>
            </a:extLst>
          </p:cNvPr>
          <p:cNvGrpSpPr/>
          <p:nvPr/>
        </p:nvGrpSpPr>
        <p:grpSpPr>
          <a:xfrm>
            <a:off x="81856" y="6071877"/>
            <a:ext cx="731876" cy="696657"/>
            <a:chOff x="81856" y="6268713"/>
            <a:chExt cx="536895" cy="49982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0700A6-66DC-4417-9777-770A67377095}"/>
                </a:ext>
              </a:extLst>
            </p:cNvPr>
            <p:cNvSpPr/>
            <p:nvPr/>
          </p:nvSpPr>
          <p:spPr>
            <a:xfrm>
              <a:off x="152777" y="6331654"/>
              <a:ext cx="395052" cy="37152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2</a:t>
              </a:r>
              <a:endParaRPr lang="fr-FR" sz="7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D9E1393-A259-4000-9F24-9578D1A470BF}"/>
                </a:ext>
              </a:extLst>
            </p:cNvPr>
            <p:cNvSpPr/>
            <p:nvPr/>
          </p:nvSpPr>
          <p:spPr>
            <a:xfrm>
              <a:off x="81856" y="6268713"/>
              <a:ext cx="536895" cy="49982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5" name="Image 4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38AF693C-408E-4AC7-ADA0-A05795E0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12" y="2911369"/>
            <a:ext cx="1600499" cy="1600499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7A18D37-5ABE-405E-AC67-1C156611EF94}"/>
              </a:ext>
            </a:extLst>
          </p:cNvPr>
          <p:cNvCxnSpPr>
            <a:cxnSpLocks/>
          </p:cNvCxnSpPr>
          <p:nvPr/>
        </p:nvCxnSpPr>
        <p:spPr>
          <a:xfrm>
            <a:off x="4436298" y="3961101"/>
            <a:ext cx="2738971" cy="5855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0BBAB19-3490-4D41-A3C4-890C3E268CFB}"/>
              </a:ext>
            </a:extLst>
          </p:cNvPr>
          <p:cNvCxnSpPr>
            <a:cxnSpLocks/>
          </p:cNvCxnSpPr>
          <p:nvPr/>
        </p:nvCxnSpPr>
        <p:spPr>
          <a:xfrm flipH="1">
            <a:off x="4436298" y="3279850"/>
            <a:ext cx="2633280" cy="5306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EED6CB0E-FFB4-4E9B-8C88-4B6683A6D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5702" y="4226703"/>
            <a:ext cx="666597" cy="670792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CBF201E-C645-487F-8F87-125ECB79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69" y="5391144"/>
            <a:ext cx="851334" cy="851334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0532667-350C-42F0-955D-131A8A1096FE}"/>
              </a:ext>
            </a:extLst>
          </p:cNvPr>
          <p:cNvCxnSpPr>
            <a:cxnSpLocks/>
          </p:cNvCxnSpPr>
          <p:nvPr/>
        </p:nvCxnSpPr>
        <p:spPr>
          <a:xfrm>
            <a:off x="4404584" y="4091502"/>
            <a:ext cx="2476683" cy="167149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 descr="Une image contenant objet&#10;&#10;Description générée automatiquement">
            <a:extLst>
              <a:ext uri="{FF2B5EF4-FFF2-40B4-BE49-F238E27FC236}">
                <a16:creationId xmlns:a16="http://schemas.microsoft.com/office/drawing/2014/main" id="{3F035D97-8525-4378-BF49-757C4944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19" y="2832797"/>
            <a:ext cx="815480" cy="81548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F2E381D-25CA-4377-8583-4A99282AADEE}"/>
              </a:ext>
            </a:extLst>
          </p:cNvPr>
          <p:cNvSpPr txBox="1"/>
          <p:nvPr/>
        </p:nvSpPr>
        <p:spPr>
          <a:xfrm>
            <a:off x="2946738" y="4822638"/>
            <a:ext cx="108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Noyau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913C437-6DC5-48F6-9C5B-08E9EA33ACF6}"/>
              </a:ext>
            </a:extLst>
          </p:cNvPr>
          <p:cNvSpPr txBox="1"/>
          <p:nvPr/>
        </p:nvSpPr>
        <p:spPr>
          <a:xfrm>
            <a:off x="8165157" y="5616756"/>
            <a:ext cx="231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Analyse de spam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E4E15B1-DC58-46DA-AA2E-8B88021CF1F2}"/>
              </a:ext>
            </a:extLst>
          </p:cNvPr>
          <p:cNvSpPr txBox="1"/>
          <p:nvPr/>
        </p:nvSpPr>
        <p:spPr>
          <a:xfrm>
            <a:off x="7822571" y="4382949"/>
            <a:ext cx="376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Moteur de recherche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EF3858E-842F-4FA9-A657-D3A52463D9AD}"/>
              </a:ext>
            </a:extLst>
          </p:cNvPr>
          <p:cNvSpPr txBox="1"/>
          <p:nvPr/>
        </p:nvSpPr>
        <p:spPr>
          <a:xfrm>
            <a:off x="7933063" y="2956685"/>
            <a:ext cx="35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Catégorisation de texte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801F86C-E023-4E5F-8522-9B6102F34D2E}"/>
              </a:ext>
            </a:extLst>
          </p:cNvPr>
          <p:cNvCxnSpPr>
            <a:cxnSpLocks/>
          </p:cNvCxnSpPr>
          <p:nvPr/>
        </p:nvCxnSpPr>
        <p:spPr>
          <a:xfrm flipH="1">
            <a:off x="4410650" y="1938534"/>
            <a:ext cx="2294844" cy="17097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599E3A5A-B2F4-4874-BF12-1B732039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27" y="1455084"/>
            <a:ext cx="635009" cy="63500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CEC7190-DB22-4D75-AD20-D2813B3EE89A}"/>
              </a:ext>
            </a:extLst>
          </p:cNvPr>
          <p:cNvSpPr/>
          <p:nvPr/>
        </p:nvSpPr>
        <p:spPr>
          <a:xfrm>
            <a:off x="6727700" y="1389541"/>
            <a:ext cx="4665726" cy="4852937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3C3E9E4-7053-4AA5-A3C9-BB64F208E8E4}"/>
              </a:ext>
            </a:extLst>
          </p:cNvPr>
          <p:cNvSpPr txBox="1"/>
          <p:nvPr/>
        </p:nvSpPr>
        <p:spPr>
          <a:xfrm>
            <a:off x="2564997" y="900841"/>
            <a:ext cx="18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S1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E985614-A71E-455A-93FF-BF3F11EC831C}"/>
              </a:ext>
            </a:extLst>
          </p:cNvPr>
          <p:cNvSpPr txBox="1"/>
          <p:nvPr/>
        </p:nvSpPr>
        <p:spPr>
          <a:xfrm>
            <a:off x="8356502" y="901764"/>
            <a:ext cx="18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S2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BF12C5-CBEB-46B4-81B3-14F3C1E1A2CF}"/>
              </a:ext>
            </a:extLst>
          </p:cNvPr>
          <p:cNvSpPr txBox="1"/>
          <p:nvPr/>
        </p:nvSpPr>
        <p:spPr>
          <a:xfrm>
            <a:off x="7545580" y="1534056"/>
            <a:ext cx="287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Analyse de sentiment</a:t>
            </a:r>
          </a:p>
        </p:txBody>
      </p:sp>
    </p:spTree>
    <p:extLst>
      <p:ext uri="{BB962C8B-B14F-4D97-AF65-F5344CB8AC3E}">
        <p14:creationId xmlns:p14="http://schemas.microsoft.com/office/powerpoint/2010/main" val="23550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1C401337-C7CB-41A6-8CE0-3585D7C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5856C-2DCC-4224-858C-F72B9191D8C8}"/>
              </a:ext>
            </a:extLst>
          </p:cNvPr>
          <p:cNvSpPr txBox="1"/>
          <p:nvPr/>
        </p:nvSpPr>
        <p:spPr>
          <a:xfrm>
            <a:off x="2670628" y="0"/>
            <a:ext cx="46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Merck" panose="02060803030402040803" pitchFamily="18" charset="0"/>
              </a:rPr>
              <a:t>SOMMAIRE</a:t>
            </a:r>
            <a:endParaRPr lang="fr-FR" b="1" dirty="0">
              <a:solidFill>
                <a:schemeClr val="bg1"/>
              </a:solidFill>
              <a:latin typeface="Merck" panose="0206080303040204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65E1-D21D-4CB3-BB3B-268924D2495C}"/>
              </a:ext>
            </a:extLst>
          </p:cNvPr>
          <p:cNvSpPr/>
          <p:nvPr/>
        </p:nvSpPr>
        <p:spPr>
          <a:xfrm>
            <a:off x="1" y="-1"/>
            <a:ext cx="12192000" cy="851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F4D2D-2973-4ACC-B192-B9B9C062B26E}"/>
              </a:ext>
            </a:extLst>
          </p:cNvPr>
          <p:cNvSpPr/>
          <p:nvPr/>
        </p:nvSpPr>
        <p:spPr>
          <a:xfrm>
            <a:off x="-1" y="373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Rappel du projet</a:t>
            </a:r>
          </a:p>
        </p:txBody>
      </p:sp>
      <p:pic>
        <p:nvPicPr>
          <p:cNvPr id="15" name="Picture 8" descr="Image associÃ©e">
            <a:extLst>
              <a:ext uri="{FF2B5EF4-FFF2-40B4-BE49-F238E27FC236}">
                <a16:creationId xmlns:a16="http://schemas.microsoft.com/office/drawing/2014/main" id="{D73B5BD8-0FA5-4DEF-9F26-E4C63F6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184F4E-E786-41F7-8FF2-DF0C64D502E1}"/>
              </a:ext>
            </a:extLst>
          </p:cNvPr>
          <p:cNvGrpSpPr/>
          <p:nvPr/>
        </p:nvGrpSpPr>
        <p:grpSpPr>
          <a:xfrm>
            <a:off x="81856" y="6071877"/>
            <a:ext cx="731876" cy="696657"/>
            <a:chOff x="81856" y="6268713"/>
            <a:chExt cx="536895" cy="49982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0700A6-66DC-4417-9777-770A67377095}"/>
                </a:ext>
              </a:extLst>
            </p:cNvPr>
            <p:cNvSpPr/>
            <p:nvPr/>
          </p:nvSpPr>
          <p:spPr>
            <a:xfrm>
              <a:off x="152777" y="6331654"/>
              <a:ext cx="395052" cy="37152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3</a:t>
              </a:r>
              <a:endParaRPr lang="fr-FR" sz="7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D9E1393-A259-4000-9F24-9578D1A470BF}"/>
                </a:ext>
              </a:extLst>
            </p:cNvPr>
            <p:cNvSpPr/>
            <p:nvPr/>
          </p:nvSpPr>
          <p:spPr>
            <a:xfrm>
              <a:off x="81856" y="6268713"/>
              <a:ext cx="536895" cy="49982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8" name="Image 47">
            <a:extLst>
              <a:ext uri="{FF2B5EF4-FFF2-40B4-BE49-F238E27FC236}">
                <a16:creationId xmlns:a16="http://schemas.microsoft.com/office/drawing/2014/main" id="{EED6CB0E-FFB4-4E9B-8C88-4B6683A6D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466" y="3938331"/>
            <a:ext cx="666597" cy="670792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CBF201E-C645-487F-8F87-125ECB79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2" y="4786668"/>
            <a:ext cx="851334" cy="851334"/>
          </a:xfrm>
          <a:prstGeom prst="rect">
            <a:avLst/>
          </a:prstGeom>
        </p:spPr>
      </p:pic>
      <p:pic>
        <p:nvPicPr>
          <p:cNvPr id="51" name="Image 50" descr="Une image contenant objet&#10;&#10;Description générée automatiquement">
            <a:extLst>
              <a:ext uri="{FF2B5EF4-FFF2-40B4-BE49-F238E27FC236}">
                <a16:creationId xmlns:a16="http://schemas.microsoft.com/office/drawing/2014/main" id="{3F035D97-8525-4378-BF49-757C4944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6" y="2837755"/>
            <a:ext cx="815480" cy="81548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2E4E15B1-DC58-46DA-AA2E-8B88021CF1F2}"/>
              </a:ext>
            </a:extLst>
          </p:cNvPr>
          <p:cNvSpPr txBox="1"/>
          <p:nvPr/>
        </p:nvSpPr>
        <p:spPr>
          <a:xfrm>
            <a:off x="1541335" y="4094577"/>
            <a:ext cx="376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Moteur de recherche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EF3858E-842F-4FA9-A657-D3A52463D9AD}"/>
              </a:ext>
            </a:extLst>
          </p:cNvPr>
          <p:cNvSpPr txBox="1"/>
          <p:nvPr/>
        </p:nvSpPr>
        <p:spPr>
          <a:xfrm>
            <a:off x="1800710" y="2961643"/>
            <a:ext cx="35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Catégorisation de texte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599E3A5A-B2F4-4874-BF12-1B732039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3" y="1988108"/>
            <a:ext cx="635009" cy="63500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1A8EC0E-70AC-4842-A6CB-D99FBFB7DBD9}"/>
              </a:ext>
            </a:extLst>
          </p:cNvPr>
          <p:cNvSpPr txBox="1"/>
          <p:nvPr/>
        </p:nvSpPr>
        <p:spPr>
          <a:xfrm>
            <a:off x="5415852" y="1177254"/>
            <a:ext cx="575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Responsables de l’application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BC9B118-3F74-414A-80FF-123B02C67094}"/>
              </a:ext>
            </a:extLst>
          </p:cNvPr>
          <p:cNvCxnSpPr/>
          <p:nvPr/>
        </p:nvCxnSpPr>
        <p:spPr>
          <a:xfrm>
            <a:off x="1090569" y="2734811"/>
            <a:ext cx="10268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1E7F25-69C5-436C-97D6-98DFA17DCF09}"/>
              </a:ext>
            </a:extLst>
          </p:cNvPr>
          <p:cNvCxnSpPr/>
          <p:nvPr/>
        </p:nvCxnSpPr>
        <p:spPr>
          <a:xfrm>
            <a:off x="1090569" y="3797445"/>
            <a:ext cx="10268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71027C4-3733-440D-8E0B-8DDE6C06ABD2}"/>
              </a:ext>
            </a:extLst>
          </p:cNvPr>
          <p:cNvCxnSpPr/>
          <p:nvPr/>
        </p:nvCxnSpPr>
        <p:spPr>
          <a:xfrm>
            <a:off x="1090569" y="4743925"/>
            <a:ext cx="10268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F5CCF55-BC28-4E5F-8006-9DD1097300B7}"/>
              </a:ext>
            </a:extLst>
          </p:cNvPr>
          <p:cNvCxnSpPr/>
          <p:nvPr/>
        </p:nvCxnSpPr>
        <p:spPr>
          <a:xfrm>
            <a:off x="1090569" y="5680745"/>
            <a:ext cx="10268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CAB0EFA-93B3-4252-B8DE-44BB6B8A4A17}"/>
              </a:ext>
            </a:extLst>
          </p:cNvPr>
          <p:cNvCxnSpPr>
            <a:cxnSpLocks/>
          </p:cNvCxnSpPr>
          <p:nvPr/>
        </p:nvCxnSpPr>
        <p:spPr>
          <a:xfrm>
            <a:off x="5143849" y="1939584"/>
            <a:ext cx="0" cy="3741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5C97830-B980-423E-981D-5F27DF04D0DD}"/>
              </a:ext>
            </a:extLst>
          </p:cNvPr>
          <p:cNvSpPr txBox="1"/>
          <p:nvPr/>
        </p:nvSpPr>
        <p:spPr>
          <a:xfrm>
            <a:off x="5234009" y="2018181"/>
            <a:ext cx="287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Juliette </a:t>
            </a:r>
            <a:r>
              <a:rPr lang="fr-FR" b="1" dirty="0" err="1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Vaton</a:t>
            </a:r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 (JVA)</a:t>
            </a:r>
          </a:p>
          <a:p>
            <a:r>
              <a:rPr lang="fr-FR" b="1" dirty="0" err="1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Gérome</a:t>
            </a:r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 Ferrand (GFE)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2208A6C-480B-4398-B173-82FEC128232D}"/>
              </a:ext>
            </a:extLst>
          </p:cNvPr>
          <p:cNvSpPr txBox="1"/>
          <p:nvPr/>
        </p:nvSpPr>
        <p:spPr>
          <a:xfrm>
            <a:off x="5189267" y="2808722"/>
            <a:ext cx="2875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Nathan Moussu (NMO)</a:t>
            </a:r>
          </a:p>
          <a:p>
            <a:r>
              <a:rPr lang="fr-FR" b="1" dirty="0" err="1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Gérome</a:t>
            </a:r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 Ferrand (GFE)</a:t>
            </a:r>
          </a:p>
          <a:p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Alexandre Dufour (ADU)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CF470DB-49DB-4409-9014-A8F0F9DCA766}"/>
              </a:ext>
            </a:extLst>
          </p:cNvPr>
          <p:cNvSpPr txBox="1"/>
          <p:nvPr/>
        </p:nvSpPr>
        <p:spPr>
          <a:xfrm>
            <a:off x="5189267" y="3941656"/>
            <a:ext cx="287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Jérémy Laurent (JLA)</a:t>
            </a:r>
          </a:p>
          <a:p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Alexandre Dufour (ADU)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5AFA267-C38A-40BB-9EB1-9DFB464B0B7E}"/>
              </a:ext>
            </a:extLst>
          </p:cNvPr>
          <p:cNvSpPr txBox="1"/>
          <p:nvPr/>
        </p:nvSpPr>
        <p:spPr>
          <a:xfrm>
            <a:off x="5189267" y="5016246"/>
            <a:ext cx="287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Jérémy Laurent (JLA)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4F942E-962E-4CAC-889D-324ECC88D32A}"/>
              </a:ext>
            </a:extLst>
          </p:cNvPr>
          <p:cNvSpPr txBox="1"/>
          <p:nvPr/>
        </p:nvSpPr>
        <p:spPr>
          <a:xfrm>
            <a:off x="1986732" y="2170993"/>
            <a:ext cx="287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Analyse de sentiment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3F6C0B0-60CC-40F9-B9F2-FA103CC8EA3B}"/>
              </a:ext>
            </a:extLst>
          </p:cNvPr>
          <p:cNvSpPr txBox="1"/>
          <p:nvPr/>
        </p:nvSpPr>
        <p:spPr>
          <a:xfrm>
            <a:off x="2251609" y="5029504"/>
            <a:ext cx="231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Analyse de spam</a:t>
            </a:r>
          </a:p>
        </p:txBody>
      </p:sp>
    </p:spTree>
    <p:extLst>
      <p:ext uri="{BB962C8B-B14F-4D97-AF65-F5344CB8AC3E}">
        <p14:creationId xmlns:p14="http://schemas.microsoft.com/office/powerpoint/2010/main" val="236923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RÃ©sultat de recherche d'images pour &quot;deep learning&quot;">
            <a:extLst>
              <a:ext uri="{FF2B5EF4-FFF2-40B4-BE49-F238E27FC236}">
                <a16:creationId xmlns:a16="http://schemas.microsoft.com/office/drawing/2014/main" id="{1C401337-C7CB-41A6-8CE0-3585D7C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5856C-2DCC-4224-858C-F72B9191D8C8}"/>
              </a:ext>
            </a:extLst>
          </p:cNvPr>
          <p:cNvSpPr txBox="1"/>
          <p:nvPr/>
        </p:nvSpPr>
        <p:spPr>
          <a:xfrm>
            <a:off x="2670628" y="0"/>
            <a:ext cx="46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Merck" panose="02060803030402040803" pitchFamily="18" charset="0"/>
              </a:rPr>
              <a:t>SOMMAIRE</a:t>
            </a:r>
            <a:endParaRPr lang="fr-FR" b="1" dirty="0">
              <a:solidFill>
                <a:schemeClr val="bg1"/>
              </a:solidFill>
              <a:latin typeface="Merck" panose="0206080303040204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65E1-D21D-4CB3-BB3B-268924D2495C}"/>
              </a:ext>
            </a:extLst>
          </p:cNvPr>
          <p:cNvSpPr/>
          <p:nvPr/>
        </p:nvSpPr>
        <p:spPr>
          <a:xfrm>
            <a:off x="1" y="-1"/>
            <a:ext cx="12192000" cy="851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F4D2D-2973-4ACC-B192-B9B9C062B26E}"/>
              </a:ext>
            </a:extLst>
          </p:cNvPr>
          <p:cNvSpPr/>
          <p:nvPr/>
        </p:nvSpPr>
        <p:spPr>
          <a:xfrm>
            <a:off x="-1" y="373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Reem Kufi Regular" pitchFamily="2"/>
                <a:cs typeface="Alef" panose="00000500000000000000" pitchFamily="2" charset="-79"/>
              </a:rPr>
              <a:t>Gestion du projet : Gantt agile</a:t>
            </a:r>
          </a:p>
        </p:txBody>
      </p:sp>
      <p:pic>
        <p:nvPicPr>
          <p:cNvPr id="15" name="Picture 8" descr="Image associÃ©e">
            <a:extLst>
              <a:ext uri="{FF2B5EF4-FFF2-40B4-BE49-F238E27FC236}">
                <a16:creationId xmlns:a16="http://schemas.microsoft.com/office/drawing/2014/main" id="{D73B5BD8-0FA5-4DEF-9F26-E4C63F6F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2" y="6161343"/>
            <a:ext cx="1810327" cy="6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184F4E-E786-41F7-8FF2-DF0C64D502E1}"/>
              </a:ext>
            </a:extLst>
          </p:cNvPr>
          <p:cNvGrpSpPr/>
          <p:nvPr/>
        </p:nvGrpSpPr>
        <p:grpSpPr>
          <a:xfrm>
            <a:off x="81856" y="6071877"/>
            <a:ext cx="731876" cy="696657"/>
            <a:chOff x="81856" y="6268713"/>
            <a:chExt cx="536895" cy="49982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0700A6-66DC-4417-9777-770A67377095}"/>
                </a:ext>
              </a:extLst>
            </p:cNvPr>
            <p:cNvSpPr/>
            <p:nvPr/>
          </p:nvSpPr>
          <p:spPr>
            <a:xfrm>
              <a:off x="152777" y="6331654"/>
              <a:ext cx="395052" cy="37152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4</a:t>
              </a:r>
              <a:endParaRPr lang="fr-FR" sz="7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D9E1393-A259-4000-9F24-9578D1A470BF}"/>
                </a:ext>
              </a:extLst>
            </p:cNvPr>
            <p:cNvSpPr/>
            <p:nvPr/>
          </p:nvSpPr>
          <p:spPr>
            <a:xfrm>
              <a:off x="81856" y="6268713"/>
              <a:ext cx="536895" cy="49982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E669B935-7624-4C6F-9E91-2AE0221E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07" y="1123548"/>
            <a:ext cx="9085187" cy="51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7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F0216736-C356-4524-A5A7-78EDF35A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7">
            <a:extLst>
              <a:ext uri="{FF2B5EF4-FFF2-40B4-BE49-F238E27FC236}">
                <a16:creationId xmlns:a16="http://schemas.microsoft.com/office/drawing/2014/main" id="{CC798524-FA11-407D-9A70-14307BE54569}"/>
              </a:ext>
            </a:extLst>
          </p:cNvPr>
          <p:cNvSpPr txBox="1"/>
          <p:nvPr/>
        </p:nvSpPr>
        <p:spPr>
          <a:xfrm>
            <a:off x="1433797" y="1249856"/>
            <a:ext cx="9324411" cy="184665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CLASSIFICATION SUPERVISÉE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DE TEXTE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019116B8-ECB6-41DA-969C-0050BD7A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95" y="2631871"/>
            <a:ext cx="6667503" cy="3429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56971B-B4E8-4A10-B7D9-A888692E8386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09B7B4-F8C1-4974-8AAC-1B75A6B9BB70}" type="slidenum">
              <a:t>6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E6BC882A-D1E6-4D9F-81C1-E9308F5B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7">
            <a:extLst>
              <a:ext uri="{FF2B5EF4-FFF2-40B4-BE49-F238E27FC236}">
                <a16:creationId xmlns:a16="http://schemas.microsoft.com/office/drawing/2014/main" id="{FA4473D7-E2B9-425C-955C-8A281A9165CB}"/>
              </a:ext>
            </a:extLst>
          </p:cNvPr>
          <p:cNvSpPr txBox="1"/>
          <p:nvPr/>
        </p:nvSpPr>
        <p:spPr>
          <a:xfrm>
            <a:off x="685800" y="2259445"/>
            <a:ext cx="194155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Objectif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150274-46FC-46AB-A546-5EA7C93070F4}"/>
              </a:ext>
            </a:extLst>
          </p:cNvPr>
          <p:cNvSpPr txBox="1"/>
          <p:nvPr/>
        </p:nvSpPr>
        <p:spPr>
          <a:xfrm>
            <a:off x="2844798" y="2582613"/>
            <a:ext cx="7746997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Associer automatiquement à des textes</a:t>
            </a:r>
            <a:r>
              <a:rPr lang="fr-FR" sz="2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2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un ou plusieurs label(s) (/catégorie(s)/index) prédéfini(s).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7C1F2-C037-4666-A92A-AC9BB7B47358}"/>
              </a:ext>
            </a:extLst>
          </p:cNvPr>
          <p:cNvSpPr txBox="1"/>
          <p:nvPr/>
        </p:nvSpPr>
        <p:spPr>
          <a:xfrm>
            <a:off x="1235628" y="771662"/>
            <a:ext cx="514352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8FAADC"/>
                </a:solidFill>
                <a:uFillTx/>
                <a:latin typeface="Calibri"/>
              </a:rPr>
              <a:t>CLASSIFICATION DE TEXTE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E725A94-0F1A-478A-B81F-D5B26C86305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67E199-D62F-422D-B66D-E41AB76A5085}" type="slidenum">
              <a:t>7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F09D6EE1-FE50-4787-A126-5AEB8DA6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7">
            <a:extLst>
              <a:ext uri="{FF2B5EF4-FFF2-40B4-BE49-F238E27FC236}">
                <a16:creationId xmlns:a16="http://schemas.microsoft.com/office/drawing/2014/main" id="{B98EBB26-1294-4590-966B-D8E0254B1CD6}"/>
              </a:ext>
            </a:extLst>
          </p:cNvPr>
          <p:cNvSpPr txBox="1"/>
          <p:nvPr/>
        </p:nvSpPr>
        <p:spPr>
          <a:xfrm>
            <a:off x="685800" y="2259445"/>
            <a:ext cx="226933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Problème :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EFB9378C-A084-43C3-A419-DB8B260824C5}"/>
              </a:ext>
            </a:extLst>
          </p:cNvPr>
          <p:cNvSpPr txBox="1"/>
          <p:nvPr/>
        </p:nvSpPr>
        <p:spPr>
          <a:xfrm>
            <a:off x="1235628" y="771662"/>
            <a:ext cx="514352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8FAADC"/>
                </a:solidFill>
                <a:uFillTx/>
                <a:latin typeface="Calibri"/>
              </a:rPr>
              <a:t>CLASSIFICATION DE TEXTE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6B0F91-19BB-4664-BBC2-C02D0BB370E4}"/>
              </a:ext>
            </a:extLst>
          </p:cNvPr>
          <p:cNvSpPr/>
          <p:nvPr/>
        </p:nvSpPr>
        <p:spPr>
          <a:xfrm>
            <a:off x="3062343" y="2259445"/>
            <a:ext cx="6982614" cy="95410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Déterminer les « patterns » qui caractérisent ce type de texte / thème.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7">
                <a:extLst>
                  <a:ext uri="{FF2B5EF4-FFF2-40B4-BE49-F238E27FC236}">
                    <a16:creationId xmlns:a16="http://schemas.microsoft.com/office/drawing/2014/main" id="{46C2503C-3263-46FC-BA3C-9146D7847C97}"/>
                  </a:ext>
                </a:extLst>
              </p:cNvPr>
              <p:cNvSpPr txBox="1"/>
              <p:nvPr/>
            </p:nvSpPr>
            <p:spPr>
              <a:xfrm>
                <a:off x="2277742" y="4342375"/>
                <a:ext cx="2996991" cy="61555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fr-FR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FR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fr-FR" sz="40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4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fr-FR" sz="4000" b="1" i="0" u="none" strike="noStrike" kern="1200" cap="none" spc="0" baseline="0" dirty="0">
                    <a:solidFill>
                      <a:srgbClr val="FF0000"/>
                    </a:solidFill>
                    <a:uFillTx/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6" name="ZoneTexte 7">
                <a:extLst>
                  <a:ext uri="{FF2B5EF4-FFF2-40B4-BE49-F238E27FC236}">
                    <a16:creationId xmlns:a16="http://schemas.microsoft.com/office/drawing/2014/main" id="{46C2503C-3263-46FC-BA3C-9146D784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42" y="4342375"/>
                <a:ext cx="2996991" cy="615553"/>
              </a:xfrm>
              <a:prstGeom prst="rect">
                <a:avLst/>
              </a:prstGeom>
              <a:blipFill>
                <a:blip r:embed="rId3"/>
                <a:stretch>
                  <a:fillRect l="-204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9">
                <a:extLst>
                  <a:ext uri="{FF2B5EF4-FFF2-40B4-BE49-F238E27FC236}">
                    <a16:creationId xmlns:a16="http://schemas.microsoft.com/office/drawing/2014/main" id="{0308B536-C3CA-4608-9C23-296317753F16}"/>
                  </a:ext>
                </a:extLst>
              </p:cNvPr>
              <p:cNvSpPr txBox="1"/>
              <p:nvPr/>
            </p:nvSpPr>
            <p:spPr>
              <a:xfrm>
                <a:off x="6553651" y="4157712"/>
                <a:ext cx="4521195" cy="92333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alibri"/>
                  </a:rPr>
                  <a:t> étant le modèle à définir (ou pattern)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alibri"/>
                  </a:rPr>
                  <a:t> un texte (notamment ses </a:t>
                </a:r>
                <a:r>
                  <a:rPr lang="fr-FR" sz="1800" b="0" i="0" u="none" strike="noStrike" kern="1200" cap="none" spc="0" baseline="0" dirty="0" err="1">
                    <a:solidFill>
                      <a:srgbClr val="FFFFFF"/>
                    </a:solidFill>
                    <a:uFillTx/>
                    <a:latin typeface="Calibri"/>
                  </a:rPr>
                  <a:t>features</a:t>
                </a:r>
                <a:r>
                  <a:rPr lang="fr-FR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alibri"/>
                  </a:rPr>
                  <a:t>)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alibri"/>
                  </a:rPr>
                  <a:t> le label à définir (la </a:t>
                </a:r>
                <a:r>
                  <a:rPr lang="fr-FR" sz="1800" b="0" i="0" u="none" strike="noStrike" kern="1200" cap="none" spc="0" baseline="0" dirty="0" err="1">
                    <a:solidFill>
                      <a:srgbClr val="FFFFFF"/>
                    </a:solidFill>
                    <a:uFillTx/>
                    <a:latin typeface="Calibri"/>
                  </a:rPr>
                  <a:t>target</a:t>
                </a:r>
                <a:r>
                  <a:rPr lang="fr-FR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alibri"/>
                  </a:rPr>
                  <a:t> pour les intimes)</a:t>
                </a:r>
              </a:p>
            </p:txBody>
          </p:sp>
        </mc:Choice>
        <mc:Fallback xmlns="">
          <p:sp>
            <p:nvSpPr>
              <p:cNvPr id="7" name="ZoneTexte 9">
                <a:extLst>
                  <a:ext uri="{FF2B5EF4-FFF2-40B4-BE49-F238E27FC236}">
                    <a16:creationId xmlns:a16="http://schemas.microsoft.com/office/drawing/2014/main" id="{0308B536-C3CA-4608-9C23-296317753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651" y="4157712"/>
                <a:ext cx="4521195" cy="923333"/>
              </a:xfrm>
              <a:prstGeom prst="rect">
                <a:avLst/>
              </a:prstGeom>
              <a:blipFill>
                <a:blip r:embed="rId4"/>
                <a:stretch>
                  <a:fillRect l="-404" t="-3289" b="-921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10">
            <a:extLst>
              <a:ext uri="{FF2B5EF4-FFF2-40B4-BE49-F238E27FC236}">
                <a16:creationId xmlns:a16="http://schemas.microsoft.com/office/drawing/2014/main" id="{7998BA09-DC2A-4B89-B0E2-365622076D0B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762646-2264-45CC-BEF0-E096D32020B8}" type="slidenum">
              <a:t>8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F2FDED02-4A2E-479A-96D9-5B6DF078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4">
            <a:extLst>
              <a:ext uri="{FF2B5EF4-FFF2-40B4-BE49-F238E27FC236}">
                <a16:creationId xmlns:a16="http://schemas.microsoft.com/office/drawing/2014/main" id="{048B4E0E-2A69-46CE-8127-F4D643BAA694}"/>
              </a:ext>
            </a:extLst>
          </p:cNvPr>
          <p:cNvSpPr txBox="1"/>
          <p:nvPr/>
        </p:nvSpPr>
        <p:spPr>
          <a:xfrm>
            <a:off x="1235628" y="771662"/>
            <a:ext cx="514352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8FAADC"/>
                </a:solidFill>
                <a:uFillTx/>
                <a:latin typeface="Calibri"/>
              </a:rPr>
              <a:t>CLASSIFICATION DE TEXTE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137D9C67-6C7F-4E37-9540-240E6E7B28CB}"/>
              </a:ext>
            </a:extLst>
          </p:cNvPr>
          <p:cNvSpPr txBox="1"/>
          <p:nvPr/>
        </p:nvSpPr>
        <p:spPr>
          <a:xfrm>
            <a:off x="685800" y="1849364"/>
            <a:ext cx="201529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Solution :</a:t>
            </a: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145EA411-94FE-4EA5-BDB9-605A0858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55" t="41865" r="31967" b="29125"/>
          <a:stretch>
            <a:fillRect/>
          </a:stretch>
        </p:blipFill>
        <p:spPr>
          <a:xfrm>
            <a:off x="4216398" y="2495699"/>
            <a:ext cx="7640159" cy="33089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597549-CA03-457C-923F-7CCD4C7A9BAD}"/>
              </a:ext>
            </a:extLst>
          </p:cNvPr>
          <p:cNvSpPr txBox="1"/>
          <p:nvPr/>
        </p:nvSpPr>
        <p:spPr>
          <a:xfrm>
            <a:off x="646444" y="2782665"/>
            <a:ext cx="3634712" cy="129265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Variables prédictibles </a:t>
            </a:r>
            <a:r>
              <a:rPr lang="fr-FR" sz="24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Y</a:t>
            </a:r>
            <a:r>
              <a:rPr lang="fr-FR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Binaire, ternaire ou multiple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(lorsque multiple </a:t>
            </a:r>
            <a:r>
              <a:rPr lang="fr-FR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➔ représentation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s</a:t>
            </a:r>
            <a:r>
              <a:rPr lang="fr-FR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ous la forme de nombre)</a:t>
            </a:r>
            <a:endParaRPr lang="fr-FR" sz="18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088AB1E9-D60D-42FA-AFDD-F9FC16B1FF78}"/>
              </a:ext>
            </a:extLst>
          </p:cNvPr>
          <p:cNvSpPr txBox="1"/>
          <p:nvPr/>
        </p:nvSpPr>
        <p:spPr>
          <a:xfrm>
            <a:off x="673547" y="4627001"/>
            <a:ext cx="3146121" cy="129265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Variables prédictives </a:t>
            </a:r>
            <a:r>
              <a:rPr lang="fr-FR" sz="2400" b="1" i="0" u="none" strike="noStrike" kern="1200" cap="none" spc="0" baseline="0">
                <a:solidFill>
                  <a:srgbClr val="00B0F0"/>
                </a:solidFill>
                <a:uFillTx/>
                <a:latin typeface="Calibri"/>
              </a:rPr>
              <a:t>X</a:t>
            </a:r>
            <a:r>
              <a:rPr lang="fr-FR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Matrice souvent de dimension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Élevée (particulièrement 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Texte Mining), dont bcp de 0.</a:t>
            </a:r>
            <a:endParaRPr lang="fr-FR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8" name="Connecteur droit avec flèche 10">
            <a:extLst>
              <a:ext uri="{FF2B5EF4-FFF2-40B4-BE49-F238E27FC236}">
                <a16:creationId xmlns:a16="http://schemas.microsoft.com/office/drawing/2014/main" id="{E121A03C-30C7-42CB-97F1-2F6BD5F4FC36}"/>
              </a:ext>
            </a:extLst>
          </p:cNvPr>
          <p:cNvCxnSpPr/>
          <p:nvPr/>
        </p:nvCxnSpPr>
        <p:spPr>
          <a:xfrm>
            <a:off x="3731565" y="2998527"/>
            <a:ext cx="1178534" cy="358116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E8897BC1-7752-4464-9A5C-BB9FA4CE2C85}"/>
              </a:ext>
            </a:extLst>
          </p:cNvPr>
          <p:cNvSpPr/>
          <p:nvPr/>
        </p:nvSpPr>
        <p:spPr>
          <a:xfrm>
            <a:off x="4893731" y="2495699"/>
            <a:ext cx="646334" cy="3308975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CDCEF62-795E-4E36-9F69-3A4E48F9B2EB}"/>
              </a:ext>
            </a:extLst>
          </p:cNvPr>
          <p:cNvSpPr/>
          <p:nvPr/>
        </p:nvSpPr>
        <p:spPr>
          <a:xfrm>
            <a:off x="5571064" y="2495699"/>
            <a:ext cx="6285485" cy="3308975"/>
          </a:xfrm>
          <a:prstGeom prst="rect">
            <a:avLst/>
          </a:prstGeom>
          <a:noFill/>
          <a:ln w="38103" cap="flat">
            <a:solidFill>
              <a:srgbClr val="00B0F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1" name="Connecteur droit avec flèche 14">
            <a:extLst>
              <a:ext uri="{FF2B5EF4-FFF2-40B4-BE49-F238E27FC236}">
                <a16:creationId xmlns:a16="http://schemas.microsoft.com/office/drawing/2014/main" id="{30EEA7DA-E359-438A-B337-FE93995A7FD7}"/>
              </a:ext>
            </a:extLst>
          </p:cNvPr>
          <p:cNvCxnSpPr/>
          <p:nvPr/>
        </p:nvCxnSpPr>
        <p:spPr>
          <a:xfrm flipV="1">
            <a:off x="3696297" y="4563532"/>
            <a:ext cx="1874767" cy="253700"/>
          </a:xfrm>
          <a:prstGeom prst="straightConnector1">
            <a:avLst/>
          </a:prstGeom>
          <a:noFill/>
          <a:ln w="38103" cap="flat">
            <a:solidFill>
              <a:srgbClr val="00B0F0"/>
            </a:solidFill>
            <a:prstDash val="solid"/>
            <a:miter/>
            <a:tailEnd type="arrow"/>
          </a:ln>
        </p:spPr>
      </p:cxnSp>
      <p:sp>
        <p:nvSpPr>
          <p:cNvPr id="12" name="ZoneTexte 28">
            <a:extLst>
              <a:ext uri="{FF2B5EF4-FFF2-40B4-BE49-F238E27FC236}">
                <a16:creationId xmlns:a16="http://schemas.microsoft.com/office/drawing/2014/main" id="{E4EFA95E-EBE3-4B36-9FA7-0D21D9270BCF}"/>
              </a:ext>
            </a:extLst>
          </p:cNvPr>
          <p:cNvSpPr txBox="1"/>
          <p:nvPr/>
        </p:nvSpPr>
        <p:spPr>
          <a:xfrm>
            <a:off x="2696190" y="1849364"/>
            <a:ext cx="136447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BoW !</a:t>
            </a:r>
            <a:endParaRPr lang="fr-FR" sz="3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Espace réservé du numéro de diapositive 30">
            <a:extLst>
              <a:ext uri="{FF2B5EF4-FFF2-40B4-BE49-F238E27FC236}">
                <a16:creationId xmlns:a16="http://schemas.microsoft.com/office/drawing/2014/main" id="{8C32EB8D-3D9B-45AE-836F-740DBAA46449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57A347-0120-496E-97C0-422093B7C5FB}" type="slidenum">
              <a:t>9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459</Words>
  <Application>Microsoft Office PowerPoint</Application>
  <PresentationFormat>Grand écran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Cambria Math</vt:lpstr>
      <vt:lpstr>Merck</vt:lpstr>
      <vt:lpstr>Raleway</vt:lpstr>
      <vt:lpstr>Reem Kufi 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Laurent</dc:creator>
  <cp:lastModifiedBy>Jeremy Laurent</cp:lastModifiedBy>
  <cp:revision>15</cp:revision>
  <dcterms:created xsi:type="dcterms:W3CDTF">2019-03-04T15:19:00Z</dcterms:created>
  <dcterms:modified xsi:type="dcterms:W3CDTF">2019-03-07T07:05:24Z</dcterms:modified>
</cp:coreProperties>
</file>