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0" r:id="rId6"/>
    <p:sldId id="261" r:id="rId7"/>
    <p:sldId id="262" r:id="rId8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5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6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EAC5-3A7C-4C48-B374-01A806811B96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4203-EED6-4518-A8D3-180729CF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6495" y="0"/>
            <a:ext cx="7725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  Developing a secure signaling/control system based on XMPP and REST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RoboTractor</a:t>
            </a:r>
            <a:r>
              <a:rPr lang="en-US" dirty="0" smtClean="0"/>
              <a:t>: A Secure </a:t>
            </a:r>
            <a:r>
              <a:rPr lang="en-US" dirty="0" smtClean="0"/>
              <a:t>signaling </a:t>
            </a:r>
            <a:r>
              <a:rPr lang="en-US" dirty="0" smtClean="0"/>
              <a:t>and control system for remote management of Agricultural Vehicles using XMPP and REST.</a:t>
            </a:r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80488" y="2278104"/>
            <a:ext cx="2149434" cy="163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(XMPP Server)</a:t>
            </a:r>
          </a:p>
          <a:p>
            <a:pPr algn="ctr"/>
            <a:r>
              <a:rPr lang="en-US" dirty="0" smtClean="0"/>
              <a:t>(Apache Server)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33969" y="2278103"/>
            <a:ext cx="2149434" cy="163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(XMPP Client)</a:t>
            </a:r>
          </a:p>
        </p:txBody>
      </p:sp>
      <p:sp>
        <p:nvSpPr>
          <p:cNvPr id="2" name="AutoShape 2" descr="http://www.clker.com/cliparts/S/O/w/h/2/S/green-tractor.svg"/>
          <p:cNvSpPr>
            <a:spLocks noChangeAspect="1" noChangeArrowheads="1"/>
          </p:cNvSpPr>
          <p:nvPr/>
        </p:nvSpPr>
        <p:spPr bwMode="auto">
          <a:xfrm>
            <a:off x="630588" y="2278103"/>
            <a:ext cx="1783252" cy="17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vector-magz.com/wp-content/uploads/2013/10/john-deere-tractor-clip-ar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278" y="3691486"/>
            <a:ext cx="1498081" cy="10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vector-magz.com/wp-content/uploads/2013/10/john-deere-tractor-clip-ar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278" y="1477328"/>
            <a:ext cx="1498081" cy="10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vector-magz.com/wp-content/uploads/2013/10/john-deere-tractor-clip-ar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278" y="2584407"/>
            <a:ext cx="1498081" cy="10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3648369" y="4959512"/>
            <a:ext cx="2149434" cy="163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(Admin Panel)</a:t>
            </a:r>
          </a:p>
        </p:txBody>
      </p:sp>
      <p:cxnSp>
        <p:nvCxnSpPr>
          <p:cNvPr id="13" name="Elbow Connector 12"/>
          <p:cNvCxnSpPr>
            <a:stCxn id="5" idx="3"/>
            <a:endCxn id="10" idx="0"/>
          </p:cNvCxnSpPr>
          <p:nvPr/>
        </p:nvCxnSpPr>
        <p:spPr>
          <a:xfrm>
            <a:off x="3429922" y="3097502"/>
            <a:ext cx="1293164" cy="1862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6" idx="1"/>
          </p:cNvCxnSpPr>
          <p:nvPr/>
        </p:nvCxnSpPr>
        <p:spPr>
          <a:xfrm flipV="1">
            <a:off x="3429922" y="3097501"/>
            <a:ext cx="270404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5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Attribute-Based Encryption (ABE)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2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(Representational State Transfer)</a:t>
            </a:r>
            <a:br>
              <a:rPr lang="en-US" dirty="0" smtClean="0"/>
            </a:br>
            <a:r>
              <a:rPr lang="en-US" sz="2400" dirty="0" smtClean="0"/>
              <a:t>Architectural style used by the world wide web.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HTTP  methods GET, POST, PUT, DELETE to execute different actions</a:t>
            </a:r>
          </a:p>
          <a:p>
            <a:r>
              <a:rPr lang="en-US" dirty="0" smtClean="0"/>
              <a:t>A REST(</a:t>
            </a:r>
            <a:r>
              <a:rPr lang="en-US" dirty="0" err="1" smtClean="0"/>
              <a:t>ful</a:t>
            </a:r>
            <a:r>
              <a:rPr lang="en-US" dirty="0" smtClean="0"/>
              <a:t>) API is a set of operations that can be invoked by means of any of the four verbs, using the URI as parameters for the operations.</a:t>
            </a:r>
          </a:p>
          <a:p>
            <a:r>
              <a:rPr lang="en-US" dirty="0" smtClean="0"/>
              <a:t>Rest is faithful to the web domains</a:t>
            </a:r>
            <a:endParaRPr lang="en-US" dirty="0"/>
          </a:p>
          <a:p>
            <a:r>
              <a:rPr lang="en-US" dirty="0" smtClean="0"/>
              <a:t>Ex: call a </a:t>
            </a:r>
            <a:r>
              <a:rPr lang="en-US" dirty="0" err="1" smtClean="0"/>
              <a:t>url</a:t>
            </a:r>
            <a:r>
              <a:rPr lang="en-US" dirty="0" smtClean="0"/>
              <a:t> with HTTP GET (http://someurl/product/1)</a:t>
            </a:r>
          </a:p>
          <a:p>
            <a:pPr lvl="1"/>
            <a:r>
              <a:rPr lang="en-US" dirty="0" smtClean="0"/>
              <a:t>Here the URI or uniform resource identifier is broken up into the uniform resource locator (URL) and uniform resource name (URN)</a:t>
            </a:r>
          </a:p>
          <a:p>
            <a:pPr lvl="1"/>
            <a:r>
              <a:rPr lang="en-US" dirty="0" smtClean="0"/>
              <a:t>URL: http://someurl/</a:t>
            </a:r>
          </a:p>
          <a:p>
            <a:pPr lvl="1"/>
            <a:r>
              <a:rPr lang="en-US" dirty="0" smtClean="0"/>
              <a:t>URN: product/1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File:URI Euler Diagram no lone URIs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722" y="5088710"/>
            <a:ext cx="2276720" cy="137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61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XMPP (</a:t>
            </a:r>
            <a:r>
              <a:rPr lang="en-US" dirty="0" err="1" smtClean="0"/>
              <a:t>eXtensible</a:t>
            </a:r>
            <a:r>
              <a:rPr lang="en-US" dirty="0" smtClean="0"/>
              <a:t> Messaging and Presence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based communications protocol, open standard</a:t>
            </a:r>
          </a:p>
          <a:p>
            <a:r>
              <a:rPr lang="en-US" dirty="0" smtClean="0"/>
              <a:t>How XMPP works</a:t>
            </a:r>
          </a:p>
          <a:p>
            <a:pPr lvl="1"/>
            <a:r>
              <a:rPr lang="en-US" dirty="0" smtClean="0"/>
              <a:t>XMPP utilizes streams and stanzas</a:t>
            </a:r>
          </a:p>
          <a:p>
            <a:pPr lvl="1"/>
            <a:r>
              <a:rPr lang="en-US" b="1" dirty="0" smtClean="0"/>
              <a:t>Stream</a:t>
            </a:r>
            <a:r>
              <a:rPr lang="en-US" dirty="0" smtClean="0"/>
              <a:t>: an open XML envelope sent before exchanging more XML elements (stanzas) between two entities (client or server). </a:t>
            </a:r>
          </a:p>
          <a:p>
            <a:pPr lvl="2"/>
            <a:r>
              <a:rPr lang="en-US" dirty="0" smtClean="0"/>
              <a:t>The stream contains information such as destination address, protocol versions, and namespace declarations.</a:t>
            </a:r>
          </a:p>
          <a:p>
            <a:pPr lvl="1"/>
            <a:r>
              <a:rPr lang="en-US" b="1" dirty="0" smtClean="0"/>
              <a:t>Stanza</a:t>
            </a:r>
            <a:r>
              <a:rPr lang="en-US" dirty="0" smtClean="0"/>
              <a:t>: specific, well-formed, complete XML element which either entity sends within an already open XML stream. </a:t>
            </a:r>
          </a:p>
          <a:p>
            <a:pPr lvl="2"/>
            <a:r>
              <a:rPr lang="en-US" dirty="0" smtClean="0"/>
              <a:t>3 types of Stanzas: &lt;presence/&gt;, &lt;message/&gt;, and &lt;</a:t>
            </a:r>
            <a:r>
              <a:rPr lang="en-US" dirty="0" err="1" smtClean="0"/>
              <a:t>iq</a:t>
            </a:r>
            <a:r>
              <a:rPr lang="en-US" dirty="0" smtClean="0"/>
              <a:t>/&gt;</a:t>
            </a:r>
          </a:p>
          <a:p>
            <a:endParaRPr lang="en-US" dirty="0"/>
          </a:p>
        </p:txBody>
      </p:sp>
      <p:pic>
        <p:nvPicPr>
          <p:cNvPr id="2050" name="Picture 2" descr="http://upload.wikimedia.org/wikipedia/commons/thumb/9/95/XMPP_logo.svg/220px-XMPP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657" y="5053582"/>
            <a:ext cx="1538556" cy="15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1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&lt;message/&gt; stanza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sending Asynchronous, instantaneous message</a:t>
            </a:r>
          </a:p>
          <a:p>
            <a:r>
              <a:rPr lang="en-US" dirty="0" smtClean="0"/>
              <a:t>Example message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message to</a:t>
            </a:r>
            <a:r>
              <a:rPr lang="en-US" dirty="0" smtClean="0"/>
              <a:t>=“alice@gmail.com</a:t>
            </a:r>
            <a:r>
              <a:rPr lang="en-US" dirty="0"/>
              <a:t>" from</a:t>
            </a:r>
            <a:r>
              <a:rPr lang="en-US" dirty="0" smtClean="0"/>
              <a:t>=“bob@gmail.com</a:t>
            </a:r>
            <a:r>
              <a:rPr lang="en-US" dirty="0"/>
              <a:t>" type="chat" </a:t>
            </a:r>
            <a:r>
              <a:rPr lang="en-US" dirty="0" err="1"/>
              <a:t>xml:lang</a:t>
            </a:r>
            <a:r>
              <a:rPr lang="en-US" dirty="0"/>
              <a:t>="en"&gt; </a:t>
            </a:r>
            <a:r>
              <a:rPr lang="en-US" dirty="0" smtClean="0"/>
              <a:t>&lt;body&gt;Hello?&lt;/</a:t>
            </a:r>
            <a:r>
              <a:rPr lang="en-US" dirty="0"/>
              <a:t>body&gt; &lt;/message&gt; </a:t>
            </a:r>
            <a:endParaRPr lang="en-US" dirty="0" smtClean="0"/>
          </a:p>
          <a:p>
            <a:pPr lvl="1"/>
            <a:r>
              <a:rPr lang="en-US" dirty="0" smtClean="0"/>
              <a:t>This stanza is sent within the open stream Bob has to the XMPP server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8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iq</a:t>
            </a:r>
            <a:r>
              <a:rPr lang="en-US" dirty="0" smtClean="0"/>
              <a:t>/&gt; stanza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Info/Query</a:t>
            </a:r>
          </a:p>
          <a:p>
            <a:r>
              <a:rPr lang="en-US" dirty="0" smtClean="0"/>
              <a:t>Can be one of four types: “get”, “set”, “result”, or “error”</a:t>
            </a:r>
          </a:p>
          <a:p>
            <a:r>
              <a:rPr lang="en-US" dirty="0" smtClean="0"/>
              <a:t>Example of Alice requesting her roster (contact list)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iq</a:t>
            </a:r>
            <a:r>
              <a:rPr lang="en-US" dirty="0"/>
              <a:t> from</a:t>
            </a:r>
            <a:r>
              <a:rPr lang="en-US" dirty="0" smtClean="0"/>
              <a:t>=“alice@gmail.com</a:t>
            </a:r>
            <a:r>
              <a:rPr lang="en-US" dirty="0"/>
              <a:t>" type="get" id="roster_1"&gt; &lt;query </a:t>
            </a:r>
            <a:r>
              <a:rPr lang="en-US" dirty="0" err="1"/>
              <a:t>xmlns</a:t>
            </a:r>
            <a:r>
              <a:rPr lang="en-US" dirty="0"/>
              <a:t>="</a:t>
            </a:r>
            <a:r>
              <a:rPr lang="en-US" dirty="0" err="1"/>
              <a:t>jabber:iq:roster</a:t>
            </a:r>
            <a:r>
              <a:rPr lang="en-US" dirty="0"/>
              <a:t>"/&gt; &lt;/</a:t>
            </a:r>
            <a:r>
              <a:rPr lang="en-US" dirty="0" err="1"/>
              <a:t>iq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Response from server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iq</a:t>
            </a:r>
            <a:r>
              <a:rPr lang="en-US" dirty="0"/>
              <a:t> to</a:t>
            </a:r>
            <a:r>
              <a:rPr lang="en-US" dirty="0" smtClean="0"/>
              <a:t>=“alice@gmail.com</a:t>
            </a:r>
            <a:r>
              <a:rPr lang="en-US" dirty="0"/>
              <a:t>" type="result" id="roster_1"&gt; &lt;query </a:t>
            </a:r>
            <a:r>
              <a:rPr lang="en-US" dirty="0" err="1"/>
              <a:t>xmlns</a:t>
            </a:r>
            <a:r>
              <a:rPr lang="en-US" dirty="0"/>
              <a:t>="</a:t>
            </a:r>
            <a:r>
              <a:rPr lang="en-US" dirty="0" err="1"/>
              <a:t>jabber:iq:roster</a:t>
            </a:r>
            <a:r>
              <a:rPr lang="en-US" dirty="0"/>
              <a:t>"&gt; &lt;item </a:t>
            </a:r>
            <a:r>
              <a:rPr lang="en-US" dirty="0" err="1"/>
              <a:t>jid</a:t>
            </a:r>
            <a:r>
              <a:rPr lang="en-US" dirty="0" smtClean="0"/>
              <a:t>=“bob@gmail.com</a:t>
            </a:r>
            <a:r>
              <a:rPr lang="en-US" dirty="0"/>
              <a:t>" name</a:t>
            </a:r>
            <a:r>
              <a:rPr lang="en-US" dirty="0" smtClean="0"/>
              <a:t>=“bob" </a:t>
            </a:r>
            <a:r>
              <a:rPr lang="en-US" dirty="0"/>
              <a:t>subscription="both"&gt; &lt;group&gt;Friends&lt;/group&gt; &lt;/item</a:t>
            </a:r>
            <a:r>
              <a:rPr lang="en-US" dirty="0" smtClean="0"/>
              <a:t>&gt; &lt;/</a:t>
            </a:r>
            <a:r>
              <a:rPr lang="en-US" dirty="0"/>
              <a:t>query&gt; &lt;/</a:t>
            </a:r>
            <a:r>
              <a:rPr lang="en-US" dirty="0" err="1"/>
              <a:t>iq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4786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&lt;presence/&gt; stanza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the availability status of a contact</a:t>
            </a:r>
          </a:p>
          <a:p>
            <a:r>
              <a:rPr lang="en-US" dirty="0" smtClean="0"/>
              <a:t>Four default types: “chat”, “</a:t>
            </a:r>
            <a:r>
              <a:rPr lang="en-US" dirty="0" err="1" smtClean="0"/>
              <a:t>dnd</a:t>
            </a:r>
            <a:r>
              <a:rPr lang="en-US" dirty="0" smtClean="0"/>
              <a:t>”, “away”, “</a:t>
            </a:r>
            <a:r>
              <a:rPr lang="en-US" dirty="0" err="1" smtClean="0"/>
              <a:t>xa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Example of Bob going </a:t>
            </a:r>
            <a:r>
              <a:rPr lang="en-US" dirty="0" err="1" smtClean="0"/>
              <a:t>dnd</a:t>
            </a:r>
            <a:endParaRPr lang="en-US" dirty="0" smtClean="0"/>
          </a:p>
          <a:p>
            <a:pPr lvl="1"/>
            <a:r>
              <a:rPr lang="en-US" dirty="0" smtClean="0"/>
              <a:t>Bob’s client constructs a presence stanza</a:t>
            </a:r>
          </a:p>
          <a:p>
            <a:pPr lvl="2"/>
            <a:r>
              <a:rPr lang="en-US" dirty="0"/>
              <a:t>&lt;presence </a:t>
            </a:r>
            <a:r>
              <a:rPr lang="en-US" dirty="0" err="1"/>
              <a:t>xml:lang</a:t>
            </a:r>
            <a:r>
              <a:rPr lang="en-US" dirty="0"/>
              <a:t>="en"&gt; &lt;show&gt;</a:t>
            </a:r>
            <a:r>
              <a:rPr lang="en-US" dirty="0" err="1"/>
              <a:t>dnd</a:t>
            </a:r>
            <a:r>
              <a:rPr lang="en-US" dirty="0"/>
              <a:t>&lt;/show&gt; &lt;</a:t>
            </a:r>
            <a:r>
              <a:rPr lang="en-US" dirty="0" smtClean="0"/>
              <a:t>status&gt;I am away&lt;/</a:t>
            </a:r>
            <a:r>
              <a:rPr lang="en-US" dirty="0"/>
              <a:t>status&gt; &lt;/presence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The XMPP server broadcasts this presence to contacts in Bob’s Roster</a:t>
            </a:r>
          </a:p>
          <a:p>
            <a:pPr lvl="2"/>
            <a:r>
              <a:rPr lang="en-US" dirty="0"/>
              <a:t>&lt;presence from</a:t>
            </a:r>
            <a:r>
              <a:rPr lang="en-US" dirty="0" smtClean="0"/>
              <a:t>=“bob@gmail.com</a:t>
            </a:r>
            <a:r>
              <a:rPr lang="en-US" dirty="0"/>
              <a:t>" to</a:t>
            </a:r>
            <a:r>
              <a:rPr lang="en-US" dirty="0" smtClean="0"/>
              <a:t>=“alice@gmail.com</a:t>
            </a:r>
            <a:r>
              <a:rPr lang="en-US" dirty="0"/>
              <a:t>" </a:t>
            </a:r>
            <a:r>
              <a:rPr lang="en-US" dirty="0" err="1"/>
              <a:t>xml:lang</a:t>
            </a:r>
            <a:r>
              <a:rPr lang="en-US" dirty="0"/>
              <a:t>="en"&gt; &lt;show&gt;</a:t>
            </a:r>
            <a:r>
              <a:rPr lang="en-US" dirty="0" err="1"/>
              <a:t>dnd</a:t>
            </a:r>
            <a:r>
              <a:rPr lang="en-US" dirty="0"/>
              <a:t>&lt;/show&gt; &lt;</a:t>
            </a:r>
            <a:r>
              <a:rPr lang="en-US" dirty="0" smtClean="0"/>
              <a:t>status&gt;I am away&lt;/</a:t>
            </a:r>
            <a:r>
              <a:rPr lang="en-US" dirty="0"/>
              <a:t>status&gt; &lt;/presence&gt;</a:t>
            </a:r>
          </a:p>
        </p:txBody>
      </p:sp>
    </p:spTree>
    <p:extLst>
      <p:ext uri="{BB962C8B-B14F-4D97-AF65-F5344CB8AC3E}">
        <p14:creationId xmlns:p14="http://schemas.microsoft.com/office/powerpoint/2010/main" val="104463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492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Attribute-Based Encryption (ABE)</vt:lpstr>
      <vt:lpstr>REST (Representational State Transfer) Architectural style used by the world wide web.</vt:lpstr>
      <vt:lpstr>XMPP (eXtensible Messaging and Presence Protocol)</vt:lpstr>
      <vt:lpstr>&lt;message/&gt; stanza</vt:lpstr>
      <vt:lpstr>&lt;iq/&gt; stanza</vt:lpstr>
      <vt:lpstr>&lt;presence/&gt; stanza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Lucero</dc:creator>
  <cp:lastModifiedBy>David Lucero</cp:lastModifiedBy>
  <cp:revision>17</cp:revision>
  <dcterms:created xsi:type="dcterms:W3CDTF">2014-01-17T20:45:12Z</dcterms:created>
  <dcterms:modified xsi:type="dcterms:W3CDTF">2014-01-27T22:08:31Z</dcterms:modified>
</cp:coreProperties>
</file>