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8" r:id="rId6"/>
    <p:sldId id="260" r:id="rId7"/>
    <p:sldId id="261" r:id="rId8"/>
    <p:sldId id="262" r:id="rId9"/>
    <p:sldId id="264" r:id="rId10"/>
    <p:sldId id="263" r:id="rId11"/>
    <p:sldId id="265" r:id="rId12"/>
    <p:sldId id="269" r:id="rId13"/>
    <p:sldId id="270" r:id="rId14"/>
    <p:sldId id="271" r:id="rId15"/>
    <p:sldId id="272" r:id="rId16"/>
    <p:sldId id="273" r:id="rId17"/>
    <p:sldId id="274" r:id="rId18"/>
    <p:sldId id="275" r:id="rId19"/>
    <p:sldId id="291" r:id="rId20"/>
    <p:sldId id="292" r:id="rId21"/>
    <p:sldId id="276" r:id="rId22"/>
    <p:sldId id="277" r:id="rId23"/>
    <p:sldId id="278" r:id="rId24"/>
    <p:sldId id="279" r:id="rId25"/>
    <p:sldId id="280" r:id="rId26"/>
    <p:sldId id="281" r:id="rId27"/>
    <p:sldId id="282" r:id="rId28"/>
    <p:sldId id="294" r:id="rId29"/>
    <p:sldId id="293" r:id="rId30"/>
    <p:sldId id="283" r:id="rId31"/>
    <p:sldId id="284" r:id="rId32"/>
    <p:sldId id="285" r:id="rId33"/>
    <p:sldId id="287" r:id="rId34"/>
    <p:sldId id="290" r:id="rId35"/>
    <p:sldId id="289"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CD81C-7E57-42C2-935E-4D0A0FCDF1F9}" type="datetimeFigureOut">
              <a:rPr lang="en-US" smtClean="0"/>
              <a:t>2017-05-10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42EA5-A25B-486F-960B-C5556F01CF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0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D81C-7E57-42C2-935E-4D0A0FCDF1F9}" type="datetimeFigureOut">
              <a:rPr lang="en-US" smtClean="0"/>
              <a:t>2017-05-10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20855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D81C-7E57-42C2-935E-4D0A0FCDF1F9}" type="datetimeFigureOut">
              <a:rPr lang="en-US" smtClean="0"/>
              <a:t>2017-05-10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325888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D81C-7E57-42C2-935E-4D0A0FCDF1F9}" type="datetimeFigureOut">
              <a:rPr lang="en-US" smtClean="0"/>
              <a:t>2017-05-10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298018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FCD81C-7E57-42C2-935E-4D0A0FCDF1F9}" type="datetimeFigureOut">
              <a:rPr lang="en-US" smtClean="0"/>
              <a:t>2017-05-10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42EA5-A25B-486F-960B-C5556F01CF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00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CD81C-7E57-42C2-935E-4D0A0FCDF1F9}" type="datetimeFigureOut">
              <a:rPr lang="en-US" smtClean="0"/>
              <a:t>2017-05-10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216972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CD81C-7E57-42C2-935E-4D0A0FCDF1F9}" type="datetimeFigureOut">
              <a:rPr lang="en-US" smtClean="0"/>
              <a:t>2017-05-10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99031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CD81C-7E57-42C2-935E-4D0A0FCDF1F9}" type="datetimeFigureOut">
              <a:rPr lang="en-US" smtClean="0"/>
              <a:t>2017-05-10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349783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FCD81C-7E57-42C2-935E-4D0A0FCDF1F9}" type="datetimeFigureOut">
              <a:rPr lang="en-US" smtClean="0"/>
              <a:t>2017-05-10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43021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FCD81C-7E57-42C2-935E-4D0A0FCDF1F9}" type="datetimeFigureOut">
              <a:rPr lang="en-US" smtClean="0"/>
              <a:t>2017-05-10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742EA5-A25B-486F-960B-C5556F01CFC5}" type="slidenum">
              <a:rPr lang="en-US" smtClean="0"/>
              <a:t>‹#›</a:t>
            </a:fld>
            <a:endParaRPr lang="en-US"/>
          </a:p>
        </p:txBody>
      </p:sp>
    </p:spTree>
    <p:extLst>
      <p:ext uri="{BB962C8B-B14F-4D97-AF65-F5344CB8AC3E}">
        <p14:creationId xmlns:p14="http://schemas.microsoft.com/office/powerpoint/2010/main" val="406007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FCD81C-7E57-42C2-935E-4D0A0FCDF1F9}" type="datetimeFigureOut">
              <a:rPr lang="en-US" smtClean="0"/>
              <a:t>2017-05-10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42EA5-A25B-486F-960B-C5556F01CFC5}" type="slidenum">
              <a:rPr lang="en-US" smtClean="0"/>
              <a:t>‹#›</a:t>
            </a:fld>
            <a:endParaRPr lang="en-US"/>
          </a:p>
        </p:txBody>
      </p:sp>
    </p:spTree>
    <p:extLst>
      <p:ext uri="{BB962C8B-B14F-4D97-AF65-F5344CB8AC3E}">
        <p14:creationId xmlns:p14="http://schemas.microsoft.com/office/powerpoint/2010/main" val="185049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FCD81C-7E57-42C2-935E-4D0A0FCDF1F9}" type="datetimeFigureOut">
              <a:rPr lang="en-US" smtClean="0"/>
              <a:t>2017-05-10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742EA5-A25B-486F-960B-C5556F01CF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54370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hyperlink" Target="http://collegefootball.ap.org/article/k-state-could-feature-nations-top-group-running-backs" TargetMode="External"/><Relationship Id="rId3" Type="http://schemas.openxmlformats.org/officeDocument/2006/relationships/hyperlink" Target="http://www.aauw.org/event/2017/03/tune-in-for-our-panel-on-how-to-standuptosexism/" TargetMode="External"/><Relationship Id="rId7" Type="http://schemas.openxmlformats.org/officeDocument/2006/relationships/hyperlink" Target="https://shipsims.com/" TargetMode="External"/><Relationship Id="rId2" Type="http://schemas.openxmlformats.org/officeDocument/2006/relationships/hyperlink" Target="http://careermarketplace.org/" TargetMode="External"/><Relationship Id="rId1" Type="http://schemas.openxmlformats.org/officeDocument/2006/relationships/slideLayout" Target="../slideLayouts/slideLayout2.xml"/><Relationship Id="rId6" Type="http://schemas.openxmlformats.org/officeDocument/2006/relationships/hyperlink" Target="https://twitter.com/kstatesports/status/852987970466365440/photo/1" TargetMode="External"/><Relationship Id="rId11" Type="http://schemas.openxmlformats.org/officeDocument/2006/relationships/hyperlink" Target="http://www.k-state.edu/media/newsreleases/2017-04/artscidean41417.html" TargetMode="External"/><Relationship Id="rId5" Type="http://schemas.openxmlformats.org/officeDocument/2006/relationships/hyperlink" Target="https://twitter.com/carterjwm/status/849813577770778624/photo/1" TargetMode="External"/><Relationship Id="rId10" Type="http://schemas.openxmlformats.org/officeDocument/2006/relationships/hyperlink" Target="https://twitter.com/kstatesports/status/855842992917159936/video/1" TargetMode="External"/><Relationship Id="rId4" Type="http://schemas.openxmlformats.org/officeDocument/2006/relationships/hyperlink" Target="https://www.thetournament.com/teams/purple-and-black-kansas-state-alumni-0" TargetMode="External"/><Relationship Id="rId9" Type="http://schemas.openxmlformats.org/officeDocument/2006/relationships/hyperlink" Target="https://twitter.com/KStateProvost/status/855455136856117248/photo/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sz="5400" dirty="0">
                <a:solidFill>
                  <a:schemeClr val="tx1">
                    <a:lumMod val="75000"/>
                    <a:lumOff val="25000"/>
                  </a:schemeClr>
                </a:solidFill>
                <a:latin typeface="+mn-lt"/>
                <a:ea typeface="Verdana" panose="020B0604030504040204" pitchFamily="34" charset="0"/>
                <a:cs typeface="Verdana" panose="020B0604030504040204" pitchFamily="34" charset="0"/>
              </a:rPr>
              <a:t>Kansas State University Foundation Twitter Follower Analysis</a:t>
            </a:r>
          </a:p>
        </p:txBody>
      </p:sp>
      <p:sp>
        <p:nvSpPr>
          <p:cNvPr id="3" name="Subtitle 2"/>
          <p:cNvSpPr>
            <a:spLocks noGrp="1"/>
          </p:cNvSpPr>
          <p:nvPr>
            <p:ph type="subTitle" idx="1"/>
          </p:nvPr>
        </p:nvSpPr>
        <p:spPr>
          <a:xfrm>
            <a:off x="1100051" y="4455621"/>
            <a:ext cx="10058400" cy="1143000"/>
          </a:xfrm>
        </p:spPr>
        <p:txBody>
          <a:bodyPr/>
          <a:lstStyle/>
          <a:p>
            <a:r>
              <a:rPr lang="en-US" dirty="0">
                <a:solidFill>
                  <a:schemeClr val="tx1">
                    <a:lumMod val="75000"/>
                    <a:lumOff val="25000"/>
                  </a:schemeClr>
                </a:solidFill>
              </a:rPr>
              <a:t>Jeremy Larson</a:t>
            </a:r>
          </a:p>
        </p:txBody>
      </p:sp>
    </p:spTree>
    <p:extLst>
      <p:ext uri="{BB962C8B-B14F-4D97-AF65-F5344CB8AC3E}">
        <p14:creationId xmlns:p14="http://schemas.microsoft.com/office/powerpoint/2010/main" val="226653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Descriptive Analytics </a:t>
            </a:r>
            <a:r>
              <a:rPr lang="en-US" sz="2800" i="1" dirty="0"/>
              <a:t>(cont.)</a:t>
            </a:r>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457" y="1718800"/>
            <a:ext cx="6346372" cy="4773339"/>
          </a:xfrm>
        </p:spPr>
      </p:pic>
    </p:spTree>
    <p:extLst>
      <p:ext uri="{BB962C8B-B14F-4D97-AF65-F5344CB8AC3E}">
        <p14:creationId xmlns:p14="http://schemas.microsoft.com/office/powerpoint/2010/main" val="361087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r>
              <a:rPr lang="en-US" sz="2800" i="1" dirty="0"/>
              <a:t>(cont.)</a:t>
            </a:r>
            <a:endParaRPr lang="en-US" dirty="0"/>
          </a:p>
        </p:txBody>
      </p:sp>
      <p:sp>
        <p:nvSpPr>
          <p:cNvPr id="4" name="Text Placeholder 3"/>
          <p:cNvSpPr>
            <a:spLocks noGrp="1"/>
          </p:cNvSpPr>
          <p:nvPr>
            <p:ph type="body" idx="1"/>
          </p:nvPr>
        </p:nvSpPr>
        <p:spPr/>
        <p:txBody>
          <a:bodyPr/>
          <a:lstStyle/>
          <a:p>
            <a:r>
              <a:rPr lang="en-US" dirty="0"/>
              <a:t>TOP 10 MOST USED WORD PAIRS:</a:t>
            </a:r>
          </a:p>
        </p:txBody>
      </p:sp>
      <p:sp>
        <p:nvSpPr>
          <p:cNvPr id="5" name="Content Placeholder 4"/>
          <p:cNvSpPr>
            <a:spLocks noGrp="1"/>
          </p:cNvSpPr>
          <p:nvPr>
            <p:ph sz="half" idx="2"/>
          </p:nvPr>
        </p:nvSpPr>
        <p:spPr/>
        <p:txBody>
          <a:bodyPr>
            <a:normAutofit lnSpcReduction="10000"/>
          </a:bodyPr>
          <a:lstStyle/>
          <a:p>
            <a:pPr marL="201168" lvl="1" indent="0">
              <a:buNone/>
            </a:pPr>
            <a:r>
              <a:rPr lang="en-US" b="1" dirty="0"/>
              <a:t>Word Pair		Count</a:t>
            </a:r>
          </a:p>
          <a:p>
            <a:pPr marL="201168" lvl="1" indent="0">
              <a:buNone/>
            </a:pPr>
            <a:r>
              <a:rPr lang="en-US" dirty="0"/>
              <a:t>Social Media		243</a:t>
            </a:r>
          </a:p>
          <a:p>
            <a:pPr marL="201168" lvl="1" indent="0">
              <a:buNone/>
            </a:pPr>
            <a:r>
              <a:rPr lang="en-US" dirty="0"/>
              <a:t>Gene Taylor		214</a:t>
            </a:r>
          </a:p>
          <a:p>
            <a:pPr marL="201168" lvl="1" indent="0">
              <a:buNone/>
            </a:pPr>
            <a:r>
              <a:rPr lang="en-US" dirty="0"/>
              <a:t>Spring Game		202</a:t>
            </a:r>
          </a:p>
          <a:p>
            <a:pPr marL="201168" lvl="1" indent="0">
              <a:buNone/>
            </a:pPr>
            <a:r>
              <a:rPr lang="en-US" dirty="0"/>
              <a:t>Kansas State		185</a:t>
            </a:r>
          </a:p>
          <a:p>
            <a:pPr marL="201168" lvl="1" indent="0">
              <a:buNone/>
            </a:pPr>
            <a:r>
              <a:rPr lang="en-US" dirty="0"/>
              <a:t>Happy Easter		129</a:t>
            </a:r>
          </a:p>
          <a:p>
            <a:pPr marL="201168" lvl="1" indent="0">
              <a:buNone/>
            </a:pPr>
            <a:r>
              <a:rPr lang="en-US" dirty="0"/>
              <a:t>Can’t Wait		106</a:t>
            </a:r>
          </a:p>
          <a:p>
            <a:pPr marL="201168" lvl="1" indent="0">
              <a:buNone/>
            </a:pPr>
            <a:r>
              <a:rPr lang="en-US" dirty="0"/>
              <a:t>Bill Snyder		101</a:t>
            </a:r>
          </a:p>
          <a:p>
            <a:pPr marL="201168" lvl="1" indent="0">
              <a:buNone/>
            </a:pPr>
            <a:r>
              <a:rPr lang="en-US" dirty="0"/>
              <a:t>Accurate Career		89</a:t>
            </a:r>
          </a:p>
          <a:p>
            <a:pPr marL="201168" lvl="1" indent="0">
              <a:buNone/>
            </a:pPr>
            <a:r>
              <a:rPr lang="en-US" dirty="0"/>
              <a:t>Don’t Miss		84</a:t>
            </a:r>
          </a:p>
          <a:p>
            <a:pPr marL="201168" lvl="1" indent="0">
              <a:buNone/>
            </a:pPr>
            <a:r>
              <a:rPr lang="en-US" dirty="0"/>
              <a:t>Make Sure		78</a:t>
            </a:r>
          </a:p>
          <a:p>
            <a:endParaRPr lang="en-US" dirty="0"/>
          </a:p>
        </p:txBody>
      </p:sp>
      <p:sp>
        <p:nvSpPr>
          <p:cNvPr id="6" name="Text Placeholder 5"/>
          <p:cNvSpPr>
            <a:spLocks noGrp="1"/>
          </p:cNvSpPr>
          <p:nvPr>
            <p:ph type="body" sz="quarter" idx="3"/>
          </p:nvPr>
        </p:nvSpPr>
        <p:spPr/>
        <p:txBody>
          <a:bodyPr/>
          <a:lstStyle/>
          <a:p>
            <a:r>
              <a:rPr lang="en-US" dirty="0"/>
              <a:t>Word pair distribution:</a:t>
            </a: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30849" y="2582863"/>
            <a:ext cx="4911902" cy="3378200"/>
          </a:xfrm>
        </p:spPr>
      </p:pic>
    </p:spTree>
    <p:extLst>
      <p:ext uri="{BB962C8B-B14F-4D97-AF65-F5344CB8AC3E}">
        <p14:creationId xmlns:p14="http://schemas.microsoft.com/office/powerpoint/2010/main" val="192282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Topic Modeling</a:t>
            </a:r>
          </a:p>
        </p:txBody>
      </p:sp>
      <p:sp>
        <p:nvSpPr>
          <p:cNvPr id="3" name="Subtitle 2"/>
          <p:cNvSpPr>
            <a:spLocks noGrp="1"/>
          </p:cNvSpPr>
          <p:nvPr>
            <p:ph type="subTitle" idx="1"/>
          </p:nvPr>
        </p:nvSpPr>
        <p:spPr>
          <a:xfrm>
            <a:off x="1100051" y="4455621"/>
            <a:ext cx="10058400" cy="1143000"/>
          </a:xfrm>
        </p:spPr>
        <p:txBody>
          <a:bodyPr>
            <a:normAutofit/>
          </a:bodyPr>
          <a:lstStyle/>
          <a:p>
            <a:r>
              <a:rPr lang="en-US" sz="1200" dirty="0">
                <a:solidFill>
                  <a:schemeClr val="tx1">
                    <a:lumMod val="75000"/>
                    <a:lumOff val="25000"/>
                  </a:schemeClr>
                </a:solidFill>
              </a:rPr>
              <a:t>a topic model is a type of statistical model for discovering the abstract "topics" that occur in a collection of documents. Topic modeling is a frequently used text-mining tool for discovery of hidden semantic structures in a text body.</a:t>
            </a:r>
          </a:p>
        </p:txBody>
      </p:sp>
    </p:spTree>
    <p:extLst>
      <p:ext uri="{BB962C8B-B14F-4D97-AF65-F5344CB8AC3E}">
        <p14:creationId xmlns:p14="http://schemas.microsoft.com/office/powerpoint/2010/main" val="51067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3" name="Text Placeholder 2"/>
          <p:cNvSpPr>
            <a:spLocks noGrp="1"/>
          </p:cNvSpPr>
          <p:nvPr>
            <p:ph type="body" idx="1"/>
          </p:nvPr>
        </p:nvSpPr>
        <p:spPr/>
        <p:txBody>
          <a:bodyPr/>
          <a:lstStyle/>
          <a:p>
            <a:r>
              <a:rPr lang="en-US" dirty="0"/>
              <a:t>Testing for number of topics</a:t>
            </a:r>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a:t>Testing was completed to find the best fit for data between 2 and 20 topics.</a:t>
            </a:r>
          </a:p>
          <a:p>
            <a:pPr>
              <a:buFont typeface="Arial" panose="020B0604020202020204" pitchFamily="34" charset="0"/>
              <a:buChar char="•"/>
            </a:pPr>
            <a:r>
              <a:rPr lang="en-US" dirty="0"/>
              <a:t>Each number of topics were passed thru the model 75 times to ensure accuracy.</a:t>
            </a:r>
          </a:p>
          <a:p>
            <a:pPr>
              <a:buFont typeface="Arial" panose="020B0604020202020204" pitchFamily="34" charset="0"/>
              <a:buChar char="•"/>
            </a:pPr>
            <a:r>
              <a:rPr lang="en-US" dirty="0"/>
              <a:t>The model substantiated that two topics was the best fit for the data.</a:t>
            </a:r>
          </a:p>
          <a:p>
            <a:pPr>
              <a:buFont typeface="Arial" panose="020B0604020202020204" pitchFamily="34" charset="0"/>
              <a:buChar char="•"/>
            </a:pPr>
            <a:r>
              <a:rPr lang="en-US" dirty="0"/>
              <a:t>Model testing was a very long process for this amount of data </a:t>
            </a:r>
            <a:r>
              <a:rPr lang="en-US" sz="1200" i="1" dirty="0"/>
              <a:t>(approximately 10 hours)</a:t>
            </a:r>
            <a:r>
              <a:rPr lang="en-US" i="1" dirty="0"/>
              <a:t>. </a:t>
            </a:r>
          </a:p>
        </p:txBody>
      </p:sp>
      <p:sp>
        <p:nvSpPr>
          <p:cNvPr id="5" name="Text Placeholder 4"/>
          <p:cNvSpPr>
            <a:spLocks noGrp="1"/>
          </p:cNvSpPr>
          <p:nvPr>
            <p:ph type="body" sz="quarter" idx="3"/>
          </p:nvPr>
        </p:nvSpPr>
        <p:spPr/>
        <p:txBody>
          <a:bodyPr/>
          <a:lstStyle/>
          <a:p>
            <a:r>
              <a:rPr lang="en-US" dirty="0"/>
              <a:t>Model testing output </a:t>
            </a:r>
            <a:r>
              <a:rPr lang="en-US" sz="1200" i="1" dirty="0"/>
              <a:t>(larger is better)</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18238" y="2872016"/>
            <a:ext cx="4937125" cy="2799893"/>
          </a:xfrm>
        </p:spPr>
      </p:pic>
    </p:spTree>
    <p:extLst>
      <p:ext uri="{BB962C8B-B14F-4D97-AF65-F5344CB8AC3E}">
        <p14:creationId xmlns:p14="http://schemas.microsoft.com/office/powerpoint/2010/main" val="363484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Topic 1</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96963" y="2728107"/>
            <a:ext cx="4938712" cy="3087711"/>
          </a:xfrm>
        </p:spPr>
      </p:pic>
      <p:sp>
        <p:nvSpPr>
          <p:cNvPr id="5" name="Text Placeholder 4"/>
          <p:cNvSpPr>
            <a:spLocks noGrp="1"/>
          </p:cNvSpPr>
          <p:nvPr>
            <p:ph type="body" sz="quarter" idx="3"/>
          </p:nvPr>
        </p:nvSpPr>
        <p:spPr/>
        <p:txBody>
          <a:bodyPr/>
          <a:lstStyle/>
          <a:p>
            <a:r>
              <a:rPr lang="en-US" dirty="0"/>
              <a:t>Topic 2</a:t>
            </a:r>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18238" y="2708335"/>
            <a:ext cx="4937125" cy="3127256"/>
          </a:xfrm>
        </p:spPr>
      </p:pic>
    </p:spTree>
    <p:extLst>
      <p:ext uri="{BB962C8B-B14F-4D97-AF65-F5344CB8AC3E}">
        <p14:creationId xmlns:p14="http://schemas.microsoft.com/office/powerpoint/2010/main" val="22409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Topic 1 Top 10 most relevant words</a:t>
            </a:r>
          </a:p>
        </p:txBody>
      </p:sp>
      <p:sp>
        <p:nvSpPr>
          <p:cNvPr id="4" name="Content Placeholder 3"/>
          <p:cNvSpPr>
            <a:spLocks noGrp="1"/>
          </p:cNvSpPr>
          <p:nvPr>
            <p:ph sz="half" idx="2"/>
          </p:nvPr>
        </p:nvSpPr>
        <p:spPr/>
        <p:txBody>
          <a:bodyPr>
            <a:normAutofit fontScale="70000" lnSpcReduction="20000"/>
          </a:bodyPr>
          <a:lstStyle/>
          <a:p>
            <a:pPr marL="201168" lvl="1" indent="0">
              <a:lnSpc>
                <a:spcPct val="110000"/>
              </a:lnSpc>
              <a:buNone/>
            </a:pPr>
            <a:r>
              <a:rPr lang="en-US" sz="2600" dirty="0"/>
              <a:t>Day</a:t>
            </a:r>
          </a:p>
          <a:p>
            <a:pPr marL="201168" lvl="1" indent="0">
              <a:lnSpc>
                <a:spcPct val="110000"/>
              </a:lnSpc>
              <a:buNone/>
            </a:pPr>
            <a:r>
              <a:rPr lang="en-US" sz="2600" dirty="0"/>
              <a:t>Hearties</a:t>
            </a:r>
          </a:p>
          <a:p>
            <a:pPr marL="201168" lvl="1" indent="0">
              <a:lnSpc>
                <a:spcPct val="110000"/>
              </a:lnSpc>
              <a:buNone/>
            </a:pPr>
            <a:r>
              <a:rPr lang="en-US" sz="2600" dirty="0"/>
              <a:t>Get</a:t>
            </a:r>
          </a:p>
          <a:p>
            <a:pPr marL="201168" lvl="1" indent="0">
              <a:lnSpc>
                <a:spcPct val="110000"/>
              </a:lnSpc>
              <a:buNone/>
            </a:pPr>
            <a:r>
              <a:rPr lang="en-US" sz="2600" dirty="0"/>
              <a:t>Time</a:t>
            </a:r>
          </a:p>
          <a:p>
            <a:pPr marL="201168" lvl="1" indent="0">
              <a:lnSpc>
                <a:spcPct val="110000"/>
              </a:lnSpc>
              <a:buNone/>
            </a:pPr>
            <a:r>
              <a:rPr lang="en-US" sz="2600" dirty="0"/>
              <a:t>Like</a:t>
            </a:r>
          </a:p>
          <a:p>
            <a:pPr marL="201168" lvl="1" indent="0">
              <a:lnSpc>
                <a:spcPct val="110000"/>
              </a:lnSpc>
              <a:buNone/>
            </a:pPr>
            <a:r>
              <a:rPr lang="en-US" sz="2600" dirty="0"/>
              <a:t>One</a:t>
            </a:r>
          </a:p>
          <a:p>
            <a:pPr marL="201168" lvl="1" indent="0">
              <a:lnSpc>
                <a:spcPct val="110000"/>
              </a:lnSpc>
              <a:buNone/>
            </a:pPr>
            <a:r>
              <a:rPr lang="en-US" sz="2600" dirty="0"/>
              <a:t>Don’t</a:t>
            </a:r>
          </a:p>
          <a:p>
            <a:pPr marL="201168" lvl="1" indent="0">
              <a:lnSpc>
                <a:spcPct val="110000"/>
              </a:lnSpc>
              <a:buNone/>
            </a:pPr>
            <a:r>
              <a:rPr lang="en-US" sz="2600" dirty="0"/>
              <a:t>Good</a:t>
            </a:r>
          </a:p>
          <a:p>
            <a:pPr marL="201168" lvl="1" indent="0">
              <a:lnSpc>
                <a:spcPct val="110000"/>
              </a:lnSpc>
              <a:buNone/>
            </a:pPr>
            <a:r>
              <a:rPr lang="en-US" sz="2600" dirty="0"/>
              <a:t>Today</a:t>
            </a:r>
          </a:p>
          <a:p>
            <a:pPr marL="201168" lvl="1" indent="0">
              <a:lnSpc>
                <a:spcPct val="110000"/>
              </a:lnSpc>
              <a:buNone/>
            </a:pPr>
            <a:r>
              <a:rPr lang="en-US" sz="2600" dirty="0"/>
              <a:t>Know</a:t>
            </a:r>
          </a:p>
          <a:p>
            <a:pPr>
              <a:buFont typeface="Arial" panose="020B0604020202020204" pitchFamily="34" charset="0"/>
              <a:buChar char="•"/>
            </a:pPr>
            <a:endParaRPr lang="en-US" dirty="0"/>
          </a:p>
        </p:txBody>
      </p:sp>
      <p:sp>
        <p:nvSpPr>
          <p:cNvPr id="5" name="Text Placeholder 4"/>
          <p:cNvSpPr>
            <a:spLocks noGrp="1"/>
          </p:cNvSpPr>
          <p:nvPr>
            <p:ph type="body" sz="quarter" idx="3"/>
          </p:nvPr>
        </p:nvSpPr>
        <p:spPr/>
        <p:txBody>
          <a:bodyPr/>
          <a:lstStyle/>
          <a:p>
            <a:r>
              <a:rPr lang="en-US" dirty="0"/>
              <a:t>Topic 2 Top 10 most relevant words</a:t>
            </a:r>
          </a:p>
        </p:txBody>
      </p:sp>
      <p:sp>
        <p:nvSpPr>
          <p:cNvPr id="6" name="Content Placeholder 5"/>
          <p:cNvSpPr>
            <a:spLocks noGrp="1"/>
          </p:cNvSpPr>
          <p:nvPr>
            <p:ph sz="quarter" idx="4"/>
          </p:nvPr>
        </p:nvSpPr>
        <p:spPr/>
        <p:txBody>
          <a:bodyPr>
            <a:normAutofit fontScale="70000" lnSpcReduction="20000"/>
          </a:bodyPr>
          <a:lstStyle/>
          <a:p>
            <a:pPr marL="201168" lvl="1" indent="0">
              <a:lnSpc>
                <a:spcPct val="110000"/>
              </a:lnSpc>
              <a:buNone/>
            </a:pPr>
            <a:r>
              <a:rPr lang="en-US" sz="2600" dirty="0"/>
              <a:t>Student</a:t>
            </a:r>
          </a:p>
          <a:p>
            <a:pPr marL="201168" lvl="1" indent="0">
              <a:lnSpc>
                <a:spcPct val="110000"/>
              </a:lnSpc>
              <a:buNone/>
            </a:pPr>
            <a:r>
              <a:rPr lang="en-US" sz="2600" dirty="0"/>
              <a:t>New</a:t>
            </a:r>
          </a:p>
          <a:p>
            <a:pPr marL="201168" lvl="1" indent="0">
              <a:lnSpc>
                <a:spcPct val="110000"/>
              </a:lnSpc>
              <a:buNone/>
            </a:pPr>
            <a:r>
              <a:rPr lang="en-US" sz="2600" dirty="0"/>
              <a:t>Social</a:t>
            </a:r>
          </a:p>
          <a:p>
            <a:pPr marL="201168" lvl="1" indent="0">
              <a:lnSpc>
                <a:spcPct val="110000"/>
              </a:lnSpc>
              <a:buNone/>
            </a:pPr>
            <a:r>
              <a:rPr lang="en-US" sz="2600" dirty="0"/>
              <a:t>Medium</a:t>
            </a:r>
          </a:p>
          <a:p>
            <a:pPr marL="201168" lvl="1" indent="0">
              <a:lnSpc>
                <a:spcPct val="110000"/>
              </a:lnSpc>
              <a:buNone/>
            </a:pPr>
            <a:r>
              <a:rPr lang="en-US" sz="2600" dirty="0" err="1"/>
              <a:t>KState</a:t>
            </a:r>
            <a:endParaRPr lang="en-US" sz="2600" dirty="0"/>
          </a:p>
          <a:p>
            <a:pPr marL="201168" lvl="1" indent="0">
              <a:lnSpc>
                <a:spcPct val="110000"/>
              </a:lnSpc>
              <a:buNone/>
            </a:pPr>
            <a:r>
              <a:rPr lang="en-US" sz="2600" dirty="0"/>
              <a:t>Job</a:t>
            </a:r>
          </a:p>
          <a:p>
            <a:pPr marL="201168" lvl="1" indent="0">
              <a:lnSpc>
                <a:spcPct val="110000"/>
              </a:lnSpc>
              <a:buNone/>
            </a:pPr>
            <a:r>
              <a:rPr lang="en-US" sz="2600" dirty="0"/>
              <a:t>Today</a:t>
            </a:r>
          </a:p>
          <a:p>
            <a:pPr marL="201168" lvl="1" indent="0">
              <a:lnSpc>
                <a:spcPct val="110000"/>
              </a:lnSpc>
              <a:buNone/>
            </a:pPr>
            <a:r>
              <a:rPr lang="en-US" sz="2600" dirty="0"/>
              <a:t>Career</a:t>
            </a:r>
          </a:p>
          <a:p>
            <a:pPr marL="201168" lvl="1" indent="0">
              <a:lnSpc>
                <a:spcPct val="110000"/>
              </a:lnSpc>
              <a:buNone/>
            </a:pPr>
            <a:r>
              <a:rPr lang="en-US" sz="2600" dirty="0"/>
              <a:t>Kansas</a:t>
            </a:r>
          </a:p>
          <a:p>
            <a:pPr marL="201168" lvl="1" indent="0">
              <a:lnSpc>
                <a:spcPct val="110000"/>
              </a:lnSpc>
              <a:buNone/>
            </a:pPr>
            <a:r>
              <a:rPr lang="en-US" sz="2600" dirty="0"/>
              <a:t>Join</a:t>
            </a:r>
          </a:p>
          <a:p>
            <a:endParaRPr lang="en-US" dirty="0"/>
          </a:p>
        </p:txBody>
      </p:sp>
    </p:spTree>
    <p:extLst>
      <p:ext uri="{BB962C8B-B14F-4D97-AF65-F5344CB8AC3E}">
        <p14:creationId xmlns:p14="http://schemas.microsoft.com/office/powerpoint/2010/main" val="307004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 Modeling </a:t>
            </a:r>
            <a:r>
              <a:rPr lang="en-US" sz="2800" i="1" dirty="0">
                <a:solidFill>
                  <a:prstClr val="black">
                    <a:lumMod val="75000"/>
                    <a:lumOff val="25000"/>
                  </a:prstClr>
                </a:solidFill>
              </a:rPr>
              <a:t>(cont.)</a:t>
            </a:r>
            <a:endParaRPr lang="en-US" dirty="0"/>
          </a:p>
        </p:txBody>
      </p:sp>
      <p:sp>
        <p:nvSpPr>
          <p:cNvPr id="8" name="Content Placeholder 7"/>
          <p:cNvSpPr>
            <a:spLocks noGrp="1"/>
          </p:cNvSpPr>
          <p:nvPr>
            <p:ph idx="1"/>
          </p:nvPr>
        </p:nvSpPr>
        <p:spPr/>
        <p:txBody>
          <a:bodyPr/>
          <a:lstStyle/>
          <a:p>
            <a:pPr>
              <a:buFont typeface="Arial" panose="020B0604020202020204" pitchFamily="34" charset="0"/>
              <a:buChar char="•"/>
            </a:pPr>
            <a:r>
              <a:rPr lang="en-US" dirty="0"/>
              <a:t>Topic Modeling Conclusions:</a:t>
            </a:r>
          </a:p>
          <a:p>
            <a:pPr lvl="1">
              <a:buFont typeface="Arial" panose="020B0604020202020204" pitchFamily="34" charset="0"/>
              <a:buChar char="•"/>
            </a:pPr>
            <a:r>
              <a:rPr lang="en-US" dirty="0"/>
              <a:t>Topic 2 is pretty clear that it is concerning Kansas State University students and their careers.</a:t>
            </a:r>
          </a:p>
          <a:p>
            <a:pPr lvl="2">
              <a:buFont typeface="Arial" panose="020B0604020202020204" pitchFamily="34" charset="0"/>
              <a:buChar char="•"/>
            </a:pPr>
            <a:r>
              <a:rPr lang="en-US" dirty="0"/>
              <a:t>It being near the end of the spring semester and graduation supports the notion of this being a major topic of discussion.</a:t>
            </a:r>
          </a:p>
          <a:p>
            <a:pPr lvl="1">
              <a:buFont typeface="Arial" panose="020B0604020202020204" pitchFamily="34" charset="0"/>
              <a:buChar char="•"/>
            </a:pPr>
            <a:r>
              <a:rPr lang="en-US" dirty="0"/>
              <a:t>Topic 1 is less clear however.</a:t>
            </a:r>
          </a:p>
          <a:p>
            <a:pPr lvl="2">
              <a:buFont typeface="Arial" panose="020B0604020202020204" pitchFamily="34" charset="0"/>
              <a:buChar char="•"/>
            </a:pPr>
            <a:r>
              <a:rPr lang="en-US" dirty="0"/>
              <a:t>Hearties as seen in the Descriptive Analytics is a clear shout out to the Hallmark Channel show but “</a:t>
            </a:r>
            <a:r>
              <a:rPr lang="en-US" dirty="0" err="1"/>
              <a:t>Kstate</a:t>
            </a:r>
            <a:r>
              <a:rPr lang="en-US" dirty="0"/>
              <a:t>”, “Game”, and “Spring”, words 11, 15, and 24 in Topic 1’s relevant terms, do not fit that topic.</a:t>
            </a:r>
          </a:p>
          <a:p>
            <a:pPr lvl="3">
              <a:buFont typeface="Arial" panose="020B0604020202020204" pitchFamily="34" charset="0"/>
              <a:buChar char="•"/>
            </a:pPr>
            <a:r>
              <a:rPr lang="en-US" dirty="0"/>
              <a:t>Speculation: As seen in the Descriptive Analytics, there is a large amount of discussion around Kansas State Athletics. However, it was spread across multiple different key words, hashtags, and Twitter mentions. I believe this is a case were the fracturing of the topic over multiple subtopics prevented the model from reaching critical mass for the topic overall to be elevated to its own designated topic.</a:t>
            </a:r>
          </a:p>
        </p:txBody>
      </p:sp>
    </p:spTree>
    <p:extLst>
      <p:ext uri="{BB962C8B-B14F-4D97-AF65-F5344CB8AC3E}">
        <p14:creationId xmlns:p14="http://schemas.microsoft.com/office/powerpoint/2010/main" val="238533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Sentiment Analysis</a:t>
            </a:r>
          </a:p>
        </p:txBody>
      </p:sp>
      <p:sp>
        <p:nvSpPr>
          <p:cNvPr id="3" name="Subtitle 2"/>
          <p:cNvSpPr>
            <a:spLocks noGrp="1"/>
          </p:cNvSpPr>
          <p:nvPr>
            <p:ph type="subTitle" idx="1"/>
          </p:nvPr>
        </p:nvSpPr>
        <p:spPr>
          <a:xfrm>
            <a:off x="1100051" y="4455621"/>
            <a:ext cx="10058400" cy="1143000"/>
          </a:xfrm>
        </p:spPr>
        <p:txBody>
          <a:bodyPr>
            <a:normAutofit/>
          </a:bodyPr>
          <a:lstStyle/>
          <a:p>
            <a:r>
              <a:rPr lang="en-US" sz="1200" dirty="0">
                <a:solidFill>
                  <a:schemeClr val="tx1">
                    <a:lumMod val="75000"/>
                    <a:lumOff val="25000"/>
                  </a:schemeClr>
                </a:solidFill>
              </a:rPr>
              <a:t>Sentiment analysis refers to the use of natural language processing, text analysis, and computational linguistics to systematically identify, extract, quantify, and study affective states and subjective information. Sentiment analysis is widely applied to voice of the customer materials such as reviews, survey responses, and online and social media for applications that range from marketing to customer service.</a:t>
            </a:r>
          </a:p>
        </p:txBody>
      </p:sp>
    </p:spTree>
    <p:extLst>
      <p:ext uri="{BB962C8B-B14F-4D97-AF65-F5344CB8AC3E}">
        <p14:creationId xmlns:p14="http://schemas.microsoft.com/office/powerpoint/2010/main" val="63735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5" name="Content Placeholder 4"/>
          <p:cNvSpPr>
            <a:spLocks noGrp="1"/>
          </p:cNvSpPr>
          <p:nvPr>
            <p:ph idx="1"/>
          </p:nvPr>
        </p:nvSpPr>
        <p:spPr/>
        <p:txBody>
          <a:bodyPr/>
          <a:lstStyle/>
          <a:p>
            <a:pPr>
              <a:buFont typeface="Arial" panose="020B0604020202020204" pitchFamily="34" charset="0"/>
              <a:buChar char="•"/>
            </a:pPr>
            <a:r>
              <a:rPr lang="en-US" dirty="0"/>
              <a:t>Sentiment analysis was performed and found that:</a:t>
            </a:r>
          </a:p>
          <a:p>
            <a:pPr lvl="1">
              <a:buFont typeface="Arial" panose="020B0604020202020204" pitchFamily="34" charset="0"/>
              <a:buChar char="•"/>
            </a:pPr>
            <a:r>
              <a:rPr lang="en-US" dirty="0"/>
              <a:t>12,270 tweets were positive</a:t>
            </a:r>
          </a:p>
          <a:p>
            <a:pPr lvl="1">
              <a:buFont typeface="Arial" panose="020B0604020202020204" pitchFamily="34" charset="0"/>
              <a:buChar char="•"/>
            </a:pPr>
            <a:r>
              <a:rPr lang="en-US" dirty="0"/>
              <a:t>3,262 tweets were negative</a:t>
            </a:r>
          </a:p>
          <a:p>
            <a:pPr lvl="1">
              <a:buFont typeface="Arial" panose="020B0604020202020204" pitchFamily="34" charset="0"/>
              <a:buChar char="•"/>
            </a:pPr>
            <a:r>
              <a:rPr lang="en-US" dirty="0"/>
              <a:t>13,658 tweets were neutral</a:t>
            </a:r>
          </a:p>
          <a:p>
            <a:pPr>
              <a:buFont typeface="Arial" panose="020B0604020202020204" pitchFamily="34" charset="0"/>
              <a:buChar char="•"/>
            </a:pPr>
            <a:r>
              <a:rPr lang="en-US" dirty="0"/>
              <a:t>The tweet count will not equal the total number of </a:t>
            </a:r>
            <a:br>
              <a:rPr lang="en-US" dirty="0"/>
            </a:br>
            <a:r>
              <a:rPr lang="en-US" dirty="0"/>
              <a:t>tweets due to the data cleaning process.</a:t>
            </a:r>
          </a:p>
        </p:txBody>
      </p:sp>
      <p:pic>
        <p:nvPicPr>
          <p:cNvPr id="9" name="Content Placeholder 8"/>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828709" y="2523914"/>
            <a:ext cx="4038600" cy="2667000"/>
          </a:xfrm>
        </p:spPr>
      </p:pic>
    </p:spTree>
    <p:extLst>
      <p:ext uri="{BB962C8B-B14F-4D97-AF65-F5344CB8AC3E}">
        <p14:creationId xmlns:p14="http://schemas.microsoft.com/office/powerpoint/2010/main" val="100953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t>
            </a:r>
            <a:r>
              <a:rPr lang="en-US" sz="2800" i="1" dirty="0">
                <a:solidFill>
                  <a:prstClr val="black">
                    <a:lumMod val="75000"/>
                    <a:lumOff val="25000"/>
                  </a:prstClr>
                </a:solidFill>
              </a:rPr>
              <a:t>(cont.)</a:t>
            </a:r>
            <a:endParaRPr lang="en-US" dirty="0"/>
          </a:p>
        </p:txBody>
      </p:sp>
      <p:sp>
        <p:nvSpPr>
          <p:cNvPr id="4" name="Text Placeholder 3"/>
          <p:cNvSpPr>
            <a:spLocks noGrp="1"/>
          </p:cNvSpPr>
          <p:nvPr>
            <p:ph type="body" idx="1"/>
          </p:nvPr>
        </p:nvSpPr>
        <p:spPr/>
        <p:txBody>
          <a:bodyPr/>
          <a:lstStyle/>
          <a:p>
            <a:r>
              <a:rPr lang="en-US" dirty="0"/>
              <a:t>Positive sentiment word cloud</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514" y="3002987"/>
            <a:ext cx="4938712" cy="2537949"/>
          </a:xfrm>
        </p:spPr>
      </p:pic>
      <p:sp>
        <p:nvSpPr>
          <p:cNvPr id="6" name="Text Placeholder 5"/>
          <p:cNvSpPr>
            <a:spLocks noGrp="1"/>
          </p:cNvSpPr>
          <p:nvPr>
            <p:ph type="body" sz="quarter" idx="3"/>
          </p:nvPr>
        </p:nvSpPr>
        <p:spPr/>
        <p:txBody>
          <a:bodyPr/>
          <a:lstStyle/>
          <a:p>
            <a:r>
              <a:rPr lang="en-US" dirty="0"/>
              <a:t>Negative sentiment word cloud</a:t>
            </a: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07177" y="3003803"/>
            <a:ext cx="4937125" cy="2537133"/>
          </a:xfrm>
        </p:spPr>
      </p:pic>
    </p:spTree>
    <p:extLst>
      <p:ext uri="{BB962C8B-B14F-4D97-AF65-F5344CB8AC3E}">
        <p14:creationId xmlns:p14="http://schemas.microsoft.com/office/powerpoint/2010/main" val="71187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13" name="Content Placeholder 12"/>
          <p:cNvSpPr>
            <a:spLocks noGrp="1"/>
          </p:cNvSpPr>
          <p:nvPr>
            <p:ph idx="1"/>
          </p:nvPr>
        </p:nvSpPr>
        <p:spPr/>
        <p:txBody>
          <a:bodyPr/>
          <a:lstStyle/>
          <a:p>
            <a:pPr>
              <a:buFont typeface="Arial" panose="020B0604020202020204" pitchFamily="34" charset="0"/>
              <a:buChar char="•"/>
            </a:pPr>
            <a:r>
              <a:rPr lang="en-US" sz="2800" dirty="0"/>
              <a:t>How can we derive greater value from our use of social media, in this case Twitter, beyond the basic measures used now?</a:t>
            </a:r>
          </a:p>
          <a:p>
            <a:pPr lvl="1">
              <a:buFont typeface="Arial" panose="020B0604020202020204" pitchFamily="34" charset="0"/>
              <a:buChar char="•"/>
            </a:pPr>
            <a:r>
              <a:rPr lang="en-US" sz="2400" dirty="0"/>
              <a:t>Can we get a better understanding of what our followers are interested in?</a:t>
            </a:r>
          </a:p>
          <a:p>
            <a:pPr lvl="2">
              <a:buFont typeface="Arial" panose="020B0604020202020204" pitchFamily="34" charset="0"/>
              <a:buChar char="•"/>
            </a:pPr>
            <a:r>
              <a:rPr lang="en-US" sz="2000" dirty="0"/>
              <a:t>Are we crafting messaging that is engaging to our followers?</a:t>
            </a:r>
          </a:p>
          <a:p>
            <a:pPr lvl="1">
              <a:buFont typeface="Arial" panose="020B0604020202020204" pitchFamily="34" charset="0"/>
              <a:buChar char="•"/>
            </a:pPr>
            <a:r>
              <a:rPr lang="en-US" sz="2400" dirty="0"/>
              <a:t>Can we identify the followers that are most engaged in our follower network?</a:t>
            </a:r>
          </a:p>
          <a:p>
            <a:pPr lvl="2">
              <a:buFont typeface="Arial" panose="020B0604020202020204" pitchFamily="34" charset="0"/>
              <a:buChar char="•"/>
            </a:pPr>
            <a:r>
              <a:rPr lang="en-US" sz="2000" dirty="0"/>
              <a:t>Have we previously developed a relationship with that follower?</a:t>
            </a:r>
          </a:p>
          <a:p>
            <a:pPr lvl="2">
              <a:buFont typeface="Arial" panose="020B0604020202020204" pitchFamily="34" charset="0"/>
              <a:buChar char="•"/>
            </a:pPr>
            <a:r>
              <a:rPr lang="en-US" sz="2000" dirty="0"/>
              <a:t>Is there some way to co-op them into helping us spread our messaging?</a:t>
            </a:r>
          </a:p>
          <a:p>
            <a:pPr lvl="2">
              <a:buFont typeface="Arial" panose="020B0604020202020204" pitchFamily="34" charset="0"/>
              <a:buChar char="•"/>
            </a:pPr>
            <a:r>
              <a:rPr lang="en-US" sz="2000" dirty="0"/>
              <a:t>Could identifying and engaging key followers be used as a new measure of success for our social media process?</a:t>
            </a:r>
          </a:p>
          <a:p>
            <a:pPr lvl="1">
              <a:buFont typeface="Arial" panose="020B0604020202020204" pitchFamily="34" charset="0"/>
              <a:buChar char="•"/>
            </a:pPr>
            <a:endParaRPr lang="en-US" sz="2400" dirty="0"/>
          </a:p>
          <a:p>
            <a:pPr lvl="1">
              <a:buFont typeface="Arial" panose="020B0604020202020204" pitchFamily="34" charset="0"/>
              <a:buChar char="•"/>
            </a:pPr>
            <a:endParaRPr lang="en-US" sz="2600" dirty="0"/>
          </a:p>
          <a:p>
            <a:pPr marL="0" indent="0">
              <a:buNone/>
            </a:pPr>
            <a:endParaRPr lang="en-US" dirty="0"/>
          </a:p>
        </p:txBody>
      </p:sp>
    </p:spTree>
    <p:extLst>
      <p:ext uri="{BB962C8B-B14F-4D97-AF65-F5344CB8AC3E}">
        <p14:creationId xmlns:p14="http://schemas.microsoft.com/office/powerpoint/2010/main" val="150545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Sentiment Analysis </a:t>
            </a:r>
            <a:r>
              <a:rPr lang="en-US" sz="2800" i="1" dirty="0">
                <a:solidFill>
                  <a:prstClr val="black">
                    <a:lumMod val="75000"/>
                    <a:lumOff val="25000"/>
                  </a:prstClr>
                </a:solidFill>
              </a:rPr>
              <a:t>(cont.)</a:t>
            </a:r>
            <a:endParaRPr lang="en-US" dirty="0"/>
          </a:p>
        </p:txBody>
      </p:sp>
      <p:sp>
        <p:nvSpPr>
          <p:cNvPr id="8" name="Content Placeholder 7"/>
          <p:cNvSpPr>
            <a:spLocks noGrp="1"/>
          </p:cNvSpPr>
          <p:nvPr>
            <p:ph idx="1"/>
          </p:nvPr>
        </p:nvSpPr>
        <p:spPr/>
        <p:txBody>
          <a:bodyPr/>
          <a:lstStyle/>
          <a:p>
            <a:pPr>
              <a:buFont typeface="Arial" panose="020B0604020202020204" pitchFamily="34" charset="0"/>
              <a:buChar char="•"/>
            </a:pPr>
            <a:r>
              <a:rPr lang="en-US" dirty="0"/>
              <a:t>Sentiment Analysis Conclusions:</a:t>
            </a:r>
          </a:p>
          <a:p>
            <a:pPr lvl="1">
              <a:buFont typeface="Arial" panose="020B0604020202020204" pitchFamily="34" charset="0"/>
              <a:buChar char="•"/>
            </a:pPr>
            <a:r>
              <a:rPr lang="en-US" dirty="0"/>
              <a:t>Initially confused by the findings of the negative sentiment word cloud showing the K-State Spring Football game as a large contributor.</a:t>
            </a:r>
          </a:p>
          <a:p>
            <a:pPr lvl="2">
              <a:buFont typeface="Arial" panose="020B0604020202020204" pitchFamily="34" charset="0"/>
              <a:buChar char="•"/>
            </a:pPr>
            <a:r>
              <a:rPr lang="en-US" dirty="0"/>
              <a:t>After manual review of the tweets in the dataset the conclusion now makes more sense:</a:t>
            </a:r>
          </a:p>
          <a:p>
            <a:pPr lvl="3">
              <a:buFont typeface="Arial" panose="020B0604020202020204" pitchFamily="34" charset="0"/>
              <a:buChar char="•"/>
            </a:pPr>
            <a:r>
              <a:rPr lang="en-US" dirty="0"/>
              <a:t>Many of the tweets in the dataset discuss several of the players sitting out the game “injured”, that the hurt players should not play in a “meaningless” game to avoid re-injury, and that there were many position “battles” to watch for during the game. These key words, and others, in the tweets are treated as words with a negative meaning association and attributed to the Spring Game showing up in such a large manner in the negative sentiment analysis.</a:t>
            </a:r>
          </a:p>
          <a:p>
            <a:pPr lvl="3">
              <a:buFont typeface="Arial" panose="020B0604020202020204" pitchFamily="34" charset="0"/>
              <a:buChar char="•"/>
            </a:pPr>
            <a:r>
              <a:rPr lang="en-US" dirty="0"/>
              <a:t>Other tweets that may have contained curse words and things of that nature may have also been treated as having a negative cogitation.</a:t>
            </a:r>
          </a:p>
        </p:txBody>
      </p:sp>
    </p:spTree>
    <p:extLst>
      <p:ext uri="{BB962C8B-B14F-4D97-AF65-F5344CB8AC3E}">
        <p14:creationId xmlns:p14="http://schemas.microsoft.com/office/powerpoint/2010/main" val="303483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Network Analysis</a:t>
            </a:r>
          </a:p>
        </p:txBody>
      </p:sp>
      <p:sp>
        <p:nvSpPr>
          <p:cNvPr id="3" name="Subtitle 2"/>
          <p:cNvSpPr>
            <a:spLocks noGrp="1"/>
          </p:cNvSpPr>
          <p:nvPr>
            <p:ph type="subTitle" idx="1"/>
          </p:nvPr>
        </p:nvSpPr>
        <p:spPr>
          <a:xfrm>
            <a:off x="1100051" y="4455621"/>
            <a:ext cx="10058400" cy="1143000"/>
          </a:xfrm>
        </p:spPr>
        <p:txBody>
          <a:bodyPr>
            <a:normAutofit/>
          </a:bodyPr>
          <a:lstStyle/>
          <a:p>
            <a:r>
              <a:rPr lang="en-US" sz="1200" dirty="0">
                <a:solidFill>
                  <a:schemeClr val="tx1">
                    <a:lumMod val="75000"/>
                    <a:lumOff val="25000"/>
                  </a:schemeClr>
                </a:solidFill>
              </a:rPr>
              <a:t>network analysis is the process of investigating social structures through the use of networks and graph theory. It characterizes networked structures in terms of nodes (individual actors, people, or things within the network) and the ties, edges, or links (relationships or interactions) that connect them.</a:t>
            </a:r>
          </a:p>
        </p:txBody>
      </p:sp>
    </p:spTree>
    <p:extLst>
      <p:ext uri="{BB962C8B-B14F-4D97-AF65-F5344CB8AC3E}">
        <p14:creationId xmlns:p14="http://schemas.microsoft.com/office/powerpoint/2010/main" val="18396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a:t>
            </a:r>
          </a:p>
        </p:txBody>
      </p:sp>
      <p:sp>
        <p:nvSpPr>
          <p:cNvPr id="10" name="Text Placeholder 9"/>
          <p:cNvSpPr>
            <a:spLocks noGrp="1"/>
          </p:cNvSpPr>
          <p:nvPr>
            <p:ph type="body" idx="1"/>
          </p:nvPr>
        </p:nvSpPr>
        <p:spPr/>
        <p:txBody>
          <a:bodyPr/>
          <a:lstStyle/>
          <a:p>
            <a:r>
              <a:rPr lang="en-US" dirty="0"/>
              <a:t>Mention network defined</a:t>
            </a:r>
          </a:p>
        </p:txBody>
      </p:sp>
      <p:sp>
        <p:nvSpPr>
          <p:cNvPr id="11" name="Content Placeholder 10"/>
          <p:cNvSpPr>
            <a:spLocks noGrp="1"/>
          </p:cNvSpPr>
          <p:nvPr>
            <p:ph sz="half" idx="2"/>
          </p:nvPr>
        </p:nvSpPr>
        <p:spPr/>
        <p:txBody>
          <a:bodyPr>
            <a:normAutofit lnSpcReduction="10000"/>
          </a:bodyPr>
          <a:lstStyle/>
          <a:p>
            <a:pPr>
              <a:buFont typeface="Arial" panose="020B0604020202020204" pitchFamily="34" charset="0"/>
              <a:buChar char="•"/>
            </a:pPr>
            <a:r>
              <a:rPr lang="en-US" dirty="0"/>
              <a:t>The mention network investigates how the followers of the Kansas State University Foundation interact with other Twitter users by mentioning them in their tweets.</a:t>
            </a:r>
          </a:p>
          <a:p>
            <a:pPr>
              <a:buFont typeface="Arial" panose="020B0604020202020204" pitchFamily="34" charset="0"/>
              <a:buChar char="•"/>
            </a:pPr>
            <a:r>
              <a:rPr lang="en-US" dirty="0"/>
              <a:t>This is useful for identifying who is directly tweeting the Foundation, university, and/or other university affiliates to determine affinity.</a:t>
            </a:r>
          </a:p>
          <a:p>
            <a:pPr>
              <a:buFont typeface="Arial" panose="020B0604020202020204" pitchFamily="34" charset="0"/>
              <a:buChar char="•"/>
            </a:pPr>
            <a:r>
              <a:rPr lang="en-US" dirty="0"/>
              <a:t>This network has a maximum Geodesic distance of 14 and an average Geodesic distance of 5.62. Meaning it is not a centralized network with everyone in it very loosely tied to each other.</a:t>
            </a:r>
          </a:p>
        </p:txBody>
      </p:sp>
      <p:sp>
        <p:nvSpPr>
          <p:cNvPr id="12" name="Text Placeholder 11"/>
          <p:cNvSpPr>
            <a:spLocks noGrp="1"/>
          </p:cNvSpPr>
          <p:nvPr>
            <p:ph type="body" sz="quarter" idx="3"/>
          </p:nvPr>
        </p:nvSpPr>
        <p:spPr/>
        <p:txBody>
          <a:bodyPr/>
          <a:lstStyle/>
          <a:p>
            <a:r>
              <a:rPr lang="en-US" dirty="0"/>
              <a:t>Mention network graph</a:t>
            </a:r>
          </a:p>
        </p:txBody>
      </p:sp>
      <p:pic>
        <p:nvPicPr>
          <p:cNvPr id="14" name="Content Placeholder 13"/>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67597" y="2582863"/>
            <a:ext cx="4038406" cy="3378200"/>
          </a:xfrm>
        </p:spPr>
      </p:pic>
    </p:spTree>
    <p:extLst>
      <p:ext uri="{BB962C8B-B14F-4D97-AF65-F5344CB8AC3E}">
        <p14:creationId xmlns:p14="http://schemas.microsoft.com/office/powerpoint/2010/main" val="367307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Mention network further analysis</a:t>
            </a:r>
          </a:p>
        </p:txBody>
      </p:sp>
      <p:sp>
        <p:nvSpPr>
          <p:cNvPr id="4" name="Content Placeholder 3"/>
          <p:cNvSpPr>
            <a:spLocks noGrp="1"/>
          </p:cNvSpPr>
          <p:nvPr>
            <p:ph sz="half" idx="2"/>
          </p:nvPr>
        </p:nvSpPr>
        <p:spPr/>
        <p:txBody>
          <a:bodyPr>
            <a:normAutofit lnSpcReduction="10000"/>
          </a:bodyPr>
          <a:lstStyle/>
          <a:p>
            <a:pPr>
              <a:buFont typeface="Arial" panose="020B0604020202020204" pitchFamily="34" charset="0"/>
              <a:buChar char="•"/>
            </a:pPr>
            <a:r>
              <a:rPr lang="en-US" dirty="0"/>
              <a:t>The network is analyzed and color shaded and broken into those that belong to the same group.</a:t>
            </a:r>
          </a:p>
          <a:p>
            <a:pPr>
              <a:buFont typeface="Arial" panose="020B0604020202020204" pitchFamily="34" charset="0"/>
              <a:buChar char="•"/>
            </a:pPr>
            <a:r>
              <a:rPr lang="en-US" dirty="0"/>
              <a:t>The top 100 followers with the largest Betweenness Centrality have their label appended to their node.</a:t>
            </a:r>
          </a:p>
          <a:p>
            <a:pPr>
              <a:buFont typeface="Arial" panose="020B0604020202020204" pitchFamily="34" charset="0"/>
              <a:buChar char="•"/>
            </a:pPr>
            <a:r>
              <a:rPr lang="en-US" dirty="0" err="1"/>
              <a:t>Betweenness</a:t>
            </a:r>
            <a:r>
              <a:rPr lang="en-US" dirty="0"/>
              <a:t> Centrality is a measure of centrality in a graph based on shortest paths. In essence, those with a high </a:t>
            </a:r>
            <a:r>
              <a:rPr lang="en-US" dirty="0" err="1"/>
              <a:t>Betweenness</a:t>
            </a:r>
            <a:r>
              <a:rPr lang="en-US" dirty="0"/>
              <a:t> Centrality act as bridges from one part of the network to another.</a:t>
            </a:r>
          </a:p>
          <a:p>
            <a:pPr>
              <a:buFont typeface="Arial" panose="020B0604020202020204" pitchFamily="34" charset="0"/>
              <a:buChar char="•"/>
            </a:pPr>
            <a:endParaRPr lang="en-US" dirty="0"/>
          </a:p>
        </p:txBody>
      </p:sp>
      <p:sp>
        <p:nvSpPr>
          <p:cNvPr id="5" name="Text Placeholder 4"/>
          <p:cNvSpPr>
            <a:spLocks noGrp="1"/>
          </p:cNvSpPr>
          <p:nvPr>
            <p:ph type="body" sz="quarter" idx="3"/>
          </p:nvPr>
        </p:nvSpPr>
        <p:spPr/>
        <p:txBody>
          <a:bodyPr/>
          <a:lstStyle/>
          <a:p>
            <a:r>
              <a:rPr lang="en-US" dirty="0"/>
              <a:t>Mention network group graph</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20230" y="2582863"/>
            <a:ext cx="4533140" cy="3378200"/>
          </a:xfrm>
        </p:spPr>
      </p:pic>
    </p:spTree>
    <p:extLst>
      <p:ext uri="{BB962C8B-B14F-4D97-AF65-F5344CB8AC3E}">
        <p14:creationId xmlns:p14="http://schemas.microsoft.com/office/powerpoint/2010/main" val="325536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8" name="Text Placeholder 7"/>
          <p:cNvSpPr>
            <a:spLocks noGrp="1"/>
          </p:cNvSpPr>
          <p:nvPr>
            <p:ph type="body" idx="1"/>
          </p:nvPr>
        </p:nvSpPr>
        <p:spPr/>
        <p:txBody>
          <a:bodyPr/>
          <a:lstStyle/>
          <a:p>
            <a:r>
              <a:rPr lang="en-US" dirty="0"/>
              <a:t>Mention network even more analysis</a:t>
            </a:r>
          </a:p>
        </p:txBody>
      </p:sp>
      <p:sp>
        <p:nvSpPr>
          <p:cNvPr id="9" name="Content Placeholder 8"/>
          <p:cNvSpPr>
            <a:spLocks noGrp="1"/>
          </p:cNvSpPr>
          <p:nvPr>
            <p:ph sz="half" idx="2"/>
          </p:nvPr>
        </p:nvSpPr>
        <p:spPr/>
        <p:txBody>
          <a:bodyPr/>
          <a:lstStyle/>
          <a:p>
            <a:pPr>
              <a:buFont typeface="Arial" panose="020B0604020202020204" pitchFamily="34" charset="0"/>
              <a:buChar char="•"/>
            </a:pPr>
            <a:r>
              <a:rPr lang="en-US" dirty="0"/>
              <a:t>Further analysis and manipulation was conducted to determine who are most important nodes in the network and only display them.</a:t>
            </a:r>
          </a:p>
          <a:p>
            <a:pPr>
              <a:buFont typeface="Arial" panose="020B0604020202020204" pitchFamily="34" charset="0"/>
              <a:buChar char="•"/>
            </a:pPr>
            <a:r>
              <a:rPr lang="en-US" dirty="0"/>
              <a:t>The size of the node is determined by their Eigenvector Centrality. </a:t>
            </a:r>
          </a:p>
          <a:p>
            <a:pPr>
              <a:buFont typeface="Arial" panose="020B0604020202020204" pitchFamily="34" charset="0"/>
              <a:buChar char="•"/>
            </a:pPr>
            <a:r>
              <a:rPr lang="en-US" dirty="0"/>
              <a:t>Eigenvector centrality is a measure of the influence of a node in a network. In this graph, the more influence the node has, the larger it is displayed.</a:t>
            </a:r>
          </a:p>
        </p:txBody>
      </p:sp>
      <p:sp>
        <p:nvSpPr>
          <p:cNvPr id="10" name="Text Placeholder 9"/>
          <p:cNvSpPr>
            <a:spLocks noGrp="1"/>
          </p:cNvSpPr>
          <p:nvPr>
            <p:ph type="body" sz="quarter" idx="3"/>
          </p:nvPr>
        </p:nvSpPr>
        <p:spPr/>
        <p:txBody>
          <a:bodyPr/>
          <a:lstStyle/>
          <a:p>
            <a:r>
              <a:rPr lang="en-US" dirty="0"/>
              <a:t>Only key follower Mention network</a:t>
            </a:r>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20230" y="2582863"/>
            <a:ext cx="4533140" cy="3378200"/>
          </a:xfrm>
        </p:spPr>
      </p:pic>
    </p:spTree>
    <p:extLst>
      <p:ext uri="{BB962C8B-B14F-4D97-AF65-F5344CB8AC3E}">
        <p14:creationId xmlns:p14="http://schemas.microsoft.com/office/powerpoint/2010/main" val="1121999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155" y="1846263"/>
            <a:ext cx="5398015" cy="4022725"/>
          </a:xfrm>
        </p:spPr>
      </p:pic>
    </p:spTree>
    <p:extLst>
      <p:ext uri="{BB962C8B-B14F-4D97-AF65-F5344CB8AC3E}">
        <p14:creationId xmlns:p14="http://schemas.microsoft.com/office/powerpoint/2010/main" val="288528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155" y="1846263"/>
            <a:ext cx="5398015" cy="4022725"/>
          </a:xfrm>
        </p:spPr>
      </p:pic>
    </p:spTree>
    <p:extLst>
      <p:ext uri="{BB962C8B-B14F-4D97-AF65-F5344CB8AC3E}">
        <p14:creationId xmlns:p14="http://schemas.microsoft.com/office/powerpoint/2010/main" val="334331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5" name="Text Placeholder 4"/>
          <p:cNvSpPr>
            <a:spLocks noGrp="1"/>
          </p:cNvSpPr>
          <p:nvPr>
            <p:ph type="body" idx="1"/>
          </p:nvPr>
        </p:nvSpPr>
        <p:spPr/>
        <p:txBody>
          <a:bodyPr/>
          <a:lstStyle/>
          <a:p>
            <a:r>
              <a:rPr lang="en-US" dirty="0"/>
              <a:t>only key follower Mention network </a:t>
            </a:r>
          </a:p>
        </p:txBody>
      </p:sp>
      <p:sp>
        <p:nvSpPr>
          <p:cNvPr id="6" name="Content Placeholder 5"/>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Using only the key followers in the mention network reduces the maximum Geodesic distance down from 14 to 6 and the average Geodesic distance from 5.62 to 3.05.</a:t>
            </a:r>
          </a:p>
          <a:p>
            <a:pPr>
              <a:buFont typeface="Arial" panose="020B0604020202020204" pitchFamily="34" charset="0"/>
              <a:buChar char="•"/>
            </a:pPr>
            <a:r>
              <a:rPr lang="en-US" dirty="0"/>
              <a:t>This network is still considered loosely connected but is much more centralized than the overall network. </a:t>
            </a:r>
          </a:p>
          <a:p>
            <a:pPr>
              <a:buFont typeface="Arial" panose="020B0604020202020204" pitchFamily="34" charset="0"/>
              <a:buChar char="•"/>
            </a:pPr>
            <a:r>
              <a:rPr lang="en-US" dirty="0"/>
              <a:t>The initial wave of key followers to evaluate are identified as being in Group 1: The “K-State” group. </a:t>
            </a:r>
          </a:p>
          <a:p>
            <a:pPr lvl="1">
              <a:buFont typeface="Arial" panose="020B0604020202020204" pitchFamily="34" charset="0"/>
              <a:buChar char="•"/>
            </a:pPr>
            <a:r>
              <a:rPr lang="en-US" dirty="0"/>
              <a:t>Additional criteria:</a:t>
            </a:r>
          </a:p>
          <a:p>
            <a:pPr lvl="2">
              <a:buFont typeface="Arial" panose="020B0604020202020204" pitchFamily="34" charset="0"/>
              <a:buChar char="•"/>
            </a:pPr>
            <a:r>
              <a:rPr lang="en-US" dirty="0"/>
              <a:t>Not recognizable as being directly affiliated with K-State</a:t>
            </a:r>
          </a:p>
          <a:p>
            <a:pPr lvl="2">
              <a:buFont typeface="Arial" panose="020B0604020202020204" pitchFamily="34" charset="0"/>
              <a:buChar char="•"/>
            </a:pPr>
            <a:r>
              <a:rPr lang="en-US" dirty="0"/>
              <a:t>Not a recognizable company </a:t>
            </a:r>
            <a:r>
              <a:rPr lang="en-US" sz="1100" i="1" dirty="0"/>
              <a:t>(i.e. @</a:t>
            </a:r>
            <a:r>
              <a:rPr lang="en-US" sz="1100" i="1" dirty="0" err="1"/>
              <a:t>espn</a:t>
            </a:r>
            <a:r>
              <a:rPr lang="en-US" sz="1100" i="1" dirty="0"/>
              <a:t>)</a:t>
            </a:r>
          </a:p>
          <a:p>
            <a:pPr lvl="2">
              <a:buFont typeface="Arial" panose="020B0604020202020204" pitchFamily="34" charset="0"/>
              <a:buChar char="•"/>
            </a:pPr>
            <a:r>
              <a:rPr lang="en-US" dirty="0"/>
              <a:t>Have a large Eigenvector score.  </a:t>
            </a:r>
          </a:p>
        </p:txBody>
      </p:sp>
      <p:sp>
        <p:nvSpPr>
          <p:cNvPr id="7" name="Text Placeholder 6"/>
          <p:cNvSpPr>
            <a:spLocks noGrp="1"/>
          </p:cNvSpPr>
          <p:nvPr>
            <p:ph type="body" sz="quarter" idx="3"/>
          </p:nvPr>
        </p:nvSpPr>
        <p:spPr/>
        <p:txBody>
          <a:bodyPr/>
          <a:lstStyle/>
          <a:p>
            <a:r>
              <a:rPr lang="en-US" dirty="0"/>
              <a:t>Key follower to Evaluate Example</a:t>
            </a:r>
          </a:p>
        </p:txBody>
      </p:sp>
      <p:pic>
        <p:nvPicPr>
          <p:cNvPr id="3" name="Content Placeholder 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18238" y="2692209"/>
            <a:ext cx="4937125" cy="3159508"/>
          </a:xfrm>
        </p:spPr>
      </p:pic>
    </p:spTree>
    <p:extLst>
      <p:ext uri="{BB962C8B-B14F-4D97-AF65-F5344CB8AC3E}">
        <p14:creationId xmlns:p14="http://schemas.microsoft.com/office/powerpoint/2010/main" val="129188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Key follower example data analysis</a:t>
            </a:r>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a:t>Pulled all 3,247 tweets stored in SQL table for this Twitter user and ran them through the Descriptive Analysis process.</a:t>
            </a:r>
          </a:p>
          <a:p>
            <a:pPr lvl="1">
              <a:buFont typeface="Arial" panose="020B0604020202020204" pitchFamily="34" charset="0"/>
              <a:buChar char="•"/>
            </a:pPr>
            <a:r>
              <a:rPr lang="en-US" dirty="0" err="1"/>
              <a:t>wildcatphoto</a:t>
            </a:r>
            <a:r>
              <a:rPr lang="en-US" dirty="0"/>
              <a:t> is a heavy twitter user and created the 3,247 tweets collected between the dates of 03/04/2017 – 04/25/2017. </a:t>
            </a:r>
          </a:p>
        </p:txBody>
      </p:sp>
      <p:sp>
        <p:nvSpPr>
          <p:cNvPr id="5" name="Text Placeholder 4"/>
          <p:cNvSpPr>
            <a:spLocks noGrp="1"/>
          </p:cNvSpPr>
          <p:nvPr>
            <p:ph type="body" sz="quarter" idx="3"/>
          </p:nvPr>
        </p:nvSpPr>
        <p:spPr/>
        <p:txBody>
          <a:bodyPr/>
          <a:lstStyle/>
          <a:p>
            <a:r>
              <a:rPr lang="en-US" dirty="0"/>
              <a:t>Key follower example word cloud</a:t>
            </a: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5316" y="4313926"/>
            <a:ext cx="2599724" cy="1716799"/>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569" y="2582334"/>
            <a:ext cx="4604461" cy="3463184"/>
          </a:xfrm>
          <a:prstGeom prst="rect">
            <a:avLst/>
          </a:prstGeom>
        </p:spPr>
      </p:pic>
    </p:spTree>
    <p:extLst>
      <p:ext uri="{BB962C8B-B14F-4D97-AF65-F5344CB8AC3E}">
        <p14:creationId xmlns:p14="http://schemas.microsoft.com/office/powerpoint/2010/main" val="1081226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Key Follower example hashtag analysis</a:t>
            </a:r>
          </a:p>
        </p:txBody>
      </p:sp>
      <p:sp>
        <p:nvSpPr>
          <p:cNvPr id="4" name="Content Placeholder 3"/>
          <p:cNvSpPr>
            <a:spLocks noGrp="1"/>
          </p:cNvSpPr>
          <p:nvPr>
            <p:ph sz="half" idx="2"/>
          </p:nvPr>
        </p:nvSpPr>
        <p:spPr/>
        <p:txBody>
          <a:bodyPr>
            <a:normAutofit lnSpcReduction="10000"/>
          </a:bodyPr>
          <a:lstStyle/>
          <a:p>
            <a:pPr marL="201168" lvl="1" indent="0">
              <a:buNone/>
            </a:pPr>
            <a:r>
              <a:rPr lang="en-US" b="1" dirty="0"/>
              <a:t>Hashtag		Count</a:t>
            </a:r>
          </a:p>
          <a:p>
            <a:pPr marL="201168" lvl="1" indent="0">
              <a:buNone/>
            </a:pPr>
            <a:r>
              <a:rPr lang="en-US" dirty="0"/>
              <a:t>#</a:t>
            </a:r>
            <a:r>
              <a:rPr lang="en-US" dirty="0" err="1"/>
              <a:t>emaw</a:t>
            </a:r>
            <a:r>
              <a:rPr lang="en-US" dirty="0"/>
              <a:t>			225</a:t>
            </a:r>
          </a:p>
          <a:p>
            <a:pPr marL="201168" lvl="1" indent="0">
              <a:buNone/>
            </a:pPr>
            <a:r>
              <a:rPr lang="en-US" dirty="0"/>
              <a:t>#</a:t>
            </a:r>
            <a:r>
              <a:rPr lang="en-US" dirty="0" err="1"/>
              <a:t>kstate</a:t>
            </a:r>
            <a:r>
              <a:rPr lang="en-US" dirty="0"/>
              <a:t>			84</a:t>
            </a:r>
          </a:p>
          <a:p>
            <a:pPr marL="201168" lvl="1" indent="0">
              <a:buNone/>
            </a:pPr>
            <a:r>
              <a:rPr lang="en-US" dirty="0"/>
              <a:t>#</a:t>
            </a:r>
            <a:r>
              <a:rPr lang="en-US" dirty="0" err="1"/>
              <a:t>kstatembb</a:t>
            </a:r>
            <a:r>
              <a:rPr lang="en-US" dirty="0"/>
              <a:t>		80</a:t>
            </a:r>
          </a:p>
          <a:p>
            <a:pPr marL="201168" lvl="1" indent="0">
              <a:buNone/>
            </a:pPr>
            <a:r>
              <a:rPr lang="en-US" dirty="0"/>
              <a:t>#</a:t>
            </a:r>
            <a:r>
              <a:rPr lang="en-US" dirty="0" err="1"/>
              <a:t>marchmadness</a:t>
            </a:r>
            <a:r>
              <a:rPr lang="en-US" dirty="0"/>
              <a:t>		53</a:t>
            </a:r>
          </a:p>
          <a:p>
            <a:pPr marL="201168" lvl="1" indent="0">
              <a:buNone/>
            </a:pPr>
            <a:r>
              <a:rPr lang="en-US" dirty="0"/>
              <a:t>#</a:t>
            </a:r>
            <a:r>
              <a:rPr lang="en-US" dirty="0" err="1"/>
              <a:t>goband</a:t>
            </a:r>
            <a:r>
              <a:rPr lang="en-US" dirty="0"/>
              <a:t>		31</a:t>
            </a:r>
          </a:p>
          <a:p>
            <a:pPr marL="201168" lvl="1" indent="0">
              <a:buNone/>
            </a:pPr>
            <a:r>
              <a:rPr lang="en-US" dirty="0"/>
              <a:t>#</a:t>
            </a:r>
            <a:r>
              <a:rPr lang="en-US" dirty="0" err="1"/>
              <a:t>drinklocal</a:t>
            </a:r>
            <a:r>
              <a:rPr lang="en-US" dirty="0"/>
              <a:t>		29</a:t>
            </a:r>
          </a:p>
          <a:p>
            <a:pPr marL="201168" lvl="1" indent="0">
              <a:buNone/>
            </a:pPr>
            <a:r>
              <a:rPr lang="en-US" dirty="0"/>
              <a:t>#</a:t>
            </a:r>
            <a:r>
              <a:rPr lang="en-US" dirty="0" err="1"/>
              <a:t>kstatewbb</a:t>
            </a:r>
            <a:r>
              <a:rPr lang="en-US" dirty="0"/>
              <a:t>		28</a:t>
            </a:r>
          </a:p>
          <a:p>
            <a:pPr marL="201168" lvl="1" indent="0">
              <a:buNone/>
            </a:pPr>
            <a:r>
              <a:rPr lang="en-US" dirty="0"/>
              <a:t>#</a:t>
            </a:r>
            <a:r>
              <a:rPr lang="en-US" dirty="0" err="1"/>
              <a:t>kstatefb</a:t>
            </a:r>
            <a:r>
              <a:rPr lang="en-US" dirty="0"/>
              <a:t>		26</a:t>
            </a:r>
          </a:p>
          <a:p>
            <a:pPr marL="201168" lvl="1" indent="0">
              <a:buNone/>
            </a:pPr>
            <a:r>
              <a:rPr lang="en-US" dirty="0"/>
              <a:t>#big12mbb		24</a:t>
            </a:r>
          </a:p>
          <a:p>
            <a:pPr marL="201168" lvl="1" indent="0">
              <a:buNone/>
            </a:pPr>
            <a:r>
              <a:rPr lang="en-US" dirty="0"/>
              <a:t>#</a:t>
            </a:r>
            <a:r>
              <a:rPr lang="en-US" dirty="0" err="1"/>
              <a:t>kstatebsb</a:t>
            </a:r>
            <a:r>
              <a:rPr lang="en-US" dirty="0"/>
              <a:t>		24</a:t>
            </a:r>
          </a:p>
          <a:p>
            <a:endParaRPr lang="en-US" dirty="0"/>
          </a:p>
        </p:txBody>
      </p:sp>
      <p:sp>
        <p:nvSpPr>
          <p:cNvPr id="5" name="Text Placeholder 4"/>
          <p:cNvSpPr>
            <a:spLocks noGrp="1"/>
          </p:cNvSpPr>
          <p:nvPr>
            <p:ph type="body" sz="quarter" idx="3"/>
          </p:nvPr>
        </p:nvSpPr>
        <p:spPr/>
        <p:txBody>
          <a:bodyPr/>
          <a:lstStyle/>
          <a:p>
            <a:r>
              <a:rPr lang="en-US" dirty="0"/>
              <a:t>Key follower example conclusion</a:t>
            </a:r>
          </a:p>
        </p:txBody>
      </p:sp>
      <p:sp>
        <p:nvSpPr>
          <p:cNvPr id="6" name="Content Placeholder 5"/>
          <p:cNvSpPr>
            <a:spLocks noGrp="1"/>
          </p:cNvSpPr>
          <p:nvPr>
            <p:ph sz="quarter" idx="4"/>
          </p:nvPr>
        </p:nvSpPr>
        <p:spPr/>
        <p:txBody>
          <a:bodyPr/>
          <a:lstStyle/>
          <a:p>
            <a:pPr>
              <a:buFont typeface="Arial" panose="020B0604020202020204" pitchFamily="34" charset="0"/>
              <a:buChar char="•"/>
            </a:pPr>
            <a:r>
              <a:rPr lang="en-US" dirty="0"/>
              <a:t>This follower has very high affinity for Kansas State University specifically with the athletics department and the band.</a:t>
            </a:r>
          </a:p>
          <a:p>
            <a:pPr>
              <a:buFont typeface="Arial" panose="020B0604020202020204" pitchFamily="34" charset="0"/>
              <a:buChar char="•"/>
            </a:pPr>
            <a:r>
              <a:rPr lang="en-US" dirty="0"/>
              <a:t>Engaging with this follower with these topics should increase the likelihood they will both reply and retweet the message, increasing the tweet’s range of Twitter users that will view it.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5072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Method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Data Collection Method: Twitter API and Python</a:t>
            </a:r>
          </a:p>
          <a:p>
            <a:pPr lvl="1">
              <a:buFont typeface="Arial" panose="020B0604020202020204" pitchFamily="34" charset="0"/>
              <a:buChar char="•"/>
            </a:pPr>
            <a:r>
              <a:rPr lang="en-US" dirty="0"/>
              <a:t>Python code was written in Notepad++ and ran via the Windows Command Prompt</a:t>
            </a:r>
          </a:p>
          <a:p>
            <a:pPr lvl="1">
              <a:buFont typeface="Arial" panose="020B0604020202020204" pitchFamily="34" charset="0"/>
              <a:buChar char="•"/>
            </a:pPr>
            <a:r>
              <a:rPr lang="en-US" dirty="0"/>
              <a:t>Two step Process</a:t>
            </a:r>
          </a:p>
          <a:p>
            <a:pPr lvl="2">
              <a:buFont typeface="Arial" panose="020B0604020202020204" pitchFamily="34" charset="0"/>
              <a:buChar char="•"/>
            </a:pPr>
            <a:r>
              <a:rPr lang="en-US" dirty="0"/>
              <a:t>First, collect all the Twitter followers of the Kansas State University Foundation</a:t>
            </a:r>
          </a:p>
          <a:p>
            <a:pPr lvl="3">
              <a:buFont typeface="Arial" panose="020B0604020202020204" pitchFamily="34" charset="0"/>
              <a:buChar char="•"/>
            </a:pPr>
            <a:r>
              <a:rPr lang="en-US" dirty="0"/>
              <a:t>2,507 followers as of 04/25/2017 when the data was collected</a:t>
            </a:r>
          </a:p>
          <a:p>
            <a:pPr lvl="2">
              <a:buFont typeface="Arial" panose="020B0604020202020204" pitchFamily="34" charset="0"/>
              <a:buChar char="•"/>
            </a:pPr>
            <a:r>
              <a:rPr lang="en-US" dirty="0"/>
              <a:t>Second, collect tweets from all the KSUF followers whose profiles are not set to private</a:t>
            </a:r>
          </a:p>
          <a:p>
            <a:pPr lvl="3">
              <a:buFont typeface="Arial" panose="020B0604020202020204" pitchFamily="34" charset="0"/>
              <a:buChar char="•"/>
            </a:pPr>
            <a:r>
              <a:rPr lang="en-US" dirty="0"/>
              <a:t>2,035,331 tweets collected</a:t>
            </a:r>
          </a:p>
          <a:p>
            <a:pPr>
              <a:buFont typeface="Arial" panose="020B0604020202020204" pitchFamily="34" charset="0"/>
              <a:buChar char="•"/>
            </a:pPr>
            <a:r>
              <a:rPr lang="en-US" dirty="0"/>
              <a:t>Data Filtering Method for Data Analysis: Microsoft SQL Server 2016</a:t>
            </a:r>
          </a:p>
          <a:p>
            <a:pPr lvl="1">
              <a:buFont typeface="Arial" panose="020B0604020202020204" pitchFamily="34" charset="0"/>
              <a:buChar char="•"/>
            </a:pPr>
            <a:r>
              <a:rPr lang="en-US" dirty="0"/>
              <a:t>Created table in SQL Server 2016 via the SQL Server Management Studio tool</a:t>
            </a:r>
          </a:p>
          <a:p>
            <a:pPr lvl="2">
              <a:buFont typeface="Arial" panose="020B0604020202020204" pitchFamily="34" charset="0"/>
              <a:buChar char="•"/>
            </a:pPr>
            <a:r>
              <a:rPr lang="en-US" dirty="0"/>
              <a:t>Queried only the most recent two weeks of tweets (04/11/2017-04/25/2017) to have a reasonably sized dataset for analysis</a:t>
            </a:r>
          </a:p>
          <a:p>
            <a:pPr lvl="3">
              <a:buFont typeface="Arial" panose="020B0604020202020204" pitchFamily="34" charset="0"/>
              <a:buChar char="•"/>
            </a:pPr>
            <a:r>
              <a:rPr lang="en-US" dirty="0"/>
              <a:t>29,883 tweets created in that two week span</a:t>
            </a:r>
          </a:p>
        </p:txBody>
      </p:sp>
    </p:spTree>
    <p:extLst>
      <p:ext uri="{BB962C8B-B14F-4D97-AF65-F5344CB8AC3E}">
        <p14:creationId xmlns:p14="http://schemas.microsoft.com/office/powerpoint/2010/main" val="132635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Hashtag network</a:t>
            </a:r>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a:t>Another network analyzed was the appearance of multiple hashtags in one tweet.</a:t>
            </a:r>
          </a:p>
          <a:p>
            <a:pPr>
              <a:buFont typeface="Arial" panose="020B0604020202020204" pitchFamily="34" charset="0"/>
              <a:buChar char="•"/>
            </a:pPr>
            <a:r>
              <a:rPr lang="en-US" dirty="0"/>
              <a:t>Hashtags are commonly used as one to three word summaries of tweets and analyzing the use of them in combination can help identify topics in the dataset </a:t>
            </a:r>
            <a:r>
              <a:rPr lang="en-US" sz="1400" i="1" dirty="0"/>
              <a:t>(in addition to Topic Modeling)</a:t>
            </a:r>
            <a:r>
              <a:rPr lang="en-US" dirty="0"/>
              <a:t>.</a:t>
            </a:r>
          </a:p>
          <a:p>
            <a:pPr>
              <a:buFont typeface="Arial" panose="020B0604020202020204" pitchFamily="34" charset="0"/>
              <a:buChar char="•"/>
            </a:pPr>
            <a:r>
              <a:rPr lang="en-US" dirty="0"/>
              <a:t>The overall hashtag network has a maximum Geodesic distance of 15 and average Geodesic distance of 5.72. It is not considered to be a centralized network.</a:t>
            </a:r>
          </a:p>
        </p:txBody>
      </p:sp>
      <p:sp>
        <p:nvSpPr>
          <p:cNvPr id="5" name="Text Placeholder 4"/>
          <p:cNvSpPr>
            <a:spLocks noGrp="1"/>
          </p:cNvSpPr>
          <p:nvPr>
            <p:ph type="body" sz="quarter" idx="3"/>
          </p:nvPr>
        </p:nvSpPr>
        <p:spPr/>
        <p:txBody>
          <a:bodyPr/>
          <a:lstStyle/>
          <a:p>
            <a:r>
              <a:rPr lang="en-US" dirty="0"/>
              <a:t>Hashtag Network</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20230" y="2582863"/>
            <a:ext cx="4533140" cy="3378200"/>
          </a:xfrm>
        </p:spPr>
      </p:pic>
    </p:spTree>
    <p:extLst>
      <p:ext uri="{BB962C8B-B14F-4D97-AF65-F5344CB8AC3E}">
        <p14:creationId xmlns:p14="http://schemas.microsoft.com/office/powerpoint/2010/main" val="803578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Only key Hashtags group network</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9749" y="2582863"/>
            <a:ext cx="4533140" cy="3378200"/>
          </a:xfrm>
        </p:spPr>
      </p:pic>
      <p:sp>
        <p:nvSpPr>
          <p:cNvPr id="5" name="Text Placeholder 4"/>
          <p:cNvSpPr>
            <a:spLocks noGrp="1"/>
          </p:cNvSpPr>
          <p:nvPr>
            <p:ph type="body" sz="quarter" idx="3"/>
          </p:nvPr>
        </p:nvSpPr>
        <p:spPr/>
        <p:txBody>
          <a:bodyPr/>
          <a:lstStyle/>
          <a:p>
            <a:r>
              <a:rPr lang="en-US" dirty="0"/>
              <a:t>Only key Hashtags whole network</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20230" y="2582863"/>
            <a:ext cx="4533140" cy="3378200"/>
          </a:xfrm>
        </p:spPr>
      </p:pic>
    </p:spTree>
    <p:extLst>
      <p:ext uri="{BB962C8B-B14F-4D97-AF65-F5344CB8AC3E}">
        <p14:creationId xmlns:p14="http://schemas.microsoft.com/office/powerpoint/2010/main" val="69440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Analysis </a:t>
            </a:r>
            <a:r>
              <a:rPr lang="en-US" sz="2800" i="1" dirty="0">
                <a:solidFill>
                  <a:prstClr val="black">
                    <a:lumMod val="75000"/>
                    <a:lumOff val="25000"/>
                  </a:prstClr>
                </a:solidFill>
              </a:rPr>
              <a:t>(cont.)</a:t>
            </a:r>
            <a:endParaRPr lang="en-US" dirty="0"/>
          </a:p>
        </p:txBody>
      </p:sp>
      <p:sp>
        <p:nvSpPr>
          <p:cNvPr id="3" name="Text Placeholder 2"/>
          <p:cNvSpPr>
            <a:spLocks noGrp="1"/>
          </p:cNvSpPr>
          <p:nvPr>
            <p:ph type="body" idx="1"/>
          </p:nvPr>
        </p:nvSpPr>
        <p:spPr/>
        <p:txBody>
          <a:bodyPr/>
          <a:lstStyle/>
          <a:p>
            <a:r>
              <a:rPr lang="en-US" dirty="0"/>
              <a:t>Only key hashtag network</a:t>
            </a:r>
          </a:p>
        </p:txBody>
      </p:sp>
      <p:sp>
        <p:nvSpPr>
          <p:cNvPr id="4" name="Content Placeholder 3"/>
          <p:cNvSpPr>
            <a:spLocks noGrp="1"/>
          </p:cNvSpPr>
          <p:nvPr>
            <p:ph sz="half" idx="2"/>
          </p:nvPr>
        </p:nvSpPr>
        <p:spPr/>
        <p:txBody>
          <a:bodyPr/>
          <a:lstStyle/>
          <a:p>
            <a:pPr>
              <a:buFont typeface="Arial" panose="020B0604020202020204" pitchFamily="34" charset="0"/>
              <a:buChar char="•"/>
            </a:pPr>
            <a:r>
              <a:rPr lang="en-US" dirty="0"/>
              <a:t>The maximum Geodesic distance is 8 and the average Geodesic distance is 3.20 when only using the key hashtags. This is a reduction from the overall network being 15 and 5.72 but it is still considered to not be a centralized network and loosely connected.</a:t>
            </a:r>
          </a:p>
        </p:txBody>
      </p:sp>
      <p:sp>
        <p:nvSpPr>
          <p:cNvPr id="5" name="Text Placeholder 4"/>
          <p:cNvSpPr>
            <a:spLocks noGrp="1"/>
          </p:cNvSpPr>
          <p:nvPr>
            <p:ph type="body" sz="quarter" idx="3"/>
          </p:nvPr>
        </p:nvSpPr>
        <p:spPr/>
        <p:txBody>
          <a:bodyPr/>
          <a:lstStyle/>
          <a:p>
            <a:r>
              <a:rPr lang="en-US" dirty="0"/>
              <a:t>Only key hashtag network Top 5 Groups</a:t>
            </a:r>
          </a:p>
        </p:txBody>
      </p:sp>
      <p:sp>
        <p:nvSpPr>
          <p:cNvPr id="6" name="Content Placeholder 5"/>
          <p:cNvSpPr>
            <a:spLocks noGrp="1"/>
          </p:cNvSpPr>
          <p:nvPr>
            <p:ph sz="quarter" idx="4"/>
          </p:nvPr>
        </p:nvSpPr>
        <p:spPr/>
        <p:txBody>
          <a:bodyPr>
            <a:normAutofit fontScale="92500" lnSpcReduction="20000"/>
          </a:bodyPr>
          <a:lstStyle/>
          <a:p>
            <a:pPr>
              <a:buFont typeface="Arial" panose="020B0604020202020204" pitchFamily="34" charset="0"/>
              <a:buChar char="•"/>
            </a:pPr>
            <a:r>
              <a:rPr lang="en-US" dirty="0"/>
              <a:t>Group 1</a:t>
            </a:r>
          </a:p>
          <a:p>
            <a:pPr lvl="1">
              <a:buFont typeface="Arial" panose="020B0604020202020204" pitchFamily="34" charset="0"/>
              <a:buChar char="•"/>
            </a:pPr>
            <a:r>
              <a:rPr lang="en-US" dirty="0"/>
              <a:t>K-State locations, athletics, and memories</a:t>
            </a:r>
          </a:p>
          <a:p>
            <a:pPr>
              <a:buFont typeface="Arial" panose="020B0604020202020204" pitchFamily="34" charset="0"/>
              <a:buChar char="•"/>
            </a:pPr>
            <a:r>
              <a:rPr lang="en-US" dirty="0"/>
              <a:t>Group 2</a:t>
            </a:r>
          </a:p>
          <a:p>
            <a:pPr lvl="1">
              <a:buFont typeface="Arial" panose="020B0604020202020204" pitchFamily="34" charset="0"/>
              <a:buChar char="•"/>
            </a:pPr>
            <a:r>
              <a:rPr lang="en-US" dirty="0"/>
              <a:t>Pharma/Biotech research, jobs, and fundraising</a:t>
            </a:r>
          </a:p>
          <a:p>
            <a:pPr>
              <a:buFont typeface="Arial" panose="020B0604020202020204" pitchFamily="34" charset="0"/>
              <a:buChar char="•"/>
            </a:pPr>
            <a:r>
              <a:rPr lang="en-US" dirty="0"/>
              <a:t>Group 3</a:t>
            </a:r>
          </a:p>
          <a:p>
            <a:pPr lvl="1">
              <a:buFont typeface="Arial" panose="020B0604020202020204" pitchFamily="34" charset="0"/>
              <a:buChar char="•"/>
            </a:pPr>
            <a:r>
              <a:rPr lang="en-US" dirty="0"/>
              <a:t>Political activism in Kansas for Science</a:t>
            </a:r>
          </a:p>
          <a:p>
            <a:pPr>
              <a:buFont typeface="Arial" panose="020B0604020202020204" pitchFamily="34" charset="0"/>
              <a:buChar char="•"/>
            </a:pPr>
            <a:r>
              <a:rPr lang="en-US" dirty="0"/>
              <a:t>Group 4</a:t>
            </a:r>
          </a:p>
          <a:p>
            <a:pPr lvl="1">
              <a:buFont typeface="Arial" panose="020B0604020202020204" pitchFamily="34" charset="0"/>
              <a:buChar char="•"/>
            </a:pPr>
            <a:r>
              <a:rPr lang="en-US" dirty="0"/>
              <a:t>Photography marketing and business</a:t>
            </a:r>
          </a:p>
          <a:p>
            <a:pPr>
              <a:buFont typeface="Arial" panose="020B0604020202020204" pitchFamily="34" charset="0"/>
              <a:buChar char="•"/>
            </a:pPr>
            <a:r>
              <a:rPr lang="en-US" dirty="0"/>
              <a:t>Group 5</a:t>
            </a:r>
          </a:p>
          <a:p>
            <a:pPr lvl="1">
              <a:buFont typeface="Arial" panose="020B0604020202020204" pitchFamily="34" charset="0"/>
              <a:buChar char="•"/>
            </a:pPr>
            <a:r>
              <a:rPr lang="en-US" dirty="0"/>
              <a:t>Educational leadership, discussion, and education abroad</a:t>
            </a:r>
          </a:p>
        </p:txBody>
      </p:sp>
    </p:spTree>
    <p:extLst>
      <p:ext uri="{BB962C8B-B14F-4D97-AF65-F5344CB8AC3E}">
        <p14:creationId xmlns:p14="http://schemas.microsoft.com/office/powerpoint/2010/main" val="764466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Project Summary</a:t>
            </a:r>
          </a:p>
        </p:txBody>
      </p:sp>
    </p:spTree>
    <p:extLst>
      <p:ext uri="{BB962C8B-B14F-4D97-AF65-F5344CB8AC3E}">
        <p14:creationId xmlns:p14="http://schemas.microsoft.com/office/powerpoint/2010/main" val="4137910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From April 11, 2017 – April  25, 2017 1,143 Twitter followers of the Kansas State University Foundation discussed topics ranging from the Kansas State University athletics to the Hallmark Channel show “When Calls the Heart” in their collective 29,883 tweets.</a:t>
            </a:r>
          </a:p>
          <a:p>
            <a:pPr>
              <a:buFont typeface="Arial" panose="020B0604020202020204" pitchFamily="34" charset="0"/>
              <a:buChar char="•"/>
            </a:pPr>
            <a:r>
              <a:rPr lang="en-US" dirty="0"/>
              <a:t>Additional topics of note discussed by KSUF Twitter followers were K-State students preparing to graduate and enter the workforce and the Easter holiday that occurred in the observed time period.</a:t>
            </a:r>
          </a:p>
          <a:p>
            <a:pPr>
              <a:buFont typeface="Arial" panose="020B0604020202020204" pitchFamily="34" charset="0"/>
              <a:buChar char="•"/>
            </a:pPr>
            <a:r>
              <a:rPr lang="en-US" dirty="0"/>
              <a:t>Sentiment analysis provided a false negative in this dataset due to the nature of athletic events being discussed in terms of battles and discussing who is injured.</a:t>
            </a:r>
          </a:p>
          <a:p>
            <a:pPr>
              <a:buFont typeface="Arial" panose="020B0604020202020204" pitchFamily="34" charset="0"/>
              <a:buChar char="•"/>
            </a:pPr>
            <a:r>
              <a:rPr lang="en-US" dirty="0"/>
              <a:t>Network analysis centralities were able to make sense of the chaos from the large network by identifying key followers in the network and filtering out the rest. </a:t>
            </a:r>
          </a:p>
          <a:p>
            <a:pPr lvl="1">
              <a:buFont typeface="Arial" panose="020B0604020202020204" pitchFamily="34" charset="0"/>
              <a:buChar char="•"/>
            </a:pPr>
            <a:r>
              <a:rPr lang="en-US" dirty="0"/>
              <a:t>Secondary research into one of the Key Followers identified shows that the follower has high affinity for Kansas State University and their particular interests are athletics and band.</a:t>
            </a:r>
          </a:p>
        </p:txBody>
      </p:sp>
    </p:spTree>
    <p:extLst>
      <p:ext uri="{BB962C8B-B14F-4D97-AF65-F5344CB8AC3E}">
        <p14:creationId xmlns:p14="http://schemas.microsoft.com/office/powerpoint/2010/main" val="4192871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Closing Observations</a:t>
            </a:r>
          </a:p>
        </p:txBody>
      </p:sp>
    </p:spTree>
    <p:extLst>
      <p:ext uri="{BB962C8B-B14F-4D97-AF65-F5344CB8AC3E}">
        <p14:creationId xmlns:p14="http://schemas.microsoft.com/office/powerpoint/2010/main" val="135844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Closing Observations</a:t>
            </a:r>
          </a:p>
        </p:txBody>
      </p:sp>
      <p:sp>
        <p:nvSpPr>
          <p:cNvPr id="8" name="Content Placeholder 7"/>
          <p:cNvSpPr>
            <a:spLocks noGrp="1"/>
          </p:cNvSpPr>
          <p:nvPr>
            <p:ph idx="1"/>
          </p:nvPr>
        </p:nvSpPr>
        <p:spPr/>
        <p:txBody>
          <a:bodyPr/>
          <a:lstStyle/>
          <a:p>
            <a:pPr>
              <a:buFont typeface="Arial" panose="020B0604020202020204" pitchFamily="34" charset="0"/>
              <a:buChar char="•"/>
            </a:pPr>
            <a:r>
              <a:rPr lang="en-US" dirty="0"/>
              <a:t>The short time frame used for the data allowed short term topics, such as the Hallmark Channel show “When Calls the Heart” season finale, to potentially have more influence on the findings than it merits. Completing the project again with more of the data acquired should help smooth out the one-off topic noise in the data but will naturally require more processing and analysis time than was available for this assignment.</a:t>
            </a:r>
          </a:p>
          <a:p>
            <a:pPr>
              <a:buFont typeface="Arial" panose="020B0604020202020204" pitchFamily="34" charset="0"/>
              <a:buChar char="•"/>
            </a:pPr>
            <a:r>
              <a:rPr lang="en-US" dirty="0"/>
              <a:t>That is not to say a short time frame of data used is not desired. Using a short term analysis will help identify patterns and unique topics in the data before/if they would appear in longer term evaluations. The use of both short term and longer term data collection periods would be recommended.</a:t>
            </a:r>
          </a:p>
          <a:p>
            <a:pPr marL="0" indent="0">
              <a:buNone/>
            </a:pPr>
            <a:endParaRPr lang="en-US" dirty="0"/>
          </a:p>
        </p:txBody>
      </p:sp>
    </p:spTree>
    <p:extLst>
      <p:ext uri="{BB962C8B-B14F-4D97-AF65-F5344CB8AC3E}">
        <p14:creationId xmlns:p14="http://schemas.microsoft.com/office/powerpoint/2010/main" val="61098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Techniques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Data analysis was completed in Python and </a:t>
            </a:r>
            <a:r>
              <a:rPr lang="en-US" dirty="0" err="1"/>
              <a:t>NodeXL</a:t>
            </a:r>
            <a:endParaRPr lang="en-US" dirty="0"/>
          </a:p>
          <a:p>
            <a:pPr lvl="1">
              <a:buFont typeface="Arial" panose="020B0604020202020204" pitchFamily="34" charset="0"/>
              <a:buChar char="•"/>
            </a:pPr>
            <a:r>
              <a:rPr lang="en-US" dirty="0"/>
              <a:t>Descriptive Analytics</a:t>
            </a:r>
          </a:p>
          <a:p>
            <a:pPr lvl="2">
              <a:buFont typeface="Arial" panose="020B0604020202020204" pitchFamily="34" charset="0"/>
              <a:buChar char="•"/>
            </a:pPr>
            <a:r>
              <a:rPr lang="en-US" dirty="0"/>
              <a:t>Utilized Anaconda Python and </a:t>
            </a:r>
            <a:r>
              <a:rPr lang="en-US" dirty="0" err="1"/>
              <a:t>Jupyter</a:t>
            </a:r>
            <a:r>
              <a:rPr lang="en-US" dirty="0"/>
              <a:t> Notebook for analysis</a:t>
            </a:r>
          </a:p>
          <a:p>
            <a:pPr lvl="1">
              <a:buFont typeface="Arial" panose="020B0604020202020204" pitchFamily="34" charset="0"/>
              <a:buChar char="•"/>
            </a:pPr>
            <a:r>
              <a:rPr lang="en-US" dirty="0"/>
              <a:t>Topic Modeling</a:t>
            </a:r>
          </a:p>
          <a:p>
            <a:pPr lvl="2">
              <a:buFont typeface="Arial" panose="020B0604020202020204" pitchFamily="34" charset="0"/>
              <a:buChar char="•"/>
            </a:pPr>
            <a:r>
              <a:rPr lang="en-US" dirty="0"/>
              <a:t>Utilized Anaconda Python and </a:t>
            </a:r>
            <a:r>
              <a:rPr lang="en-US" dirty="0" err="1"/>
              <a:t>Jupyter</a:t>
            </a:r>
            <a:r>
              <a:rPr lang="en-US" dirty="0"/>
              <a:t> Notebook for analysis</a:t>
            </a:r>
          </a:p>
          <a:p>
            <a:pPr lvl="1">
              <a:buFont typeface="Arial" panose="020B0604020202020204" pitchFamily="34" charset="0"/>
              <a:buChar char="•"/>
            </a:pPr>
            <a:r>
              <a:rPr lang="en-US" dirty="0"/>
              <a:t>Sentiment Analysis</a:t>
            </a:r>
          </a:p>
          <a:p>
            <a:pPr lvl="2">
              <a:buFont typeface="Arial" panose="020B0604020202020204" pitchFamily="34" charset="0"/>
              <a:buChar char="•"/>
            </a:pPr>
            <a:r>
              <a:rPr lang="en-US" dirty="0"/>
              <a:t>Utilized Anaconda Python and </a:t>
            </a:r>
            <a:r>
              <a:rPr lang="en-US" dirty="0" err="1"/>
              <a:t>Jupyter</a:t>
            </a:r>
            <a:r>
              <a:rPr lang="en-US" dirty="0"/>
              <a:t> Notebook for analysis</a:t>
            </a:r>
          </a:p>
          <a:p>
            <a:pPr lvl="1">
              <a:buFont typeface="Arial" panose="020B0604020202020204" pitchFamily="34" charset="0"/>
              <a:buChar char="•"/>
            </a:pPr>
            <a:r>
              <a:rPr lang="en-US" dirty="0"/>
              <a:t>Network Analysis</a:t>
            </a:r>
          </a:p>
          <a:p>
            <a:pPr lvl="2">
              <a:buFont typeface="Arial" panose="020B0604020202020204" pitchFamily="34" charset="0"/>
              <a:buChar char="•"/>
            </a:pPr>
            <a:r>
              <a:rPr lang="en-US" dirty="0"/>
              <a:t>Utilized Anaconda Python, </a:t>
            </a:r>
            <a:r>
              <a:rPr lang="en-US" dirty="0" err="1"/>
              <a:t>Jupyter</a:t>
            </a:r>
            <a:r>
              <a:rPr lang="en-US" dirty="0"/>
              <a:t> Notebook, and </a:t>
            </a:r>
            <a:r>
              <a:rPr lang="en-US" dirty="0" err="1"/>
              <a:t>NodeXL</a:t>
            </a:r>
            <a:r>
              <a:rPr lang="en-US" dirty="0"/>
              <a:t> for analysis</a:t>
            </a:r>
          </a:p>
        </p:txBody>
      </p:sp>
    </p:spTree>
    <p:extLst>
      <p:ext uri="{BB962C8B-B14F-4D97-AF65-F5344CB8AC3E}">
        <p14:creationId xmlns:p14="http://schemas.microsoft.com/office/powerpoint/2010/main" val="11494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lum/>
          </a:blip>
          <a:srcRect/>
          <a:tile tx="-1847850" ty="-128270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p>
            <a:r>
              <a:rPr lang="en-US" dirty="0">
                <a:solidFill>
                  <a:schemeClr val="tx1">
                    <a:lumMod val="75000"/>
                    <a:lumOff val="25000"/>
                  </a:schemeClr>
                </a:solidFill>
                <a:latin typeface="+mn-lt"/>
                <a:ea typeface="Verdana" panose="020B0604030504040204" pitchFamily="34" charset="0"/>
                <a:cs typeface="Verdana" panose="020B0604030504040204" pitchFamily="34" charset="0"/>
              </a:rPr>
              <a:t>Descriptive Analytics</a:t>
            </a:r>
          </a:p>
        </p:txBody>
      </p:sp>
      <p:sp>
        <p:nvSpPr>
          <p:cNvPr id="3" name="Subtitle 2"/>
          <p:cNvSpPr>
            <a:spLocks noGrp="1"/>
          </p:cNvSpPr>
          <p:nvPr>
            <p:ph type="subTitle" idx="1"/>
          </p:nvPr>
        </p:nvSpPr>
        <p:spPr>
          <a:xfrm>
            <a:off x="1100051" y="4455621"/>
            <a:ext cx="10058400" cy="1143000"/>
          </a:xfrm>
        </p:spPr>
        <p:txBody>
          <a:bodyPr>
            <a:normAutofit/>
          </a:bodyPr>
          <a:lstStyle/>
          <a:p>
            <a:r>
              <a:rPr lang="en-US" sz="1200" dirty="0">
                <a:solidFill>
                  <a:schemeClr val="tx1">
                    <a:lumMod val="75000"/>
                    <a:lumOff val="25000"/>
                  </a:schemeClr>
                </a:solidFill>
              </a:rPr>
              <a:t>Descriptive Analytics is the examination of data or content to answer the question “What happened?” or “What is happening?”</a:t>
            </a:r>
          </a:p>
        </p:txBody>
      </p:sp>
    </p:spTree>
    <p:extLst>
      <p:ext uri="{BB962C8B-B14F-4D97-AF65-F5344CB8AC3E}">
        <p14:creationId xmlns:p14="http://schemas.microsoft.com/office/powerpoint/2010/main" val="364355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Dataset timeframe: 04/11/2017-04/25/2017</a:t>
            </a:r>
          </a:p>
          <a:p>
            <a:pPr>
              <a:buFont typeface="Arial" panose="020B0604020202020204" pitchFamily="34" charset="0"/>
              <a:buChar char="•"/>
            </a:pPr>
            <a:r>
              <a:rPr lang="en-US" dirty="0"/>
              <a:t>Unique followers: 1,143</a:t>
            </a:r>
          </a:p>
          <a:p>
            <a:pPr>
              <a:buFont typeface="Arial" panose="020B0604020202020204" pitchFamily="34" charset="0"/>
              <a:buChar char="•"/>
            </a:pPr>
            <a:r>
              <a:rPr lang="en-US" dirty="0"/>
              <a:t>Tweets collected: 29,883</a:t>
            </a:r>
          </a:p>
          <a:p>
            <a:pPr>
              <a:buFont typeface="Arial" panose="020B0604020202020204" pitchFamily="34" charset="0"/>
              <a:buChar char="•"/>
            </a:pPr>
            <a:r>
              <a:rPr lang="en-US" dirty="0"/>
              <a:t>Average number of tweets per follower: 26</a:t>
            </a:r>
          </a:p>
          <a:p>
            <a:pPr>
              <a:buFont typeface="Arial" panose="020B0604020202020204" pitchFamily="34" charset="0"/>
              <a:buChar char="•"/>
            </a:pPr>
            <a:r>
              <a:rPr lang="en-US" dirty="0"/>
              <a:t>Original tweets: 16,731</a:t>
            </a:r>
          </a:p>
          <a:p>
            <a:pPr>
              <a:buFont typeface="Arial" panose="020B0604020202020204" pitchFamily="34" charset="0"/>
              <a:buChar char="•"/>
            </a:pPr>
            <a:r>
              <a:rPr lang="en-US" dirty="0"/>
              <a:t>Retweets: 13,152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098" y="2566464"/>
            <a:ext cx="3909735" cy="2581900"/>
          </a:xfrm>
          <a:prstGeom prst="rect">
            <a:avLst/>
          </a:prstGeom>
        </p:spPr>
      </p:pic>
    </p:spTree>
    <p:extLst>
      <p:ext uri="{BB962C8B-B14F-4D97-AF65-F5344CB8AC3E}">
        <p14:creationId xmlns:p14="http://schemas.microsoft.com/office/powerpoint/2010/main" val="330536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r>
              <a:rPr lang="en-US" sz="2800" i="1" dirty="0"/>
              <a:t>(cont.)</a:t>
            </a:r>
          </a:p>
        </p:txBody>
      </p:sp>
      <p:sp>
        <p:nvSpPr>
          <p:cNvPr id="4" name="Text Placeholder 3"/>
          <p:cNvSpPr>
            <a:spLocks noGrp="1"/>
          </p:cNvSpPr>
          <p:nvPr>
            <p:ph type="body" idx="1"/>
          </p:nvPr>
        </p:nvSpPr>
        <p:spPr/>
        <p:txBody>
          <a:bodyPr/>
          <a:lstStyle/>
          <a:p>
            <a:r>
              <a:rPr lang="en-US" dirty="0"/>
              <a:t>Top 10 most active followers:</a:t>
            </a:r>
          </a:p>
        </p:txBody>
      </p:sp>
      <p:sp>
        <p:nvSpPr>
          <p:cNvPr id="3" name="Content Placeholder 2"/>
          <p:cNvSpPr>
            <a:spLocks noGrp="1"/>
          </p:cNvSpPr>
          <p:nvPr>
            <p:ph sz="half" idx="2"/>
          </p:nvPr>
        </p:nvSpPr>
        <p:spPr/>
        <p:txBody>
          <a:bodyPr>
            <a:normAutofit lnSpcReduction="10000"/>
          </a:bodyPr>
          <a:lstStyle/>
          <a:p>
            <a:pPr marL="201168" lvl="1" indent="0">
              <a:buNone/>
            </a:pPr>
            <a:r>
              <a:rPr lang="en-US" b="1" dirty="0"/>
              <a:t>Twitter Name		Tweet Count</a:t>
            </a:r>
          </a:p>
          <a:p>
            <a:pPr marL="201168" lvl="1" indent="0">
              <a:buNone/>
            </a:pPr>
            <a:r>
              <a:rPr lang="en-US" dirty="0" err="1"/>
              <a:t>thekstatefamily</a:t>
            </a:r>
            <a:r>
              <a:rPr lang="en-US" dirty="0"/>
              <a:t>		1105</a:t>
            </a:r>
          </a:p>
          <a:p>
            <a:pPr marL="201168" lvl="1" indent="0">
              <a:buNone/>
            </a:pPr>
            <a:r>
              <a:rPr lang="en-US" dirty="0"/>
              <a:t>LR4KSU			887</a:t>
            </a:r>
          </a:p>
          <a:p>
            <a:pPr marL="201168" lvl="1" indent="0">
              <a:buNone/>
            </a:pPr>
            <a:r>
              <a:rPr lang="en-US" dirty="0" err="1"/>
              <a:t>jamesrecruits</a:t>
            </a:r>
            <a:r>
              <a:rPr lang="en-US" dirty="0"/>
              <a:t>		842</a:t>
            </a:r>
          </a:p>
          <a:p>
            <a:pPr marL="201168" lvl="1" indent="0">
              <a:buNone/>
            </a:pPr>
            <a:r>
              <a:rPr lang="en-US" dirty="0" err="1"/>
              <a:t>hootsuite</a:t>
            </a:r>
            <a:r>
              <a:rPr lang="en-US" dirty="0"/>
              <a:t>		615</a:t>
            </a:r>
          </a:p>
          <a:p>
            <a:pPr marL="201168" lvl="1" indent="0">
              <a:buNone/>
            </a:pPr>
            <a:r>
              <a:rPr lang="en-US" dirty="0" err="1"/>
              <a:t>mfuentessanchez</a:t>
            </a:r>
            <a:r>
              <a:rPr lang="en-US" dirty="0"/>
              <a:t>		595</a:t>
            </a:r>
          </a:p>
          <a:p>
            <a:pPr marL="201168" lvl="1" indent="0">
              <a:buNone/>
            </a:pPr>
            <a:r>
              <a:rPr lang="en-US" dirty="0" err="1"/>
              <a:t>wildkatphoto</a:t>
            </a:r>
            <a:r>
              <a:rPr lang="en-US" dirty="0"/>
              <a:t>		512</a:t>
            </a:r>
          </a:p>
          <a:p>
            <a:pPr marL="201168" lvl="1" indent="0">
              <a:buNone/>
            </a:pPr>
            <a:r>
              <a:rPr lang="en-US" dirty="0" err="1"/>
              <a:t>AgweekMagazine</a:t>
            </a:r>
            <a:r>
              <a:rPr lang="en-US" dirty="0"/>
              <a:t>	422</a:t>
            </a:r>
          </a:p>
          <a:p>
            <a:pPr marL="201168" lvl="1" indent="0">
              <a:buNone/>
            </a:pPr>
            <a:r>
              <a:rPr lang="en-US" dirty="0"/>
              <a:t>AAUW			363</a:t>
            </a:r>
          </a:p>
          <a:p>
            <a:pPr marL="201168" lvl="1" indent="0">
              <a:buNone/>
            </a:pPr>
            <a:r>
              <a:rPr lang="en-US" dirty="0" err="1"/>
              <a:t>pjscout</a:t>
            </a:r>
            <a:r>
              <a:rPr lang="en-US" dirty="0"/>
              <a:t>			361</a:t>
            </a:r>
          </a:p>
          <a:p>
            <a:pPr marL="201168" lvl="1" indent="0">
              <a:buNone/>
            </a:pPr>
            <a:r>
              <a:rPr lang="en-US" dirty="0"/>
              <a:t>ksucats96		347	</a:t>
            </a:r>
          </a:p>
        </p:txBody>
      </p:sp>
      <p:sp>
        <p:nvSpPr>
          <p:cNvPr id="5" name="Text Placeholder 4"/>
          <p:cNvSpPr>
            <a:spLocks noGrp="1"/>
          </p:cNvSpPr>
          <p:nvPr>
            <p:ph type="body" sz="quarter" idx="3"/>
          </p:nvPr>
        </p:nvSpPr>
        <p:spPr/>
        <p:txBody>
          <a:bodyPr/>
          <a:lstStyle/>
          <a:p>
            <a:r>
              <a:rPr lang="en-US" dirty="0"/>
              <a:t>Top 10 most mentioned twitter users:</a:t>
            </a:r>
          </a:p>
        </p:txBody>
      </p:sp>
      <p:sp>
        <p:nvSpPr>
          <p:cNvPr id="6" name="Content Placeholder 5"/>
          <p:cNvSpPr>
            <a:spLocks noGrp="1"/>
          </p:cNvSpPr>
          <p:nvPr>
            <p:ph sz="quarter" idx="4"/>
          </p:nvPr>
        </p:nvSpPr>
        <p:spPr/>
        <p:txBody>
          <a:bodyPr>
            <a:normAutofit lnSpcReduction="10000"/>
          </a:bodyPr>
          <a:lstStyle/>
          <a:p>
            <a:pPr marL="201168" lvl="1" indent="0">
              <a:buNone/>
            </a:pPr>
            <a:r>
              <a:rPr lang="en-US" b="1" dirty="0"/>
              <a:t>Twitter Name		Mentioned Count</a:t>
            </a:r>
          </a:p>
          <a:p>
            <a:pPr marL="201168" lvl="1" indent="0">
              <a:buNone/>
            </a:pPr>
            <a:r>
              <a:rPr lang="en-US" dirty="0"/>
              <a:t>@</a:t>
            </a:r>
            <a:r>
              <a:rPr lang="en-US" dirty="0" err="1"/>
              <a:t>hallmarkchannel</a:t>
            </a:r>
            <a:r>
              <a:rPr lang="en-US" dirty="0"/>
              <a:t>	697</a:t>
            </a:r>
          </a:p>
          <a:p>
            <a:pPr marL="201168" lvl="1" indent="0">
              <a:buNone/>
            </a:pPr>
            <a:r>
              <a:rPr lang="en-US" dirty="0"/>
              <a:t>@</a:t>
            </a:r>
            <a:r>
              <a:rPr lang="en-US" dirty="0" err="1"/>
              <a:t>kstate</a:t>
            </a:r>
            <a:r>
              <a:rPr lang="en-US" dirty="0"/>
              <a:t>		362</a:t>
            </a:r>
          </a:p>
          <a:p>
            <a:pPr marL="201168" lvl="1" indent="0">
              <a:buNone/>
            </a:pPr>
            <a:r>
              <a:rPr lang="en-US" dirty="0"/>
              <a:t>@</a:t>
            </a:r>
            <a:r>
              <a:rPr lang="en-US" dirty="0" err="1"/>
              <a:t>wcth_tv</a:t>
            </a:r>
            <a:r>
              <a:rPr lang="en-US" dirty="0"/>
              <a:t>		289</a:t>
            </a:r>
          </a:p>
          <a:p>
            <a:pPr marL="201168" lvl="1" indent="0">
              <a:buNone/>
            </a:pPr>
            <a:r>
              <a:rPr lang="en-US" dirty="0"/>
              <a:t>@</a:t>
            </a:r>
            <a:r>
              <a:rPr lang="en-US" dirty="0" err="1"/>
              <a:t>kstatebsb</a:t>
            </a:r>
            <a:r>
              <a:rPr lang="en-US" dirty="0"/>
              <a:t>		227</a:t>
            </a:r>
          </a:p>
          <a:p>
            <a:pPr marL="201168" lvl="1" indent="0">
              <a:buNone/>
            </a:pPr>
            <a:r>
              <a:rPr lang="en-US" dirty="0"/>
              <a:t>@</a:t>
            </a:r>
            <a:r>
              <a:rPr lang="en-US" dirty="0" err="1"/>
              <a:t>kstatefb</a:t>
            </a:r>
            <a:r>
              <a:rPr lang="en-US" dirty="0"/>
              <a:t>		195</a:t>
            </a:r>
          </a:p>
          <a:p>
            <a:pPr marL="201168" lvl="1" indent="0">
              <a:buNone/>
            </a:pPr>
            <a:r>
              <a:rPr lang="en-US" dirty="0"/>
              <a:t>@</a:t>
            </a:r>
            <a:r>
              <a:rPr lang="en-US" dirty="0" err="1"/>
              <a:t>kellisrobinett</a:t>
            </a:r>
            <a:r>
              <a:rPr lang="en-US" dirty="0"/>
              <a:t>		185</a:t>
            </a:r>
          </a:p>
          <a:p>
            <a:pPr marL="201168" lvl="1" indent="0">
              <a:buNone/>
            </a:pPr>
            <a:r>
              <a:rPr lang="en-US" dirty="0"/>
              <a:t>@</a:t>
            </a:r>
            <a:r>
              <a:rPr lang="en-US" dirty="0" err="1"/>
              <a:t>erinkrakow</a:t>
            </a:r>
            <a:r>
              <a:rPr lang="en-US" dirty="0"/>
              <a:t>		181</a:t>
            </a:r>
          </a:p>
          <a:p>
            <a:pPr marL="201168" lvl="1" indent="0">
              <a:buNone/>
            </a:pPr>
            <a:r>
              <a:rPr lang="en-US" dirty="0"/>
              <a:t>@</a:t>
            </a:r>
            <a:r>
              <a:rPr lang="en-US" dirty="0" err="1"/>
              <a:t>kstatesports</a:t>
            </a:r>
            <a:r>
              <a:rPr lang="en-US" dirty="0"/>
              <a:t>		165</a:t>
            </a:r>
          </a:p>
          <a:p>
            <a:pPr marL="201168" lvl="1" indent="0">
              <a:buNone/>
            </a:pPr>
            <a:r>
              <a:rPr lang="en-US" dirty="0"/>
              <a:t>@</a:t>
            </a:r>
            <a:r>
              <a:rPr lang="en-US" dirty="0" err="1"/>
              <a:t>brbird</a:t>
            </a:r>
            <a:r>
              <a:rPr lang="en-US" dirty="0"/>
              <a:t>		140</a:t>
            </a:r>
          </a:p>
          <a:p>
            <a:pPr marL="201168" lvl="1" indent="0">
              <a:buNone/>
            </a:pPr>
            <a:r>
              <a:rPr lang="en-US" dirty="0"/>
              <a:t>@</a:t>
            </a:r>
            <a:r>
              <a:rPr lang="en-US" dirty="0" err="1"/>
              <a:t>emisorasunidas</a:t>
            </a:r>
            <a:r>
              <a:rPr lang="en-US" dirty="0"/>
              <a:t>	139</a:t>
            </a:r>
          </a:p>
        </p:txBody>
      </p:sp>
    </p:spTree>
    <p:extLst>
      <p:ext uri="{BB962C8B-B14F-4D97-AF65-F5344CB8AC3E}">
        <p14:creationId xmlns:p14="http://schemas.microsoft.com/office/powerpoint/2010/main" val="365197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r>
              <a:rPr lang="en-US" sz="2800" i="1" dirty="0"/>
              <a:t>(cont.)</a:t>
            </a:r>
            <a:endParaRPr lang="en-US" dirty="0"/>
          </a:p>
        </p:txBody>
      </p:sp>
      <p:sp>
        <p:nvSpPr>
          <p:cNvPr id="3" name="Text Placeholder 2"/>
          <p:cNvSpPr>
            <a:spLocks noGrp="1"/>
          </p:cNvSpPr>
          <p:nvPr>
            <p:ph type="body" idx="1"/>
          </p:nvPr>
        </p:nvSpPr>
        <p:spPr/>
        <p:txBody>
          <a:bodyPr/>
          <a:lstStyle/>
          <a:p>
            <a:r>
              <a:rPr lang="en-US" dirty="0"/>
              <a:t>Top 10 most used hashtags:</a:t>
            </a:r>
          </a:p>
        </p:txBody>
      </p:sp>
      <p:sp>
        <p:nvSpPr>
          <p:cNvPr id="4" name="Content Placeholder 3"/>
          <p:cNvSpPr>
            <a:spLocks noGrp="1"/>
          </p:cNvSpPr>
          <p:nvPr>
            <p:ph sz="half" idx="2"/>
          </p:nvPr>
        </p:nvSpPr>
        <p:spPr/>
        <p:txBody>
          <a:bodyPr>
            <a:normAutofit lnSpcReduction="10000"/>
          </a:bodyPr>
          <a:lstStyle/>
          <a:p>
            <a:pPr marL="201168" lvl="1" indent="0">
              <a:buNone/>
            </a:pPr>
            <a:r>
              <a:rPr lang="en-US" b="1" dirty="0"/>
              <a:t>Hashtag		Count</a:t>
            </a:r>
          </a:p>
          <a:p>
            <a:pPr marL="201168" lvl="1" indent="0">
              <a:buNone/>
            </a:pPr>
            <a:r>
              <a:rPr lang="en-US" dirty="0"/>
              <a:t>#hearties		719</a:t>
            </a:r>
          </a:p>
          <a:p>
            <a:pPr marL="201168" lvl="1" indent="0">
              <a:buNone/>
            </a:pPr>
            <a:r>
              <a:rPr lang="en-US" dirty="0"/>
              <a:t>#</a:t>
            </a:r>
            <a:r>
              <a:rPr lang="en-US" dirty="0" err="1"/>
              <a:t>kstate</a:t>
            </a:r>
            <a:r>
              <a:rPr lang="en-US" dirty="0"/>
              <a:t>			558</a:t>
            </a:r>
          </a:p>
          <a:p>
            <a:pPr marL="201168" lvl="1" indent="0">
              <a:buNone/>
            </a:pPr>
            <a:r>
              <a:rPr lang="en-US" dirty="0"/>
              <a:t>#</a:t>
            </a:r>
            <a:r>
              <a:rPr lang="en-US" dirty="0" err="1"/>
              <a:t>kstatefb</a:t>
            </a:r>
            <a:r>
              <a:rPr lang="en-US" dirty="0"/>
              <a:t>		195</a:t>
            </a:r>
          </a:p>
          <a:p>
            <a:pPr marL="201168" lvl="1" indent="0">
              <a:buNone/>
            </a:pPr>
            <a:r>
              <a:rPr lang="en-US" dirty="0"/>
              <a:t>#</a:t>
            </a:r>
            <a:r>
              <a:rPr lang="en-US" dirty="0" err="1"/>
              <a:t>kstatebsb</a:t>
            </a:r>
            <a:r>
              <a:rPr lang="en-US" dirty="0"/>
              <a:t>		185</a:t>
            </a:r>
          </a:p>
          <a:p>
            <a:pPr marL="201168" lvl="1" indent="0">
              <a:buNone/>
            </a:pPr>
            <a:r>
              <a:rPr lang="en-US" dirty="0"/>
              <a:t>#</a:t>
            </a:r>
            <a:r>
              <a:rPr lang="en-US" dirty="0" err="1"/>
              <a:t>hootchat</a:t>
            </a:r>
            <a:r>
              <a:rPr lang="en-US" dirty="0"/>
              <a:t>		116</a:t>
            </a:r>
          </a:p>
          <a:p>
            <a:pPr marL="201168" lvl="1" indent="0">
              <a:buNone/>
            </a:pPr>
            <a:r>
              <a:rPr lang="en-US" dirty="0"/>
              <a:t>#</a:t>
            </a:r>
            <a:r>
              <a:rPr lang="en-US" dirty="0" err="1"/>
              <a:t>ksleg</a:t>
            </a:r>
            <a:r>
              <a:rPr lang="en-US" dirty="0"/>
              <a:t>			111</a:t>
            </a:r>
          </a:p>
          <a:p>
            <a:pPr marL="201168" lvl="1" indent="0">
              <a:buNone/>
            </a:pPr>
            <a:r>
              <a:rPr lang="en-US" dirty="0"/>
              <a:t>#</a:t>
            </a:r>
            <a:r>
              <a:rPr lang="en-US" dirty="0" err="1"/>
              <a:t>emaw</a:t>
            </a:r>
            <a:r>
              <a:rPr lang="en-US" dirty="0"/>
              <a:t>			101</a:t>
            </a:r>
          </a:p>
          <a:p>
            <a:pPr marL="201168" lvl="1" indent="0">
              <a:buNone/>
            </a:pPr>
            <a:r>
              <a:rPr lang="en-US" dirty="0"/>
              <a:t>#family			86</a:t>
            </a:r>
          </a:p>
          <a:p>
            <a:pPr marL="201168" lvl="1" indent="0">
              <a:buNone/>
            </a:pPr>
            <a:r>
              <a:rPr lang="en-US" dirty="0"/>
              <a:t>#</a:t>
            </a:r>
            <a:r>
              <a:rPr lang="en-US" dirty="0" err="1"/>
              <a:t>standuptosexism</a:t>
            </a:r>
            <a:r>
              <a:rPr lang="en-US" dirty="0"/>
              <a:t>	81</a:t>
            </a:r>
          </a:p>
          <a:p>
            <a:pPr marL="201168" lvl="1" indent="0">
              <a:buNone/>
            </a:pPr>
            <a:r>
              <a:rPr lang="en-US" dirty="0"/>
              <a:t>#jobseekers		79</a:t>
            </a:r>
          </a:p>
          <a:p>
            <a:endParaRPr lang="en-US" dirty="0"/>
          </a:p>
        </p:txBody>
      </p:sp>
      <p:sp>
        <p:nvSpPr>
          <p:cNvPr id="5" name="Text Placeholder 4"/>
          <p:cNvSpPr>
            <a:spLocks noGrp="1"/>
          </p:cNvSpPr>
          <p:nvPr>
            <p:ph type="body" sz="quarter" idx="3"/>
          </p:nvPr>
        </p:nvSpPr>
        <p:spPr/>
        <p:txBody>
          <a:bodyPr/>
          <a:lstStyle/>
          <a:p>
            <a:r>
              <a:rPr lang="en-US" dirty="0"/>
              <a:t>What is #hearties used for?</a:t>
            </a:r>
          </a:p>
        </p:txBody>
      </p:sp>
      <p:sp>
        <p:nvSpPr>
          <p:cNvPr id="6" name="Content Placeholder 5"/>
          <p:cNvSpPr>
            <a:spLocks noGrp="1"/>
          </p:cNvSpPr>
          <p:nvPr>
            <p:ph sz="quarter" idx="4"/>
          </p:nvPr>
        </p:nvSpPr>
        <p:spPr/>
        <p:txBody>
          <a:bodyPr>
            <a:normAutofit/>
          </a:bodyPr>
          <a:lstStyle/>
          <a:p>
            <a:r>
              <a:rPr lang="en-US" dirty="0"/>
              <a:t>#hearties is used for the Hallmark Channel show “When Calls the Heart” (@</a:t>
            </a:r>
            <a:r>
              <a:rPr lang="en-US" dirty="0" err="1"/>
              <a:t>wcth_tv</a:t>
            </a:r>
            <a:r>
              <a:rPr lang="en-US" dirty="0"/>
              <a:t>) that concluded its fourth season and was announced to be renewed for a fifth season during the time period observed. This will also explain the Hallmark Channel being the most mentioned Twitter user in the previous slide.</a:t>
            </a:r>
          </a:p>
        </p:txBody>
      </p:sp>
    </p:spTree>
    <p:extLst>
      <p:ext uri="{BB962C8B-B14F-4D97-AF65-F5344CB8AC3E}">
        <p14:creationId xmlns:p14="http://schemas.microsoft.com/office/powerpoint/2010/main" val="67326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r>
              <a:rPr lang="en-US" sz="2800" i="1" dirty="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TOP 10 MOST LINKED URLS: </a:t>
            </a:r>
            <a:r>
              <a:rPr lang="en-US" sz="1400" i="1" dirty="0"/>
              <a:t>(follow at your own risk)</a:t>
            </a:r>
          </a:p>
          <a:p>
            <a:pPr marL="0" indent="0">
              <a:buNone/>
            </a:pPr>
            <a:r>
              <a:rPr lang="en-US" sz="2200" dirty="0"/>
              <a:t>URL										Count</a:t>
            </a:r>
          </a:p>
          <a:p>
            <a:pPr marL="201168" lvl="1" indent="0">
              <a:buNone/>
            </a:pPr>
            <a:r>
              <a:rPr lang="en-US" dirty="0">
                <a:hlinkClick r:id="rId2"/>
              </a:rPr>
              <a:t>http://careermarketplace.org/</a:t>
            </a:r>
            <a:r>
              <a:rPr lang="en-US" dirty="0"/>
              <a:t>							 160</a:t>
            </a:r>
          </a:p>
          <a:p>
            <a:pPr marL="201168" lvl="1" indent="0">
              <a:buNone/>
            </a:pPr>
            <a:r>
              <a:rPr lang="en-US" dirty="0">
                <a:hlinkClick r:id="rId3"/>
              </a:rPr>
              <a:t>http://www.aauw.org/event/2017/03/tune-in-for-our-panel-on-how-to-standuptosexism/</a:t>
            </a:r>
            <a:r>
              <a:rPr lang="en-US" dirty="0"/>
              <a:t>	 55</a:t>
            </a:r>
          </a:p>
          <a:p>
            <a:pPr marL="201168" lvl="1" indent="0">
              <a:buNone/>
            </a:pPr>
            <a:r>
              <a:rPr lang="en-US" dirty="0">
                <a:hlinkClick r:id="rId4"/>
              </a:rPr>
              <a:t>https://www.thetournament.com/teams/purple-and-black-kansas-state-alumni-0</a:t>
            </a:r>
            <a:r>
              <a:rPr lang="en-US" dirty="0"/>
              <a:t>		 27</a:t>
            </a:r>
          </a:p>
          <a:p>
            <a:pPr marL="201168" lvl="1" indent="0">
              <a:buNone/>
            </a:pPr>
            <a:r>
              <a:rPr lang="en-US" dirty="0">
                <a:hlinkClick r:id="rId5"/>
              </a:rPr>
              <a:t>https://twitter.com/carterjwm/status/849813577770778624/photo/1</a:t>
            </a:r>
            <a:r>
              <a:rPr lang="en-US" dirty="0"/>
              <a:t>			 23</a:t>
            </a:r>
          </a:p>
          <a:p>
            <a:pPr marL="201168" lvl="1" indent="0">
              <a:buNone/>
            </a:pPr>
            <a:r>
              <a:rPr lang="en-US" dirty="0">
                <a:hlinkClick r:id="rId6"/>
              </a:rPr>
              <a:t>https://twitter.com/kstatesports/status/852987970466365440/photo/1</a:t>
            </a:r>
            <a:r>
              <a:rPr lang="en-US" dirty="0"/>
              <a:t>			 20</a:t>
            </a:r>
          </a:p>
          <a:p>
            <a:pPr marL="201168" lvl="1" indent="0">
              <a:buNone/>
            </a:pPr>
            <a:r>
              <a:rPr lang="en-US" dirty="0">
                <a:hlinkClick r:id="rId7"/>
              </a:rPr>
              <a:t>https://shipsims.com/</a:t>
            </a:r>
            <a:r>
              <a:rPr lang="en-US" dirty="0"/>
              <a:t>								 15</a:t>
            </a:r>
          </a:p>
          <a:p>
            <a:pPr marL="201168" lvl="1" indent="0">
              <a:buNone/>
            </a:pPr>
            <a:r>
              <a:rPr lang="en-US" dirty="0">
                <a:hlinkClick r:id="rId8"/>
              </a:rPr>
              <a:t>http://collegefootball.ap.org/article/k-state-could-feature-nations-top-group-running-backs</a:t>
            </a:r>
            <a:r>
              <a:rPr lang="en-US" dirty="0"/>
              <a:t>	 13</a:t>
            </a:r>
          </a:p>
          <a:p>
            <a:pPr marL="201168" lvl="1" indent="0">
              <a:buNone/>
            </a:pPr>
            <a:r>
              <a:rPr lang="en-US" dirty="0">
                <a:hlinkClick r:id="rId9"/>
              </a:rPr>
              <a:t>https://twitter.com/KStateProvost/status/855455136856117248/photo/1</a:t>
            </a:r>
            <a:r>
              <a:rPr lang="en-US" dirty="0"/>
              <a:t>			 13</a:t>
            </a:r>
          </a:p>
          <a:p>
            <a:pPr marL="201168" lvl="1" indent="0">
              <a:buNone/>
            </a:pPr>
            <a:r>
              <a:rPr lang="en-US" dirty="0">
                <a:hlinkClick r:id="rId10"/>
              </a:rPr>
              <a:t>https://twitter.com/kstatesports/status/855842992917159936/video/1</a:t>
            </a:r>
            <a:r>
              <a:rPr lang="en-US" dirty="0"/>
              <a:t>			 13</a:t>
            </a:r>
          </a:p>
          <a:p>
            <a:pPr marL="201168" lvl="1" indent="0">
              <a:buNone/>
            </a:pPr>
            <a:r>
              <a:rPr lang="en-US" dirty="0">
                <a:hlinkClick r:id="rId11"/>
              </a:rPr>
              <a:t>http://www.k-state.edu/media/newsreleases/2017-04/artscidean41417.html</a:t>
            </a:r>
            <a:r>
              <a:rPr lang="en-US" dirty="0"/>
              <a:t>		 12</a:t>
            </a:r>
          </a:p>
        </p:txBody>
      </p:sp>
    </p:spTree>
    <p:extLst>
      <p:ext uri="{BB962C8B-B14F-4D97-AF65-F5344CB8AC3E}">
        <p14:creationId xmlns:p14="http://schemas.microsoft.com/office/powerpoint/2010/main" val="6419281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Integral</Template>
  <TotalTime>1423</TotalTime>
  <Words>2178</Words>
  <Application>Microsoft Office PowerPoint</Application>
  <PresentationFormat>Widescreen</PresentationFormat>
  <Paragraphs>256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Verdana</vt:lpstr>
      <vt:lpstr>Retrospect</vt:lpstr>
      <vt:lpstr>Kansas State University Foundation Twitter Follower Analysis</vt:lpstr>
      <vt:lpstr>Project Objectives</vt:lpstr>
      <vt:lpstr>Data Collection Method</vt:lpstr>
      <vt:lpstr>Data Analysis Techniques</vt:lpstr>
      <vt:lpstr>Descriptive Analytics</vt:lpstr>
      <vt:lpstr>Descriptive Analytics</vt:lpstr>
      <vt:lpstr>Descriptive Analytics (cont.)</vt:lpstr>
      <vt:lpstr>Descriptive Analytics (cont.)</vt:lpstr>
      <vt:lpstr>Descriptive Analytics (cont.)</vt:lpstr>
      <vt:lpstr>Descriptive Analytics (cont.)</vt:lpstr>
      <vt:lpstr>Descriptive Analytics (cont.)</vt:lpstr>
      <vt:lpstr>Topic Modeling</vt:lpstr>
      <vt:lpstr>Topic Modeling</vt:lpstr>
      <vt:lpstr>Topic Modeling (cont.)</vt:lpstr>
      <vt:lpstr>Topic Modeling (cont.)</vt:lpstr>
      <vt:lpstr>Topic Modeling (cont.)</vt:lpstr>
      <vt:lpstr>Sentiment Analysis</vt:lpstr>
      <vt:lpstr>Sentiment Analysis</vt:lpstr>
      <vt:lpstr>Sentiment Analysis (cont.)</vt:lpstr>
      <vt:lpstr>Sentiment Analysis (cont.)</vt:lpstr>
      <vt:lpstr>Network Analysis</vt:lpstr>
      <vt:lpstr>Network Analysis</vt:lpstr>
      <vt:lpstr>Network Analysis (cont.)</vt:lpstr>
      <vt:lpstr>Network Analysis (cont.)</vt:lpstr>
      <vt:lpstr>Network Analysis (cont.)</vt:lpstr>
      <vt:lpstr>Network Analysis (cont.)</vt:lpstr>
      <vt:lpstr>Network Analysis (cont.)</vt:lpstr>
      <vt:lpstr>Network Analysis (cont.)</vt:lpstr>
      <vt:lpstr>Network Analysis (cont.)</vt:lpstr>
      <vt:lpstr>Network Analysis (cont.)</vt:lpstr>
      <vt:lpstr>Network Analysis (cont.)</vt:lpstr>
      <vt:lpstr>Network Analysis (cont.)</vt:lpstr>
      <vt:lpstr>Project Summary</vt:lpstr>
      <vt:lpstr>Project Summary</vt:lpstr>
      <vt:lpstr>Closing Observations</vt:lpstr>
      <vt:lpstr>Closing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State University Foundation Twitter Follower Analysis</dc:title>
  <dc:creator>Jeremy Larson</dc:creator>
  <cp:lastModifiedBy>Jeremy Larson</cp:lastModifiedBy>
  <cp:revision>96</cp:revision>
  <dcterms:created xsi:type="dcterms:W3CDTF">2017-05-09T03:41:28Z</dcterms:created>
  <dcterms:modified xsi:type="dcterms:W3CDTF">2017-05-10T21:23:05Z</dcterms:modified>
</cp:coreProperties>
</file>