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9"/>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79" r:id="rId14"/>
    <p:sldId id="267" r:id="rId15"/>
    <p:sldId id="272" r:id="rId16"/>
    <p:sldId id="277" r:id="rId17"/>
    <p:sldId id="271" r:id="rId18"/>
    <p:sldId id="278" r:id="rId19"/>
    <p:sldId id="273" r:id="rId20"/>
    <p:sldId id="288" r:id="rId21"/>
    <p:sldId id="289" r:id="rId22"/>
    <p:sldId id="309" r:id="rId23"/>
    <p:sldId id="300" r:id="rId24"/>
    <p:sldId id="285" r:id="rId25"/>
    <p:sldId id="292" r:id="rId26"/>
    <p:sldId id="307" r:id="rId27"/>
    <p:sldId id="280" r:id="rId28"/>
    <p:sldId id="293" r:id="rId29"/>
    <p:sldId id="299" r:id="rId30"/>
    <p:sldId id="282" r:id="rId31"/>
    <p:sldId id="311" r:id="rId32"/>
    <p:sldId id="308" r:id="rId33"/>
    <p:sldId id="305" r:id="rId34"/>
    <p:sldId id="281" r:id="rId35"/>
    <p:sldId id="295" r:id="rId36"/>
    <p:sldId id="291" r:id="rId37"/>
    <p:sldId id="274" r:id="rId38"/>
    <p:sldId id="313" r:id="rId39"/>
    <p:sldId id="276" r:id="rId40"/>
    <p:sldId id="286" r:id="rId41"/>
    <p:sldId id="283" r:id="rId42"/>
    <p:sldId id="294" r:id="rId43"/>
    <p:sldId id="275" r:id="rId44"/>
    <p:sldId id="297" r:id="rId45"/>
    <p:sldId id="298" r:id="rId46"/>
    <p:sldId id="296" r:id="rId47"/>
    <p:sldId id="268" r:id="rId48"/>
    <p:sldId id="290" r:id="rId49"/>
    <p:sldId id="306" r:id="rId50"/>
    <p:sldId id="310" r:id="rId51"/>
    <p:sldId id="312" r:id="rId52"/>
    <p:sldId id="284" r:id="rId53"/>
    <p:sldId id="301" r:id="rId54"/>
    <p:sldId id="302" r:id="rId55"/>
    <p:sldId id="303" r:id="rId56"/>
    <p:sldId id="304" r:id="rId57"/>
    <p:sldId id="26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RICHE Jeremy" initials="LJ" lastIdx="3" clrIdx="0">
    <p:extLst>
      <p:ext uri="{19B8F6BF-5375-455C-9EA6-DF929625EA0E}">
        <p15:presenceInfo xmlns:p15="http://schemas.microsoft.com/office/powerpoint/2012/main" userId="S-1-5-21-116214888-1408503796-6498272-638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5T14:45:51.184" idx="1">
    <p:pos x="10" y="10"/>
    <p:text>Si nb tests &lt; complexité cyclo alors il manque des tests ou le code est trop complexe.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26T09:31:49.674" idx="3">
    <p:pos x="6088" y="3263"/>
    <p:text>Attention  https://github.com/symfony/symfony-docs/issues/10350</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2-25T15:05:09.993" idx="2">
    <p:pos x="4631" y="2399"/>
    <p:text>(*) Nous verrons plus tard que PantherTestCase et WebTestCase étendent TestCase et qu'elles peuvent donc faire appel à ses fonctions.</p:text>
    <p:extLst mod="1">
      <p:ext uri="{C676402C-5697-4E1C-873F-D02D1690AC5C}">
        <p15:threadingInfo xmlns:p15="http://schemas.microsoft.com/office/powerpoint/2012/main" timeZoneBias="-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07C79-AA05-4ABC-B3AB-76007F07C3B9}" type="datetimeFigureOut">
              <a:rPr lang="fr-FR" smtClean="0"/>
              <a:t>28/02/2019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0D268-D42A-4458-B323-BBF9AF1E1380}" type="slidenum">
              <a:rPr lang="fr-FR" smtClean="0"/>
              <a:t>‹N°›</a:t>
            </a:fld>
            <a:endParaRPr lang="fr-FR"/>
          </a:p>
        </p:txBody>
      </p:sp>
    </p:spTree>
    <p:extLst>
      <p:ext uri="{BB962C8B-B14F-4D97-AF65-F5344CB8AC3E}">
        <p14:creationId xmlns:p14="http://schemas.microsoft.com/office/powerpoint/2010/main" val="215501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https://github.com/symfony/test-pack/blob/master/composer.json</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14</a:t>
            </a:fld>
            <a:endParaRPr lang="fr-FR"/>
          </a:p>
        </p:txBody>
      </p:sp>
    </p:spTree>
    <p:extLst>
      <p:ext uri="{BB962C8B-B14F-4D97-AF65-F5344CB8AC3E}">
        <p14:creationId xmlns:p14="http://schemas.microsoft.com/office/powerpoint/2010/main" val="137560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https://symfony.com/doc/current/testing/doctrine.html</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32</a:t>
            </a:fld>
            <a:endParaRPr lang="fr-FR"/>
          </a:p>
        </p:txBody>
      </p:sp>
    </p:spTree>
    <p:extLst>
      <p:ext uri="{BB962C8B-B14F-4D97-AF65-F5344CB8AC3E}">
        <p14:creationId xmlns:p14="http://schemas.microsoft.com/office/powerpoint/2010/main" val="419935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https://symfony.com/doc/current/testing/database.html</a:t>
            </a:r>
          </a:p>
          <a:p>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33</a:t>
            </a:fld>
            <a:endParaRPr lang="fr-FR"/>
          </a:p>
        </p:txBody>
      </p:sp>
    </p:spTree>
    <p:extLst>
      <p:ext uri="{BB962C8B-B14F-4D97-AF65-F5344CB8AC3E}">
        <p14:creationId xmlns:p14="http://schemas.microsoft.com/office/powerpoint/2010/main" val="389661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https://github.com/symfony/panther/blob/master/tests/ClientTest.php</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50</a:t>
            </a:fld>
            <a:endParaRPr lang="fr-FR"/>
          </a:p>
        </p:txBody>
      </p:sp>
    </p:spTree>
    <p:extLst>
      <p:ext uri="{BB962C8B-B14F-4D97-AF65-F5344CB8AC3E}">
        <p14:creationId xmlns:p14="http://schemas.microsoft.com/office/powerpoint/2010/main" val="287921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https://github.com/symfony/panther/blob/master/tests/ClientTest.php</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51</a:t>
            </a:fld>
            <a:endParaRPr lang="fr-FR"/>
          </a:p>
        </p:txBody>
      </p:sp>
    </p:spTree>
    <p:extLst>
      <p:ext uri="{BB962C8B-B14F-4D97-AF65-F5344CB8AC3E}">
        <p14:creationId xmlns:p14="http://schemas.microsoft.com/office/powerpoint/2010/main" val="153091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2/28/2019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2/28/2019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ymfony/test-pack/blob/master/composer.js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phpunit.readthedocs.io/en/7.4/configuration.html#appendixes-configuration"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hpunit.readthedocs.io/fr/latest/asser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phpunit.readthedocs.io/fr/latest/assertions.html" TargetMode="External"/><Relationship Id="rId2" Type="http://schemas.openxmlformats.org/officeDocument/2006/relationships/hyperlink" Target="https://github.com/the-crucible/phpunit-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ymfony.com/doc/current/components/stopwatch.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phpunit.readthedocs.io/fr/latest/fixtur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xdebug.org/download.ph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hpunit.readthedocs.io/fr/latest/configuration.html#appendixes-configuration-logg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MarcusBarnes/mik/issues/272" TargetMode="External"/><Relationship Id="rId2" Type="http://schemas.openxmlformats.org/officeDocument/2006/relationships/hyperlink" Target="https://openclassrooms.com/fr/courses/4087056-testez-et-suivez-letat-de-votre-application-php/4419481-tp-mettre-en-place-un-outil-dintegration-continue-travis" TargetMode="External"/><Relationship Id="rId1" Type="http://schemas.openxmlformats.org/officeDocument/2006/relationships/slideLayout" Target="../slideLayouts/slideLayout2.xml"/><Relationship Id="rId4" Type="http://schemas.openxmlformats.org/officeDocument/2006/relationships/hyperlink" Target="https://blog.pascal-martin.fr/post/integration-continue-jenkins-projet-ph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ymfony/panther/blob/master/tes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Tests unitaires et fonctionnels</a:t>
            </a:r>
            <a:endParaRPr lang="fr-FR" dirty="0"/>
          </a:p>
        </p:txBody>
      </p:sp>
      <p:sp>
        <p:nvSpPr>
          <p:cNvPr id="3" name="Sous-titre 2"/>
          <p:cNvSpPr>
            <a:spLocks noGrp="1"/>
          </p:cNvSpPr>
          <p:nvPr>
            <p:ph type="subTitle" idx="1"/>
          </p:nvPr>
        </p:nvSpPr>
        <p:spPr/>
        <p:txBody>
          <a:bodyPr/>
          <a:lstStyle/>
          <a:p>
            <a:r>
              <a:rPr lang="fr-FR" dirty="0" smtClean="0"/>
              <a:t>Vendredi 01 mars 2019</a:t>
            </a:r>
            <a:endParaRPr lang="fr-FR" dirty="0"/>
          </a:p>
        </p:txBody>
      </p:sp>
    </p:spTree>
    <p:extLst>
      <p:ext uri="{BB962C8B-B14F-4D97-AF65-F5344CB8AC3E}">
        <p14:creationId xmlns:p14="http://schemas.microsoft.com/office/powerpoint/2010/main" val="3221376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633" y="2305198"/>
            <a:ext cx="2040680" cy="4308103"/>
          </a:xfrm>
          <a:prstGeom prst="rect">
            <a:avLst/>
          </a:prstGeom>
        </p:spPr>
      </p:pic>
      <p:sp>
        <p:nvSpPr>
          <p:cNvPr id="4" name="Espace réservé du contenu 3"/>
          <p:cNvSpPr>
            <a:spLocks noGrp="1"/>
          </p:cNvSpPr>
          <p:nvPr>
            <p:ph sz="quarter" idx="4"/>
          </p:nvPr>
        </p:nvSpPr>
        <p:spPr/>
        <p:txBody>
          <a:bodyPr/>
          <a:lstStyle/>
          <a:p>
            <a:r>
              <a:rPr lang="fr-FR" dirty="0" smtClean="0"/>
              <a:t>Un point par chemin d’exécution</a:t>
            </a:r>
            <a:endParaRPr lang="fr-FR" dirty="0"/>
          </a:p>
        </p:txBody>
      </p:sp>
    </p:spTree>
    <p:extLst>
      <p:ext uri="{BB962C8B-B14F-4D97-AF65-F5344CB8AC3E}">
        <p14:creationId xmlns:p14="http://schemas.microsoft.com/office/powerpoint/2010/main" val="2884299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967840" cy="706964"/>
          </a:xfrm>
        </p:spPr>
        <p:txBody>
          <a:bodyPr/>
          <a:lstStyle/>
          <a:p>
            <a:r>
              <a:rPr lang="fr-FR" dirty="0" smtClean="0"/>
              <a:t>Exemple : </a:t>
            </a:r>
            <a:r>
              <a:rPr lang="fr-FR" sz="3200" dirty="0" smtClean="0"/>
              <a:t>Complexité </a:t>
            </a:r>
            <a:r>
              <a:rPr lang="fr-FR" sz="3200" dirty="0" err="1" smtClean="0"/>
              <a:t>cyclomatique</a:t>
            </a:r>
            <a:r>
              <a:rPr lang="fr-FR" sz="3200" dirty="0" smtClean="0"/>
              <a:t> 4 pts</a:t>
            </a:r>
            <a:endParaRPr lang="fr-FR" sz="3200"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a:t>Function</a:t>
            </a:r>
            <a:r>
              <a:rPr lang="fr-FR" dirty="0"/>
              <a:t> </a:t>
            </a:r>
            <a:r>
              <a:rPr lang="fr-FR" dirty="0" err="1"/>
              <a:t>sumOfTaxes</a:t>
            </a:r>
            <a:r>
              <a:rPr lang="fr-FR" dirty="0"/>
              <a:t> (</a:t>
            </a:r>
            <a:r>
              <a:rPr lang="fr-FR" dirty="0" err="1"/>
              <a:t>int</a:t>
            </a:r>
            <a:r>
              <a:rPr lang="fr-FR" dirty="0"/>
              <a:t> </a:t>
            </a:r>
            <a:r>
              <a:rPr lang="fr-FR" dirty="0" smtClean="0"/>
              <a:t>$</a:t>
            </a:r>
            <a:r>
              <a:rPr lang="fr-FR" dirty="0" err="1" smtClean="0"/>
              <a:t>maxTaxes</a:t>
            </a:r>
            <a:r>
              <a:rPr lang="fr-FR" dirty="0"/>
              <a:t>): </a:t>
            </a:r>
            <a:r>
              <a:rPr lang="fr-FR" dirty="0" err="1" smtClean="0"/>
              <a:t>number</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a:t>
            </a:r>
          </a:p>
          <a:p>
            <a:pPr marL="0" indent="0">
              <a:buNone/>
            </a:pPr>
            <a:r>
              <a:rPr lang="fr-FR" dirty="0"/>
              <a:t>    $total = 0;</a:t>
            </a:r>
          </a:p>
          <a:p>
            <a:pPr marL="0" indent="0">
              <a:buNone/>
            </a:pPr>
            <a:r>
              <a:rPr lang="fr-FR" dirty="0"/>
              <a:t>    for </a:t>
            </a:r>
            <a:r>
              <a:rPr lang="fr-FR" dirty="0" smtClean="0"/>
              <a:t>($i </a:t>
            </a:r>
            <a:r>
              <a:rPr lang="fr-FR" dirty="0"/>
              <a:t>= 0; </a:t>
            </a:r>
            <a:r>
              <a:rPr lang="fr-FR" dirty="0" smtClean="0"/>
              <a:t>$i </a:t>
            </a:r>
            <a:r>
              <a:rPr lang="fr-FR" dirty="0"/>
              <a:t>&lt; </a:t>
            </a:r>
            <a:r>
              <a:rPr lang="fr-FR" dirty="0" smtClean="0"/>
              <a:t>$</a:t>
            </a:r>
            <a:r>
              <a:rPr lang="fr-FR" dirty="0" err="1" smtClean="0"/>
              <a:t>maxTaxes</a:t>
            </a:r>
            <a:r>
              <a:rPr lang="fr-FR" dirty="0"/>
              <a:t>; </a:t>
            </a:r>
            <a:r>
              <a:rPr lang="fr-FR" dirty="0" smtClean="0"/>
              <a:t>$i</a:t>
            </a:r>
            <a:r>
              <a:rPr lang="fr-FR" dirty="0"/>
              <a:t>++)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for </a:t>
            </a:r>
            <a:r>
              <a:rPr lang="fr-FR" dirty="0" smtClean="0"/>
              <a:t>($j </a:t>
            </a:r>
            <a:r>
              <a:rPr lang="fr-FR" dirty="0"/>
              <a:t>= 5; </a:t>
            </a:r>
            <a:r>
              <a:rPr lang="fr-FR" dirty="0" smtClean="0"/>
              <a:t>$j </a:t>
            </a:r>
            <a:r>
              <a:rPr lang="fr-FR" dirty="0"/>
              <a:t>&lt; </a:t>
            </a:r>
            <a:r>
              <a:rPr lang="fr-FR" dirty="0" smtClean="0"/>
              <a:t>$i</a:t>
            </a:r>
            <a:r>
              <a:rPr lang="fr-FR" dirty="0"/>
              <a:t>; </a:t>
            </a:r>
            <a:r>
              <a:rPr lang="fr-FR" dirty="0" smtClean="0"/>
              <a:t>$</a:t>
            </a:r>
            <a:r>
              <a:rPr lang="fr-FR" dirty="0" err="1" smtClean="0"/>
              <a:t>j</a:t>
            </a:r>
            <a:r>
              <a:rPr lang="fr-FR" dirty="0" err="1"/>
              <a:t>++</a:t>
            </a:r>
            <a:r>
              <a:rPr lang="fr-FR" dirty="0"/>
              <a:t>)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if </a:t>
            </a:r>
            <a:r>
              <a:rPr lang="fr-FR" dirty="0" smtClean="0"/>
              <a:t>($total </a:t>
            </a:r>
            <a:r>
              <a:rPr lang="fr-FR" dirty="0"/>
              <a:t>&gt; 9)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continue;</a:t>
            </a:r>
          </a:p>
          <a:p>
            <a:pPr marL="0" indent="0">
              <a:buNone/>
            </a:pPr>
            <a:r>
              <a:rPr lang="fr-FR" dirty="0"/>
              <a:t>             }</a:t>
            </a:r>
          </a:p>
          <a:p>
            <a:pPr marL="0" indent="0">
              <a:buNone/>
            </a:pPr>
            <a:r>
              <a:rPr lang="fr-FR" dirty="0"/>
              <a:t>        }</a:t>
            </a:r>
          </a:p>
          <a:p>
            <a:pPr marL="0" indent="0">
              <a:buNone/>
            </a:pPr>
            <a:r>
              <a:rPr lang="fr-FR" dirty="0"/>
              <a:t>        </a:t>
            </a:r>
            <a:r>
              <a:rPr lang="fr-FR" dirty="0" smtClean="0"/>
              <a:t>$total</a:t>
            </a:r>
            <a:r>
              <a:rPr lang="fr-FR" dirty="0"/>
              <a:t>++;</a:t>
            </a:r>
          </a:p>
          <a:p>
            <a:pPr marL="0" indent="0">
              <a:buNone/>
            </a:pPr>
            <a:r>
              <a:rPr lang="fr-FR" dirty="0"/>
              <a:t>    }</a:t>
            </a:r>
          </a:p>
          <a:p>
            <a:pPr marL="0" indent="0">
              <a:buNone/>
            </a:pPr>
            <a:r>
              <a:rPr lang="fr-FR" dirty="0"/>
              <a:t>    return </a:t>
            </a:r>
            <a:r>
              <a:rPr lang="fr-FR" dirty="0" smtClean="0"/>
              <a:t>$total</a:t>
            </a:r>
            <a:r>
              <a:rPr lang="fr-FR" dirty="0"/>
              <a:t>;</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standards</a:t>
            </a:r>
          </a:p>
          <a:p>
            <a:r>
              <a:rPr lang="fr-FR" b="1" dirty="0" smtClean="0">
                <a:solidFill>
                  <a:schemeClr val="accent4"/>
                </a:solidFill>
              </a:rPr>
              <a:t>1</a:t>
            </a:r>
            <a:r>
              <a:rPr lang="fr-FR" dirty="0" smtClean="0"/>
              <a:t> : Un point par chemin d’exécution</a:t>
            </a:r>
          </a:p>
        </p:txBody>
      </p:sp>
      <p:sp>
        <p:nvSpPr>
          <p:cNvPr id="3" name="ZoneTexte 2"/>
          <p:cNvSpPr txBox="1"/>
          <p:nvPr/>
        </p:nvSpPr>
        <p:spPr>
          <a:xfrm>
            <a:off x="3425780" y="5888177"/>
            <a:ext cx="3863662" cy="707886"/>
          </a:xfrm>
          <a:prstGeom prst="rect">
            <a:avLst/>
          </a:prstGeom>
          <a:noFill/>
        </p:spPr>
        <p:txBody>
          <a:bodyPr wrap="square" rtlCol="0">
            <a:spAutoFit/>
          </a:bodyPr>
          <a:lstStyle/>
          <a:p>
            <a:r>
              <a:rPr lang="fr-FR" sz="2000" b="1" dirty="0" smtClean="0">
                <a:solidFill>
                  <a:schemeClr val="accent4"/>
                </a:solidFill>
              </a:rPr>
              <a:t>Complexité </a:t>
            </a:r>
            <a:r>
              <a:rPr lang="fr-FR" sz="2000" b="1" dirty="0" err="1" smtClean="0">
                <a:solidFill>
                  <a:schemeClr val="accent4"/>
                </a:solidFill>
              </a:rPr>
              <a:t>cyclomatique</a:t>
            </a:r>
            <a:r>
              <a:rPr lang="fr-FR" sz="2000" b="1" dirty="0" smtClean="0">
                <a:solidFill>
                  <a:schemeClr val="accent4"/>
                </a:solidFill>
              </a:rPr>
              <a:t> de 4 pts</a:t>
            </a:r>
            <a:endParaRPr lang="fr-FR" sz="2000" b="1" dirty="0">
              <a:solidFill>
                <a:schemeClr val="accent4"/>
              </a:solidFill>
            </a:endParaRPr>
          </a:p>
        </p:txBody>
      </p:sp>
    </p:spTree>
    <p:extLst>
      <p:ext uri="{BB962C8B-B14F-4D97-AF65-F5344CB8AC3E}">
        <p14:creationId xmlns:p14="http://schemas.microsoft.com/office/powerpoint/2010/main" val="58649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Tests Unitaires</a:t>
            </a:r>
            <a:endParaRPr lang="fr-FR" dirty="0"/>
          </a:p>
        </p:txBody>
      </p:sp>
    </p:spTree>
    <p:extLst>
      <p:ext uri="{BB962C8B-B14F-4D97-AF65-F5344CB8AC3E}">
        <p14:creationId xmlns:p14="http://schemas.microsoft.com/office/powerpoint/2010/main" val="1429390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Oui, mais pour quoi faire ?</a:t>
            </a:r>
            <a:endParaRPr lang="fr-FR" dirty="0"/>
          </a:p>
        </p:txBody>
      </p:sp>
      <p:sp>
        <p:nvSpPr>
          <p:cNvPr id="3" name="Espace réservé du contenu 2"/>
          <p:cNvSpPr>
            <a:spLocks noGrp="1"/>
          </p:cNvSpPr>
          <p:nvPr>
            <p:ph idx="1"/>
          </p:nvPr>
        </p:nvSpPr>
        <p:spPr>
          <a:xfrm>
            <a:off x="1154954" y="2603499"/>
            <a:ext cx="8825659" cy="3848815"/>
          </a:xfrm>
        </p:spPr>
        <p:txBody>
          <a:bodyPr>
            <a:normAutofit fontScale="92500"/>
          </a:bodyPr>
          <a:lstStyle/>
          <a:p>
            <a:pPr>
              <a:lnSpc>
                <a:spcPct val="150000"/>
              </a:lnSpc>
            </a:pPr>
            <a:r>
              <a:rPr lang="fr-FR" dirty="0" smtClean="0"/>
              <a:t>C’est un bon indicateur de la qualité du livrable.</a:t>
            </a:r>
          </a:p>
          <a:p>
            <a:pPr>
              <a:lnSpc>
                <a:spcPct val="150000"/>
              </a:lnSpc>
            </a:pPr>
            <a:r>
              <a:rPr lang="fr-FR" dirty="0" smtClean="0"/>
              <a:t>Il vont permettre de valider que les règles métier sont correctement implémentées.</a:t>
            </a:r>
          </a:p>
          <a:p>
            <a:pPr>
              <a:lnSpc>
                <a:spcPct val="150000"/>
              </a:lnSpc>
            </a:pPr>
            <a:r>
              <a:rPr lang="fr-FR" dirty="0" smtClean="0"/>
              <a:t>Les tests unitaires vont permettre de vérifier que la correction, la </a:t>
            </a:r>
            <a:r>
              <a:rPr lang="fr-FR" dirty="0" err="1" smtClean="0"/>
              <a:t>refactorisation</a:t>
            </a:r>
            <a:r>
              <a:rPr lang="fr-FR" dirty="0" smtClean="0"/>
              <a:t> n'introduit </a:t>
            </a:r>
            <a:r>
              <a:rPr lang="fr-FR" dirty="0"/>
              <a:t>pas de régression</a:t>
            </a:r>
            <a:r>
              <a:rPr lang="fr-FR" dirty="0" smtClean="0"/>
              <a:t>.</a:t>
            </a:r>
          </a:p>
          <a:p>
            <a:pPr>
              <a:lnSpc>
                <a:spcPct val="150000"/>
              </a:lnSpc>
            </a:pPr>
            <a:r>
              <a:rPr lang="fr-FR" dirty="0" smtClean="0"/>
              <a:t>Ils permettent aussi de remettre en question les différents « chemins » d’exécution du code et forcent à factoriser celui-ci.</a:t>
            </a:r>
          </a:p>
          <a:p>
            <a:pPr>
              <a:lnSpc>
                <a:spcPct val="150000"/>
              </a:lnSpc>
            </a:pPr>
            <a:r>
              <a:rPr lang="fr-FR" dirty="0"/>
              <a:t>Ils permettent de détecter les erreurs au plus </a:t>
            </a:r>
            <a:r>
              <a:rPr lang="fr-FR" dirty="0" smtClean="0"/>
              <a:t>tôt</a:t>
            </a:r>
            <a:r>
              <a:rPr lang="fr-FR" dirty="0"/>
              <a:t> </a:t>
            </a:r>
            <a:r>
              <a:rPr lang="fr-FR" dirty="0" smtClean="0"/>
              <a:t>et réduit la dette technique.</a:t>
            </a:r>
            <a:endParaRPr lang="fr-FR" dirty="0"/>
          </a:p>
        </p:txBody>
      </p:sp>
    </p:spTree>
    <p:extLst>
      <p:ext uri="{BB962C8B-B14F-4D97-AF65-F5344CB8AC3E}">
        <p14:creationId xmlns:p14="http://schemas.microsoft.com/office/powerpoint/2010/main" val="298653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sous </a:t>
            </a:r>
            <a:r>
              <a:rPr lang="fr-FR" dirty="0" err="1"/>
              <a:t>S</a:t>
            </a:r>
            <a:r>
              <a:rPr lang="fr-FR" dirty="0" err="1" smtClean="0"/>
              <a:t>ymfony</a:t>
            </a:r>
            <a:r>
              <a:rPr lang="fr-FR" dirty="0" smtClean="0"/>
              <a:t> 4</a:t>
            </a:r>
            <a:endParaRPr lang="fr-FR" b="1" dirty="0"/>
          </a:p>
        </p:txBody>
      </p:sp>
      <p:sp>
        <p:nvSpPr>
          <p:cNvPr id="3" name="Espace réservé du contenu 2"/>
          <p:cNvSpPr>
            <a:spLocks noGrp="1"/>
          </p:cNvSpPr>
          <p:nvPr>
            <p:ph idx="1"/>
          </p:nvPr>
        </p:nvSpPr>
        <p:spPr>
          <a:xfrm>
            <a:off x="1154954" y="2603499"/>
            <a:ext cx="8825659" cy="4041999"/>
          </a:xfrm>
        </p:spPr>
        <p:txBody>
          <a:bodyPr>
            <a:normAutofit fontScale="92500" lnSpcReduction="20000"/>
          </a:bodyPr>
          <a:lstStyle/>
          <a:p>
            <a:r>
              <a:rPr lang="fr-FR" dirty="0" smtClean="0"/>
              <a:t>Pour l’installation nous allons utiliser le gestionnaire de paquets composer.</a:t>
            </a:r>
          </a:p>
          <a:p>
            <a:r>
              <a:rPr lang="fr-FR" dirty="0" smtClean="0"/>
              <a:t>Attention à l’erreur fréquente suivante : </a:t>
            </a:r>
          </a:p>
          <a:p>
            <a:pPr marL="0" indent="0">
              <a:buNone/>
            </a:pPr>
            <a:r>
              <a:rPr lang="fr-FR" dirty="0" err="1"/>
              <a:t>p</a:t>
            </a:r>
            <a:r>
              <a:rPr lang="fr-FR" dirty="0" err="1" smtClean="0"/>
              <a:t>hpunit</a:t>
            </a:r>
            <a:r>
              <a:rPr lang="fr-FR" dirty="0" smtClean="0"/>
              <a:t>-bridge est déjà présent dans </a:t>
            </a:r>
          </a:p>
          <a:p>
            <a:pPr marL="0" indent="0">
              <a:buNone/>
            </a:pPr>
            <a:r>
              <a:rPr lang="fr-FR" dirty="0" smtClean="0">
                <a:hlinkClick r:id="rId3"/>
              </a:rPr>
              <a:t>test-pack</a:t>
            </a:r>
            <a:r>
              <a:rPr lang="fr-FR" dirty="0" smtClean="0"/>
              <a:t>. Risque de bugs.</a:t>
            </a:r>
          </a:p>
          <a:p>
            <a:pPr marL="0" indent="0">
              <a:buNone/>
            </a:pPr>
            <a:endParaRPr lang="fr-FR" dirty="0"/>
          </a:p>
          <a:p>
            <a:endParaRPr lang="fr-FR" dirty="0" smtClean="0"/>
          </a:p>
          <a:p>
            <a:endParaRPr lang="fr-FR" dirty="0" smtClean="0"/>
          </a:p>
          <a:p>
            <a:endParaRPr lang="fr-FR" dirty="0" smtClean="0"/>
          </a:p>
          <a:p>
            <a:endParaRPr lang="fr-FR" dirty="0"/>
          </a:p>
          <a:p>
            <a:pPr marL="0" indent="0">
              <a:buNone/>
            </a:pPr>
            <a:endParaRPr lang="fr-FR" dirty="0" smtClean="0"/>
          </a:p>
          <a:p>
            <a:r>
              <a:rPr lang="fr-FR" dirty="0" smtClean="0"/>
              <a:t>Il ne faudra pas oublier de faire de même dans les fichiers de configuration CI/CD.</a:t>
            </a:r>
          </a:p>
        </p:txBody>
      </p:sp>
      <p:graphicFrame>
        <p:nvGraphicFramePr>
          <p:cNvPr id="5" name="Tableau 4"/>
          <p:cNvGraphicFramePr>
            <a:graphicFrameLocks noGrp="1"/>
          </p:cNvGraphicFramePr>
          <p:nvPr>
            <p:extLst>
              <p:ext uri="{D42A27DB-BD31-4B8C-83A1-F6EECF244321}">
                <p14:modId xmlns:p14="http://schemas.microsoft.com/office/powerpoint/2010/main" val="2381774246"/>
              </p:ext>
            </p:extLst>
          </p:nvPr>
        </p:nvGraphicFramePr>
        <p:xfrm>
          <a:off x="1503783" y="5171225"/>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marL="400050" marR="0" lvl="1" indent="0" algn="l" defTabSz="457200" rtl="0" eaLnBrk="1" fontAlgn="auto" latinLnBrk="0" hangingPunct="1">
                        <a:lnSpc>
                          <a:spcPct val="100000"/>
                        </a:lnSpc>
                        <a:spcBef>
                          <a:spcPts val="0"/>
                        </a:spcBef>
                        <a:spcAft>
                          <a:spcPts val="0"/>
                        </a:spcAft>
                        <a:buClrTx/>
                        <a:buSzTx/>
                        <a:buFontTx/>
                        <a:buNone/>
                        <a:tabLst/>
                        <a:defRPr/>
                      </a:pPr>
                      <a:r>
                        <a:rPr lang="en-US" dirty="0" smtClean="0"/>
                        <a:t>composer remove --dev </a:t>
                      </a:r>
                      <a:r>
                        <a:rPr lang="en-US" dirty="0" err="1" smtClean="0"/>
                        <a:t>symfony</a:t>
                      </a:r>
                      <a:r>
                        <a:rPr lang="en-US" dirty="0" smtClean="0"/>
                        <a:t>/</a:t>
                      </a:r>
                      <a:r>
                        <a:rPr lang="en-US" dirty="0" err="1" smtClean="0"/>
                        <a:t>phpunit</a:t>
                      </a:r>
                      <a:r>
                        <a:rPr lang="en-US" dirty="0" smtClean="0"/>
                        <a:t>-bridge</a:t>
                      </a:r>
                      <a:endParaRPr lang="fr-FR" dirty="0" smtClean="0"/>
                    </a:p>
                    <a:p>
                      <a:pPr marL="400050" marR="0" lvl="1" indent="0" algn="l" defTabSz="457200" rtl="0" eaLnBrk="1" fontAlgn="auto" latinLnBrk="0" hangingPunct="1">
                        <a:lnSpc>
                          <a:spcPct val="100000"/>
                        </a:lnSpc>
                        <a:spcBef>
                          <a:spcPts val="0"/>
                        </a:spcBef>
                        <a:spcAft>
                          <a:spcPts val="0"/>
                        </a:spcAft>
                        <a:buClrTx/>
                        <a:buSzTx/>
                        <a:buFontTx/>
                        <a:buNone/>
                        <a:tabLst/>
                        <a:defRPr/>
                      </a:pPr>
                      <a:r>
                        <a:rPr lang="fr-FR" dirty="0" smtClean="0"/>
                        <a:t>composer </a:t>
                      </a:r>
                      <a:r>
                        <a:rPr lang="fr-FR" dirty="0" err="1" smtClean="0"/>
                        <a:t>require</a:t>
                      </a:r>
                      <a:r>
                        <a:rPr lang="fr-FR" dirty="0" smtClean="0"/>
                        <a:t> --</a:t>
                      </a:r>
                      <a:r>
                        <a:rPr lang="fr-FR" dirty="0" err="1" smtClean="0"/>
                        <a:t>dev</a:t>
                      </a:r>
                      <a:r>
                        <a:rPr lang="fr-FR" dirty="0" smtClean="0"/>
                        <a:t> test-pack</a:t>
                      </a:r>
                    </a:p>
                  </a:txBody>
                  <a:tcPr/>
                </a:tc>
              </a:tr>
            </a:tbl>
          </a:graphicData>
        </a:graphic>
      </p:graphicFrame>
      <p:pic>
        <p:nvPicPr>
          <p:cNvPr id="4" name="Image 3"/>
          <p:cNvPicPr>
            <a:picLocks noChangeAspect="1"/>
          </p:cNvPicPr>
          <p:nvPr/>
        </p:nvPicPr>
        <p:blipFill>
          <a:blip r:embed="rId4"/>
          <a:stretch>
            <a:fillRect/>
          </a:stretch>
        </p:blipFill>
        <p:spPr>
          <a:xfrm>
            <a:off x="5784314" y="2975857"/>
            <a:ext cx="4196299" cy="2092337"/>
          </a:xfrm>
          <a:prstGeom prst="rect">
            <a:avLst/>
          </a:prstGeom>
        </p:spPr>
      </p:pic>
    </p:spTree>
    <p:extLst>
      <p:ext uri="{BB962C8B-B14F-4D97-AF65-F5344CB8AC3E}">
        <p14:creationId xmlns:p14="http://schemas.microsoft.com/office/powerpoint/2010/main" val="4118686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 </a:t>
            </a:r>
            <a:r>
              <a:rPr lang="fr-FR" b="1" dirty="0" err="1" smtClean="0"/>
              <a:t>phpunit.xml.dist</a:t>
            </a:r>
            <a:endParaRPr lang="fr-FR" b="1" dirty="0"/>
          </a:p>
        </p:txBody>
      </p:sp>
      <p:sp>
        <p:nvSpPr>
          <p:cNvPr id="3" name="Espace réservé du contenu 2"/>
          <p:cNvSpPr>
            <a:spLocks noGrp="1"/>
          </p:cNvSpPr>
          <p:nvPr>
            <p:ph idx="1"/>
          </p:nvPr>
        </p:nvSpPr>
        <p:spPr>
          <a:xfrm>
            <a:off x="1154954" y="2603500"/>
            <a:ext cx="9930388" cy="3698826"/>
          </a:xfrm>
        </p:spPr>
        <p:txBody>
          <a:bodyPr>
            <a:normAutofit/>
          </a:bodyPr>
          <a:lstStyle/>
          <a:p>
            <a:r>
              <a:rPr lang="fr-FR" b="1" dirty="0" smtClean="0"/>
              <a:t>Localisation</a:t>
            </a:r>
            <a:r>
              <a:rPr lang="fr-FR" dirty="0" smtClean="0"/>
              <a:t> : Ce fichier doit se trouver à la racine de votre application.</a:t>
            </a:r>
          </a:p>
          <a:p>
            <a:r>
              <a:rPr lang="fr-FR" b="1" dirty="0" smtClean="0"/>
              <a:t>Objectif</a:t>
            </a:r>
            <a:r>
              <a:rPr lang="fr-FR" dirty="0" smtClean="0"/>
              <a:t> : Ce fichier va nous permettre de configurer le comportement de </a:t>
            </a:r>
            <a:r>
              <a:rPr lang="fr-FR" dirty="0" err="1" smtClean="0"/>
              <a:t>phpUnit</a:t>
            </a:r>
            <a:r>
              <a:rPr lang="fr-FR" dirty="0" smtClean="0"/>
              <a:t>.</a:t>
            </a:r>
          </a:p>
          <a:p>
            <a:r>
              <a:rPr lang="fr-FR" dirty="0"/>
              <a:t>Configuration minimale </a:t>
            </a:r>
            <a:r>
              <a:rPr lang="fr-FR" dirty="0" smtClean="0"/>
              <a:t>:</a:t>
            </a:r>
          </a:p>
          <a:p>
            <a:endParaRPr lang="fr-FR" dirty="0"/>
          </a:p>
          <a:p>
            <a:endParaRPr lang="fr-FR" dirty="0" smtClean="0"/>
          </a:p>
          <a:p>
            <a:endParaRPr lang="fr-FR" dirty="0" smtClean="0"/>
          </a:p>
          <a:p>
            <a:r>
              <a:rPr lang="fr-FR" dirty="0"/>
              <a:t>Documentation complète : </a:t>
            </a:r>
          </a:p>
          <a:p>
            <a:pPr marL="0" indent="0">
              <a:buNone/>
            </a:pPr>
            <a:r>
              <a:rPr lang="fr-FR" dirty="0">
                <a:solidFill>
                  <a:srgbClr val="00B0F0"/>
                </a:solidFill>
                <a:hlinkClick r:id="rId3"/>
              </a:rPr>
              <a:t>https://</a:t>
            </a:r>
            <a:r>
              <a:rPr lang="fr-FR" dirty="0" smtClean="0">
                <a:solidFill>
                  <a:srgbClr val="00B0F0"/>
                </a:solidFill>
                <a:hlinkClick r:id="rId3"/>
              </a:rPr>
              <a:t>phpunit.readthedocs.io/en/7.4/configuration.html#appendixes-configuration</a:t>
            </a:r>
            <a:endParaRPr lang="fr-FR" dirty="0" smtClean="0">
              <a:solidFill>
                <a:srgbClr val="00B0F0"/>
              </a:solidFill>
            </a:endParaRPr>
          </a:p>
          <a:p>
            <a:pPr marL="0" indent="0">
              <a:buNone/>
            </a:pPr>
            <a:r>
              <a:rPr lang="fr-FR" dirty="0">
                <a:solidFill>
                  <a:srgbClr val="00B0F0"/>
                </a:solidFill>
              </a:rPr>
              <a:t>https://github.com/symfony/demo/blob/master/phpunit.xml.dist</a:t>
            </a:r>
          </a:p>
          <a:p>
            <a:endParaRPr lang="fr-FR" dirty="0"/>
          </a:p>
          <a:p>
            <a:endParaRPr lang="fr-FR" dirty="0" smtClean="0"/>
          </a:p>
        </p:txBody>
      </p:sp>
      <p:graphicFrame>
        <p:nvGraphicFramePr>
          <p:cNvPr id="4" name="Objet 3"/>
          <p:cNvGraphicFramePr>
            <a:graphicFrameLocks noChangeAspect="1"/>
          </p:cNvGraphicFramePr>
          <p:nvPr>
            <p:extLst>
              <p:ext uri="{D42A27DB-BD31-4B8C-83A1-F6EECF244321}">
                <p14:modId xmlns:p14="http://schemas.microsoft.com/office/powerpoint/2010/main" val="3885897457"/>
              </p:ext>
            </p:extLst>
          </p:nvPr>
        </p:nvGraphicFramePr>
        <p:xfrm>
          <a:off x="4363552" y="3624153"/>
          <a:ext cx="2408462" cy="1206182"/>
        </p:xfrm>
        <a:graphic>
          <a:graphicData uri="http://schemas.openxmlformats.org/presentationml/2006/ole">
            <mc:AlternateContent xmlns:mc="http://schemas.openxmlformats.org/markup-compatibility/2006">
              <mc:Choice xmlns:v="urn:schemas-microsoft-com:vml" Requires="v">
                <p:oleObj spid="_x0000_s8273" name="Objet d’environnement du Gestionnaire de liaisons" showAsIcon="1" r:id="rId4" imgW="979200" imgH="491040" progId="Package">
                  <p:embed/>
                </p:oleObj>
              </mc:Choice>
              <mc:Fallback>
                <p:oleObj name="Objet d’environnement du Gestionnaire de liaisons" showAsIcon="1" r:id="rId4" imgW="979200" imgH="491040" progId="Package">
                  <p:embed/>
                  <p:pic>
                    <p:nvPicPr>
                      <p:cNvPr id="0" name=""/>
                      <p:cNvPicPr/>
                      <p:nvPr/>
                    </p:nvPicPr>
                    <p:blipFill>
                      <a:blip r:embed="rId5"/>
                      <a:stretch>
                        <a:fillRect/>
                      </a:stretch>
                    </p:blipFill>
                    <p:spPr>
                      <a:xfrm>
                        <a:off x="4363552" y="3624153"/>
                        <a:ext cx="2408462" cy="1206182"/>
                      </a:xfrm>
                      <a:prstGeom prst="rect">
                        <a:avLst/>
                      </a:prstGeom>
                      <a:solidFill>
                        <a:schemeClr val="accent1">
                          <a:lumMod val="75000"/>
                        </a:schemeClr>
                      </a:solidFill>
                      <a:ln>
                        <a:solidFill>
                          <a:schemeClr val="tx1">
                            <a:lumMod val="50000"/>
                            <a:lumOff val="50000"/>
                          </a:schemeClr>
                        </a:solidFill>
                      </a:ln>
                    </p:spPr>
                  </p:pic>
                </p:oleObj>
              </mc:Fallback>
            </mc:AlternateContent>
          </a:graphicData>
        </a:graphic>
      </p:graphicFrame>
    </p:spTree>
    <p:extLst>
      <p:ext uri="{BB962C8B-B14F-4D97-AF65-F5344CB8AC3E}">
        <p14:creationId xmlns:p14="http://schemas.microsoft.com/office/powerpoint/2010/main" val="177590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Couverture</a:t>
            </a:r>
            <a:endParaRPr lang="fr-FR" dirty="0"/>
          </a:p>
        </p:txBody>
      </p:sp>
      <p:sp>
        <p:nvSpPr>
          <p:cNvPr id="3" name="Espace réservé du contenu 2"/>
          <p:cNvSpPr>
            <a:spLocks noGrp="1"/>
          </p:cNvSpPr>
          <p:nvPr>
            <p:ph idx="1"/>
          </p:nvPr>
        </p:nvSpPr>
        <p:spPr/>
        <p:txBody>
          <a:bodyPr/>
          <a:lstStyle/>
          <a:p>
            <a:r>
              <a:rPr lang="fr-FR" dirty="0"/>
              <a:t>Ne visez pas le 100% de couverture, visez le maximum de cas d'utilisation du code</a:t>
            </a:r>
            <a:r>
              <a:rPr lang="fr-FR" dirty="0" smtClean="0"/>
              <a:t>.</a:t>
            </a:r>
          </a:p>
          <a:p>
            <a:endParaRPr lang="fr-FR" dirty="0"/>
          </a:p>
          <a:p>
            <a:r>
              <a:rPr lang="fr-FR" b="1" dirty="0" smtClean="0"/>
              <a:t>Important</a:t>
            </a:r>
            <a:r>
              <a:rPr lang="fr-FR" dirty="0" smtClean="0"/>
              <a:t> : Tenez compte du temps nécessaire pour écrire de vos tests dans vos estimations.</a:t>
            </a:r>
            <a:endParaRPr lang="fr-FR" dirty="0"/>
          </a:p>
        </p:txBody>
      </p:sp>
    </p:spTree>
    <p:extLst>
      <p:ext uri="{BB962C8B-B14F-4D97-AF65-F5344CB8AC3E}">
        <p14:creationId xmlns:p14="http://schemas.microsoft.com/office/powerpoint/2010/main" val="1946562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Norme d’écritures</a:t>
            </a:r>
            <a:endParaRPr lang="fr-FR" b="1" dirty="0"/>
          </a:p>
        </p:txBody>
      </p:sp>
      <p:sp>
        <p:nvSpPr>
          <p:cNvPr id="3" name="Espace réservé du contenu 2"/>
          <p:cNvSpPr>
            <a:spLocks noGrp="1"/>
          </p:cNvSpPr>
          <p:nvPr>
            <p:ph idx="1"/>
          </p:nvPr>
        </p:nvSpPr>
        <p:spPr>
          <a:xfrm>
            <a:off x="1154954" y="2434107"/>
            <a:ext cx="10371638" cy="3992451"/>
          </a:xfrm>
        </p:spPr>
        <p:txBody>
          <a:bodyPr>
            <a:normAutofit/>
          </a:bodyPr>
          <a:lstStyle/>
          <a:p>
            <a:r>
              <a:rPr lang="fr-FR" dirty="0" smtClean="0"/>
              <a:t>    Les tests sont stockés dans le répertoire </a:t>
            </a:r>
            <a:r>
              <a:rPr lang="fr-FR" b="1" dirty="0" smtClean="0">
                <a:solidFill>
                  <a:schemeClr val="accent5">
                    <a:lumMod val="75000"/>
                  </a:schemeClr>
                </a:solidFill>
              </a:rPr>
              <a:t>/tests</a:t>
            </a:r>
            <a:r>
              <a:rPr lang="fr-FR" dirty="0" smtClean="0"/>
              <a:t>.</a:t>
            </a:r>
          </a:p>
          <a:p>
            <a:endParaRPr lang="fr-FR" dirty="0" smtClean="0"/>
          </a:p>
          <a:p>
            <a:r>
              <a:rPr lang="fr-FR" dirty="0" smtClean="0"/>
              <a:t>    Les </a:t>
            </a:r>
            <a:r>
              <a:rPr lang="fr-FR" dirty="0"/>
              <a:t>tests pour une classe </a:t>
            </a:r>
            <a:r>
              <a:rPr lang="fr-FR" b="1" dirty="0">
                <a:solidFill>
                  <a:schemeClr val="accent5">
                    <a:lumMod val="75000"/>
                  </a:schemeClr>
                </a:solidFill>
              </a:rPr>
              <a:t>Class</a:t>
            </a:r>
            <a:r>
              <a:rPr lang="fr-FR" dirty="0"/>
              <a:t> vont dans une classe </a:t>
            </a:r>
            <a:r>
              <a:rPr lang="fr-FR" b="1" dirty="0" err="1" smtClean="0">
                <a:solidFill>
                  <a:schemeClr val="accent5">
                    <a:lumMod val="75000"/>
                  </a:schemeClr>
                </a:solidFill>
              </a:rPr>
              <a:t>Class</a:t>
            </a:r>
            <a:r>
              <a:rPr lang="fr-FR" dirty="0" err="1" smtClean="0"/>
              <a:t>Test.php</a:t>
            </a:r>
            <a:endParaRPr lang="fr-FR" dirty="0"/>
          </a:p>
          <a:p>
            <a:endParaRPr lang="fr-FR" dirty="0"/>
          </a:p>
          <a:p>
            <a:r>
              <a:rPr lang="fr-FR" dirty="0"/>
              <a:t>    </a:t>
            </a:r>
            <a:r>
              <a:rPr lang="fr-FR" dirty="0" err="1"/>
              <a:t>ClassTest</a:t>
            </a:r>
            <a:r>
              <a:rPr lang="fr-FR" dirty="0"/>
              <a:t> hérite </a:t>
            </a:r>
            <a:r>
              <a:rPr lang="fr-FR" dirty="0" smtClean="0"/>
              <a:t>de </a:t>
            </a:r>
            <a:r>
              <a:rPr lang="fr-FR" dirty="0" err="1"/>
              <a:t>PHPUnit</a:t>
            </a:r>
            <a:r>
              <a:rPr lang="fr-FR" dirty="0"/>
              <a:t>\Framework\</a:t>
            </a:r>
            <a:r>
              <a:rPr lang="fr-FR" dirty="0" err="1"/>
              <a:t>TestCase</a:t>
            </a:r>
            <a:r>
              <a:rPr lang="fr-FR" dirty="0" smtClean="0"/>
              <a:t>. (*)</a:t>
            </a:r>
            <a:endParaRPr lang="fr-FR" dirty="0"/>
          </a:p>
          <a:p>
            <a:endParaRPr lang="fr-FR" dirty="0"/>
          </a:p>
          <a:p>
            <a:r>
              <a:rPr lang="fr-FR" dirty="0"/>
              <a:t>    Les tests sont des méthodes publiques qui sont appelées </a:t>
            </a:r>
            <a:r>
              <a:rPr lang="fr-FR" b="1" dirty="0">
                <a:solidFill>
                  <a:schemeClr val="accent5">
                    <a:lumMod val="75000"/>
                  </a:schemeClr>
                </a:solidFill>
              </a:rPr>
              <a:t>test</a:t>
            </a:r>
            <a:r>
              <a:rPr lang="fr-FR" dirty="0" smtClean="0">
                <a:solidFill>
                  <a:schemeClr val="accent5">
                    <a:lumMod val="75000"/>
                  </a:schemeClr>
                </a:solidFill>
              </a:rPr>
              <a:t>* </a:t>
            </a:r>
            <a:r>
              <a:rPr lang="fr-FR" dirty="0" smtClean="0">
                <a:solidFill>
                  <a:schemeClr val="tx1"/>
                </a:solidFill>
              </a:rPr>
              <a:t>exemple </a:t>
            </a:r>
            <a:r>
              <a:rPr lang="fr-FR" b="1" dirty="0" err="1" smtClean="0">
                <a:solidFill>
                  <a:schemeClr val="accent5">
                    <a:lumMod val="75000"/>
                  </a:schemeClr>
                </a:solidFill>
              </a:rPr>
              <a:t>test</a:t>
            </a:r>
            <a:r>
              <a:rPr lang="fr-FR" dirty="0" err="1" smtClean="0">
                <a:solidFill>
                  <a:schemeClr val="tx1"/>
                </a:solidFill>
              </a:rPr>
              <a:t>PrixMax</a:t>
            </a:r>
            <a:r>
              <a:rPr lang="fr-FR" dirty="0" smtClean="0">
                <a:solidFill>
                  <a:schemeClr val="tx1"/>
                </a:solidFill>
              </a:rPr>
              <a:t>()</a:t>
            </a:r>
          </a:p>
          <a:p>
            <a:endParaRPr lang="fr-FR" dirty="0"/>
          </a:p>
          <a:p>
            <a:r>
              <a:rPr lang="fr-FR" dirty="0"/>
              <a:t>    A l’intérieur des méthodes de test, des méthodes d’assertion telles que </a:t>
            </a:r>
            <a:r>
              <a:rPr lang="fr-FR" dirty="0" err="1"/>
              <a:t>assertSame</a:t>
            </a:r>
            <a:r>
              <a:rPr lang="fr-FR" dirty="0"/>
              <a:t>() sont utilisées pour affirmer qu’une valeur constatée correspond à une valeur attendue.</a:t>
            </a:r>
          </a:p>
          <a:p>
            <a:endParaRPr lang="fr-FR" dirty="0"/>
          </a:p>
        </p:txBody>
      </p:sp>
    </p:spTree>
    <p:extLst>
      <p:ext uri="{BB962C8B-B14F-4D97-AF65-F5344CB8AC3E}">
        <p14:creationId xmlns:p14="http://schemas.microsoft.com/office/powerpoint/2010/main" val="55250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err="1"/>
              <a:t>Driven</a:t>
            </a:r>
            <a:r>
              <a:rPr lang="fr-FR" dirty="0"/>
              <a:t> </a:t>
            </a:r>
            <a:r>
              <a:rPr lang="fr-FR" dirty="0" err="1"/>
              <a:t>Development</a:t>
            </a:r>
            <a:r>
              <a:rPr lang="fr-FR" dirty="0"/>
              <a:t> (TDD)</a:t>
            </a:r>
          </a:p>
        </p:txBody>
      </p:sp>
      <p:sp>
        <p:nvSpPr>
          <p:cNvPr id="3" name="Espace réservé du contenu 2"/>
          <p:cNvSpPr>
            <a:spLocks noGrp="1"/>
          </p:cNvSpPr>
          <p:nvPr>
            <p:ph idx="1"/>
          </p:nvPr>
        </p:nvSpPr>
        <p:spPr/>
        <p:txBody>
          <a:bodyPr>
            <a:normAutofit lnSpcReduction="10000"/>
          </a:bodyPr>
          <a:lstStyle/>
          <a:p>
            <a:r>
              <a:rPr lang="fr-FR" dirty="0" smtClean="0"/>
              <a:t>Il </a:t>
            </a:r>
            <a:r>
              <a:rPr lang="fr-FR" dirty="0"/>
              <a:t>y a </a:t>
            </a:r>
            <a:r>
              <a:rPr lang="fr-FR" dirty="0" smtClean="0"/>
              <a:t>4 </a:t>
            </a:r>
            <a:r>
              <a:rPr lang="fr-FR" dirty="0"/>
              <a:t>étapes à respecter :</a:t>
            </a:r>
          </a:p>
          <a:p>
            <a:endParaRPr lang="fr-FR" dirty="0"/>
          </a:p>
          <a:p>
            <a:pPr>
              <a:buFont typeface="+mj-lt"/>
              <a:buAutoNum type="arabicPeriod"/>
            </a:pPr>
            <a:r>
              <a:rPr lang="fr-FR" dirty="0"/>
              <a:t>    Écrire le test.</a:t>
            </a:r>
          </a:p>
          <a:p>
            <a:pPr>
              <a:buFont typeface="+mj-lt"/>
              <a:buAutoNum type="arabicPeriod"/>
            </a:pPr>
            <a:endParaRPr lang="fr-FR" dirty="0"/>
          </a:p>
          <a:p>
            <a:pPr>
              <a:buFont typeface="+mj-lt"/>
              <a:buAutoNum type="arabicPeriod"/>
            </a:pPr>
            <a:r>
              <a:rPr lang="fr-FR" dirty="0"/>
              <a:t>    Lancer le test et vérifier qu'il échoue.</a:t>
            </a:r>
          </a:p>
          <a:p>
            <a:pPr>
              <a:buFont typeface="+mj-lt"/>
              <a:buAutoNum type="arabicPeriod"/>
            </a:pPr>
            <a:endParaRPr lang="fr-FR" dirty="0"/>
          </a:p>
          <a:p>
            <a:pPr>
              <a:buFont typeface="+mj-lt"/>
              <a:buAutoNum type="arabicPeriod"/>
            </a:pPr>
            <a:r>
              <a:rPr lang="fr-FR" dirty="0"/>
              <a:t>    Écrire le code fonctionnel.</a:t>
            </a:r>
          </a:p>
          <a:p>
            <a:pPr>
              <a:buFont typeface="+mj-lt"/>
              <a:buAutoNum type="arabicPeriod"/>
            </a:pPr>
            <a:endParaRPr lang="fr-FR" dirty="0"/>
          </a:p>
          <a:p>
            <a:pPr>
              <a:buFont typeface="+mj-lt"/>
              <a:buAutoNum type="arabicPeriod"/>
            </a:pPr>
            <a:r>
              <a:rPr lang="fr-FR" dirty="0"/>
              <a:t>    Lancer le test et vérifier qu'il est ok.</a:t>
            </a:r>
          </a:p>
        </p:txBody>
      </p:sp>
    </p:spTree>
    <p:extLst>
      <p:ext uri="{BB962C8B-B14F-4D97-AF65-F5344CB8AC3E}">
        <p14:creationId xmlns:p14="http://schemas.microsoft.com/office/powerpoint/2010/main" val="2038920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Assertion</a:t>
            </a:r>
            <a:endParaRPr lang="fr-FR" dirty="0"/>
          </a:p>
        </p:txBody>
      </p:sp>
      <p:sp>
        <p:nvSpPr>
          <p:cNvPr id="3" name="Espace réservé du contenu 2"/>
          <p:cNvSpPr>
            <a:spLocks noGrp="1"/>
          </p:cNvSpPr>
          <p:nvPr>
            <p:ph idx="1"/>
          </p:nvPr>
        </p:nvSpPr>
        <p:spPr/>
        <p:txBody>
          <a:bodyPr/>
          <a:lstStyle/>
          <a:p>
            <a:r>
              <a:rPr lang="fr-FR" dirty="0" smtClean="0"/>
              <a:t>Une </a:t>
            </a:r>
            <a:r>
              <a:rPr lang="fr-FR" b="1" dirty="0" smtClean="0"/>
              <a:t>assertion</a:t>
            </a:r>
            <a:r>
              <a:rPr lang="fr-FR" dirty="0" smtClean="0"/>
              <a:t> représente un énoncé considéré comme vrai. </a:t>
            </a:r>
          </a:p>
          <a:p>
            <a:pPr marL="0" indent="0">
              <a:buNone/>
            </a:pPr>
            <a:r>
              <a:rPr lang="fr-FR" dirty="0" smtClean="0"/>
              <a:t>Il s’agit donc de la condition à remplir pour que l’on considère le test comme ayant une issue concluante.</a:t>
            </a:r>
          </a:p>
          <a:p>
            <a:endParaRPr lang="fr-FR" dirty="0"/>
          </a:p>
          <a:p>
            <a:r>
              <a:rPr lang="fr-FR" dirty="0" smtClean="0"/>
              <a:t>Nous allons en voir plusieurs mais pour visualiser la liste complète voici le lien vers la documentation des diverses assertions.</a:t>
            </a:r>
          </a:p>
          <a:p>
            <a:pPr marL="400050" lvl="1" indent="0">
              <a:buNone/>
            </a:pPr>
            <a:r>
              <a:rPr lang="fr-FR" dirty="0" smtClean="0">
                <a:hlinkClick r:id="rId2"/>
              </a:rPr>
              <a:t>https</a:t>
            </a:r>
            <a:r>
              <a:rPr lang="fr-FR" dirty="0">
                <a:hlinkClick r:id="rId2"/>
              </a:rPr>
              <a:t>://</a:t>
            </a:r>
            <a:r>
              <a:rPr lang="fr-FR" dirty="0" smtClean="0">
                <a:hlinkClick r:id="rId2"/>
              </a:rPr>
              <a:t>phpunit.readthedocs.io/fr/latest/assertions.html</a:t>
            </a:r>
            <a:endParaRPr lang="fr-FR" dirty="0" smtClean="0"/>
          </a:p>
          <a:p>
            <a:endParaRPr lang="fr-FR" dirty="0"/>
          </a:p>
        </p:txBody>
      </p:sp>
    </p:spTree>
    <p:extLst>
      <p:ext uri="{BB962C8B-B14F-4D97-AF65-F5344CB8AC3E}">
        <p14:creationId xmlns:p14="http://schemas.microsoft.com/office/powerpoint/2010/main" val="260763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Résume</a:t>
            </a:r>
            <a:endParaRPr lang="fr-FR" dirty="0"/>
          </a:p>
        </p:txBody>
      </p:sp>
      <p:sp>
        <p:nvSpPr>
          <p:cNvPr id="3" name="Espace réservé du contenu 2"/>
          <p:cNvSpPr>
            <a:spLocks noGrp="1"/>
          </p:cNvSpPr>
          <p:nvPr>
            <p:ph idx="1"/>
          </p:nvPr>
        </p:nvSpPr>
        <p:spPr/>
        <p:txBody>
          <a:bodyPr/>
          <a:lstStyle/>
          <a:p>
            <a:r>
              <a:rPr lang="fr-FR" dirty="0" smtClean="0"/>
              <a:t>Rappels</a:t>
            </a:r>
          </a:p>
          <a:p>
            <a:r>
              <a:rPr lang="fr-FR" dirty="0" smtClean="0"/>
              <a:t>Tests unitaires</a:t>
            </a:r>
          </a:p>
          <a:p>
            <a:r>
              <a:rPr lang="fr-FR" dirty="0" smtClean="0"/>
              <a:t>Tests fonctionnels</a:t>
            </a:r>
            <a:endParaRPr lang="fr-FR" dirty="0"/>
          </a:p>
        </p:txBody>
      </p:sp>
    </p:spTree>
    <p:extLst>
      <p:ext uri="{BB962C8B-B14F-4D97-AF65-F5344CB8AC3E}">
        <p14:creationId xmlns:p14="http://schemas.microsoft.com/office/powerpoint/2010/main" val="2824322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C’est en forgeant qu’on devient forgeron.</a:t>
            </a:r>
            <a:endParaRPr lang="fr-FR" dirty="0"/>
          </a:p>
        </p:txBody>
      </p:sp>
      <p:sp>
        <p:nvSpPr>
          <p:cNvPr id="6" name="Espace réservé du texte 5"/>
          <p:cNvSpPr>
            <a:spLocks noGrp="1"/>
          </p:cNvSpPr>
          <p:nvPr>
            <p:ph type="body" sz="half" idx="13"/>
          </p:nvPr>
        </p:nvSpPr>
        <p:spPr/>
        <p:txBody>
          <a:bodyPr/>
          <a:lstStyle/>
          <a:p>
            <a:endParaRPr lang="fr-FR"/>
          </a:p>
        </p:txBody>
      </p:sp>
      <p:sp>
        <p:nvSpPr>
          <p:cNvPr id="5" name="Espace réservé du texte 4"/>
          <p:cNvSpPr>
            <a:spLocks noGrp="1"/>
          </p:cNvSpPr>
          <p:nvPr>
            <p:ph type="body" sz="half" idx="2"/>
          </p:nvPr>
        </p:nvSpPr>
        <p:spPr/>
        <p:txBody>
          <a:bodyPr>
            <a:normAutofit/>
          </a:bodyPr>
          <a:lstStyle/>
          <a:p>
            <a:r>
              <a:rPr lang="fr-FR" sz="1600" dirty="0" smtClean="0"/>
              <a:t>Voici quelques exemples pour se mettre en jambes.</a:t>
            </a:r>
            <a:endParaRPr lang="fr-FR" sz="1600" dirty="0"/>
          </a:p>
        </p:txBody>
      </p:sp>
    </p:spTree>
    <p:extLst>
      <p:ext uri="{BB962C8B-B14F-4D97-AF65-F5344CB8AC3E}">
        <p14:creationId xmlns:p14="http://schemas.microsoft.com/office/powerpoint/2010/main" val="2740332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Premier test unitaire</a:t>
            </a:r>
            <a:endParaRPr lang="fr-FR" dirty="0"/>
          </a:p>
        </p:txBody>
      </p:sp>
      <p:sp>
        <p:nvSpPr>
          <p:cNvPr id="6" name="Espace réservé du contenu 5"/>
          <p:cNvSpPr>
            <a:spLocks noGrp="1"/>
          </p:cNvSpPr>
          <p:nvPr>
            <p:ph idx="1"/>
          </p:nvPr>
        </p:nvSpPr>
        <p:spPr/>
        <p:txBody>
          <a:bodyPr/>
          <a:lstStyle/>
          <a:p>
            <a:endParaRPr lang="fr-FR" dirty="0" smtClean="0"/>
          </a:p>
          <a:p>
            <a:endParaRPr lang="fr-FR" dirty="0" smtClean="0"/>
          </a:p>
          <a:p>
            <a:endParaRPr lang="fr-FR" dirty="0" smtClean="0"/>
          </a:p>
          <a:p>
            <a:r>
              <a:rPr lang="fr-FR" dirty="0" err="1" smtClean="0"/>
              <a:t>AssertEquals</a:t>
            </a:r>
            <a:r>
              <a:rPr lang="fr-FR" dirty="0" smtClean="0"/>
              <a:t>(</a:t>
            </a:r>
            <a:r>
              <a:rPr lang="fr-FR" dirty="0" err="1" smtClean="0"/>
              <a:t>a,b</a:t>
            </a:r>
            <a:r>
              <a:rPr lang="fr-FR" dirty="0" smtClean="0"/>
              <a:t>) est l’assertion que vous utiliserez le plus. </a:t>
            </a:r>
          </a:p>
          <a:p>
            <a:endParaRPr lang="fr-FR" dirty="0" smtClean="0"/>
          </a:p>
          <a:p>
            <a:r>
              <a:rPr lang="fr-FR" dirty="0" smtClean="0"/>
              <a:t>Elle va tout simplement vérifier que a est égal à b.</a:t>
            </a:r>
            <a:endParaRPr lang="fr-FR" dirty="0"/>
          </a:p>
        </p:txBody>
      </p:sp>
      <p:sp>
        <p:nvSpPr>
          <p:cNvPr id="7" name="Espace réservé du texte 6"/>
          <p:cNvSpPr>
            <a:spLocks noGrp="1"/>
          </p:cNvSpPr>
          <p:nvPr>
            <p:ph type="body" sz="half" idx="2"/>
          </p:nvPr>
        </p:nvSpPr>
        <p:spPr/>
        <p:txBody>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2178080402"/>
              </p:ext>
            </p:extLst>
          </p:nvPr>
        </p:nvGraphicFramePr>
        <p:xfrm>
          <a:off x="5781146" y="1447800"/>
          <a:ext cx="5539384" cy="1737360"/>
        </p:xfrm>
        <a:graphic>
          <a:graphicData uri="http://schemas.openxmlformats.org/drawingml/2006/table">
            <a:tbl>
              <a:tblPr firstRow="1" bandRow="1">
                <a:tableStyleId>{5C22544A-7EE6-4342-B048-85BDC9FD1C3A}</a:tableStyleId>
              </a:tblPr>
              <a:tblGrid>
                <a:gridCol w="5539384"/>
              </a:tblGrid>
              <a:tr h="370840">
                <a:tc>
                  <a:txBody>
                    <a:bodyPr/>
                    <a:lstStyle/>
                    <a:p>
                      <a:pPr marL="400050" lvl="1" indent="0">
                        <a:buNone/>
                      </a:pPr>
                      <a:r>
                        <a:rPr lang="fr-FR" b="0" dirty="0" smtClean="0"/>
                        <a:t>Class </a:t>
                      </a:r>
                      <a:r>
                        <a:rPr lang="fr-FR" b="0" dirty="0" err="1" smtClean="0"/>
                        <a:t>FirstUnitaryTest</a:t>
                      </a:r>
                      <a:r>
                        <a:rPr lang="fr-FR" b="0" dirty="0" smtClean="0"/>
                        <a:t> </a:t>
                      </a:r>
                      <a:r>
                        <a:rPr lang="fr-FR" b="0" dirty="0" err="1" smtClean="0"/>
                        <a:t>extends</a:t>
                      </a:r>
                      <a:r>
                        <a:rPr lang="fr-FR" b="0" dirty="0" smtClean="0"/>
                        <a:t> </a:t>
                      </a:r>
                      <a:r>
                        <a:rPr lang="fr-FR" b="0" dirty="0" err="1" smtClean="0"/>
                        <a:t>TestCase</a:t>
                      </a:r>
                      <a:endParaRPr lang="fr-FR" b="0"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testSomeUnitTest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    }</a:t>
                      </a:r>
                    </a:p>
                    <a:p>
                      <a:pPr marL="400050" lvl="1" indent="0">
                        <a:buNone/>
                      </a:pPr>
                      <a:r>
                        <a:rPr lang="fr-FR" b="0" dirty="0" smtClean="0"/>
                        <a:t>}</a:t>
                      </a:r>
                    </a:p>
                  </a:txBody>
                  <a:tcPr/>
                </a:tc>
              </a:tr>
            </a:tbl>
          </a:graphicData>
        </a:graphic>
      </p:graphicFrame>
      <p:sp>
        <p:nvSpPr>
          <p:cNvPr id="9" name="ZoneTexte 8"/>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01</a:t>
            </a:r>
            <a:endParaRPr lang="fr-FR" sz="2400" b="1" dirty="0">
              <a:solidFill>
                <a:schemeClr val="bg1"/>
              </a:solidFill>
            </a:endParaRPr>
          </a:p>
        </p:txBody>
      </p:sp>
    </p:spTree>
    <p:extLst>
      <p:ext uri="{BB962C8B-B14F-4D97-AF65-F5344CB8AC3E}">
        <p14:creationId xmlns:p14="http://schemas.microsoft.com/office/powerpoint/2010/main" val="2956571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Exemples exhaustifs des assertions</a:t>
            </a:r>
            <a:endParaRPr lang="fr-FR" dirty="0"/>
          </a:p>
        </p:txBody>
      </p:sp>
      <p:sp>
        <p:nvSpPr>
          <p:cNvPr id="8" name="Espace réservé du contenu 7"/>
          <p:cNvSpPr>
            <a:spLocks noGrp="1"/>
          </p:cNvSpPr>
          <p:nvPr>
            <p:ph idx="1"/>
          </p:nvPr>
        </p:nvSpPr>
        <p:spPr/>
        <p:txBody>
          <a:bodyPr/>
          <a:lstStyle/>
          <a:p>
            <a:r>
              <a:rPr lang="fr-FR" dirty="0" smtClean="0"/>
              <a:t>Pour découvrir une liste exhaustive de tous les différents types d’assertion voici un dépôt </a:t>
            </a:r>
            <a:r>
              <a:rPr lang="fr-FR" dirty="0" err="1" smtClean="0"/>
              <a:t>GitHub</a:t>
            </a:r>
            <a:r>
              <a:rPr lang="fr-FR" dirty="0" smtClean="0"/>
              <a:t> avec tous les exemples.</a:t>
            </a:r>
            <a:endParaRPr lang="fr-FR" dirty="0"/>
          </a:p>
          <a:p>
            <a:pPr marL="0" indent="0">
              <a:buNone/>
            </a:pPr>
            <a:r>
              <a:rPr lang="fr-FR" dirty="0" smtClean="0">
                <a:hlinkClick r:id="rId2"/>
              </a:rPr>
              <a:t>https</a:t>
            </a:r>
            <a:r>
              <a:rPr lang="fr-FR" dirty="0">
                <a:hlinkClick r:id="rId2"/>
              </a:rPr>
              <a:t>://</a:t>
            </a:r>
            <a:r>
              <a:rPr lang="fr-FR" dirty="0" smtClean="0">
                <a:hlinkClick r:id="rId2"/>
              </a:rPr>
              <a:t>github.com/the-crucible/phpunit-examples</a:t>
            </a:r>
            <a:endParaRPr lang="fr-FR" dirty="0" smtClean="0"/>
          </a:p>
          <a:p>
            <a:pPr marL="0" indent="0">
              <a:buNone/>
            </a:pPr>
            <a:endParaRPr lang="fr-FR" dirty="0"/>
          </a:p>
          <a:p>
            <a:pPr marL="0" indent="0">
              <a:buNone/>
            </a:pPr>
            <a:endParaRPr lang="fr-FR" dirty="0" smtClean="0"/>
          </a:p>
          <a:p>
            <a:r>
              <a:rPr lang="fr-FR" dirty="0" smtClean="0"/>
              <a:t>Pour avoir tous les détails des paramètres et des retours voici un lien vers la documentation.</a:t>
            </a:r>
          </a:p>
          <a:p>
            <a:pPr marL="0" indent="0">
              <a:buNone/>
            </a:pPr>
            <a:r>
              <a:rPr lang="fr-FR" dirty="0">
                <a:hlinkClick r:id="rId3"/>
              </a:rPr>
              <a:t>https://</a:t>
            </a:r>
            <a:r>
              <a:rPr lang="fr-FR" dirty="0" smtClean="0">
                <a:hlinkClick r:id="rId3"/>
              </a:rPr>
              <a:t>phpunit.readthedocs.io/fr/latest/assertions.html</a:t>
            </a:r>
            <a:endParaRPr lang="fr-FR" dirty="0" smtClean="0"/>
          </a:p>
          <a:p>
            <a:pPr marL="0" indent="0">
              <a:buNone/>
            </a:pPr>
            <a:endParaRPr lang="fr-FR" dirty="0"/>
          </a:p>
          <a:p>
            <a:endParaRPr lang="fr-FR" dirty="0"/>
          </a:p>
        </p:txBody>
      </p:sp>
    </p:spTree>
    <p:extLst>
      <p:ext uri="{BB962C8B-B14F-4D97-AF65-F5344CB8AC3E}">
        <p14:creationId xmlns:p14="http://schemas.microsoft.com/office/powerpoint/2010/main" val="939601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Vérifier la durée d’exécution</a:t>
            </a:r>
            <a:endParaRPr lang="fr-FR" dirty="0"/>
          </a:p>
        </p:txBody>
      </p:sp>
      <p:sp>
        <p:nvSpPr>
          <p:cNvPr id="6" name="Espace réservé du contenu 5"/>
          <p:cNvSpPr>
            <a:spLocks noGrp="1"/>
          </p:cNvSpPr>
          <p:nvPr>
            <p:ph idx="1"/>
          </p:nvPr>
        </p:nvSpPr>
        <p:spPr>
          <a:xfrm>
            <a:off x="1154954" y="2603499"/>
            <a:ext cx="8825659" cy="3900331"/>
          </a:xfrm>
        </p:spPr>
        <p:txBody>
          <a:bodyPr>
            <a:normAutofit/>
          </a:bodyPr>
          <a:lstStyle/>
          <a:p>
            <a:endParaRPr lang="fr-FR" dirty="0" smtClean="0"/>
          </a:p>
          <a:p>
            <a:r>
              <a:rPr lang="fr-FR" dirty="0" smtClean="0"/>
              <a:t>Présent dans </a:t>
            </a:r>
            <a:r>
              <a:rPr lang="fr-FR" dirty="0" err="1" smtClean="0"/>
              <a:t>symfony</a:t>
            </a:r>
            <a:r>
              <a:rPr lang="fr-FR" dirty="0" smtClean="0"/>
              <a:t>/</a:t>
            </a:r>
            <a:r>
              <a:rPr lang="fr-FR" dirty="0" err="1" smtClean="0"/>
              <a:t>orm</a:t>
            </a:r>
            <a:r>
              <a:rPr lang="fr-FR" dirty="0" smtClean="0"/>
              <a:t>-pack vérifiez votre </a:t>
            </a:r>
            <a:r>
              <a:rPr lang="fr-FR" dirty="0" err="1" smtClean="0"/>
              <a:t>composer.json</a:t>
            </a:r>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r>
              <a:rPr lang="fr-FR" dirty="0" smtClean="0"/>
              <a:t>Littérature complète </a:t>
            </a:r>
            <a:r>
              <a:rPr lang="fr-FR" dirty="0"/>
              <a:t>: </a:t>
            </a:r>
            <a:r>
              <a:rPr lang="fr-FR" dirty="0">
                <a:hlinkClick r:id="rId2"/>
              </a:rPr>
              <a:t>https://</a:t>
            </a:r>
            <a:r>
              <a:rPr lang="fr-FR" dirty="0" smtClean="0">
                <a:hlinkClick r:id="rId2"/>
              </a:rPr>
              <a:t>symfony.com/doc/current/components/stopwatch.html</a:t>
            </a:r>
            <a:endParaRPr lang="fr-FR" dirty="0" smtClean="0"/>
          </a:p>
          <a:p>
            <a:endParaRPr lang="fr-FR" dirty="0"/>
          </a:p>
          <a:p>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306685432"/>
              </p:ext>
            </p:extLst>
          </p:nvPr>
        </p:nvGraphicFramePr>
        <p:xfrm>
          <a:off x="1503783" y="260350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dirty="0" smtClean="0"/>
                        <a:t>composer </a:t>
                      </a:r>
                      <a:r>
                        <a:rPr lang="fr-FR" dirty="0" err="1" smtClean="0"/>
                        <a:t>require</a:t>
                      </a:r>
                      <a:r>
                        <a:rPr lang="fr-FR" dirty="0" smtClean="0"/>
                        <a:t> </a:t>
                      </a:r>
                      <a:r>
                        <a:rPr lang="fr-FR" dirty="0" err="1" smtClean="0"/>
                        <a:t>symfony</a:t>
                      </a:r>
                      <a:r>
                        <a:rPr lang="fr-FR" dirty="0" smtClean="0"/>
                        <a:t>/</a:t>
                      </a:r>
                      <a:r>
                        <a:rPr lang="fr-FR" dirty="0" err="1" smtClean="0"/>
                        <a:t>stopwatch</a:t>
                      </a:r>
                      <a:endParaRPr lang="fr-FR" dirty="0" smtClean="0"/>
                    </a:p>
                  </a:txBody>
                  <a:tcPr/>
                </a:tc>
              </a:tr>
            </a:tbl>
          </a:graphicData>
        </a:graphic>
      </p:graphicFrame>
      <p:sp>
        <p:nvSpPr>
          <p:cNvPr id="9" name="ZoneTexte 8"/>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10" name="Tableau 9"/>
          <p:cNvGraphicFramePr>
            <a:graphicFrameLocks noGrp="1"/>
          </p:cNvGraphicFramePr>
          <p:nvPr>
            <p:extLst>
              <p:ext uri="{D42A27DB-BD31-4B8C-83A1-F6EECF244321}">
                <p14:modId xmlns:p14="http://schemas.microsoft.com/office/powerpoint/2010/main" val="3946171100"/>
              </p:ext>
            </p:extLst>
          </p:nvPr>
        </p:nvGraphicFramePr>
        <p:xfrm>
          <a:off x="2282936" y="3547824"/>
          <a:ext cx="6569693" cy="2011680"/>
        </p:xfrm>
        <a:graphic>
          <a:graphicData uri="http://schemas.openxmlformats.org/drawingml/2006/table">
            <a:tbl>
              <a:tblPr firstRow="1" bandRow="1">
                <a:tableStyleId>{5C22544A-7EE6-4342-B048-85BDC9FD1C3A}</a:tableStyleId>
              </a:tblPr>
              <a:tblGrid>
                <a:gridCol w="6569693"/>
              </a:tblGrid>
              <a:tr h="370840">
                <a:tc>
                  <a:txBody>
                    <a:bodyPr/>
                    <a:lstStyle/>
                    <a:p>
                      <a:pPr marL="400050" lvl="1" indent="0">
                        <a:buNone/>
                      </a:pPr>
                      <a:r>
                        <a:rPr lang="fr-FR" b="0" dirty="0" smtClean="0"/>
                        <a:t>use </a:t>
                      </a:r>
                      <a:r>
                        <a:rPr lang="fr-FR" b="0" dirty="0" err="1" smtClean="0"/>
                        <a:t>Symfony</a:t>
                      </a:r>
                      <a:r>
                        <a:rPr lang="fr-FR" b="0" dirty="0" smtClean="0"/>
                        <a:t>\Component\</a:t>
                      </a:r>
                      <a:r>
                        <a:rPr lang="fr-FR" b="0" dirty="0" err="1" smtClean="0"/>
                        <a:t>Stopwatch</a:t>
                      </a:r>
                      <a:r>
                        <a:rPr lang="fr-FR" b="0" dirty="0" smtClean="0"/>
                        <a:t>\</a:t>
                      </a:r>
                      <a:r>
                        <a:rPr lang="fr-FR" b="0" dirty="0" err="1" smtClean="0"/>
                        <a:t>Stopwatch</a:t>
                      </a:r>
                      <a:r>
                        <a:rPr lang="fr-FR" b="0" dirty="0" smtClean="0"/>
                        <a:t>;</a:t>
                      </a:r>
                    </a:p>
                    <a:p>
                      <a:pPr marL="400050" lvl="1" indent="0">
                        <a:buNone/>
                      </a:pPr>
                      <a:endParaRPr lang="fr-FR" b="0" dirty="0" smtClean="0"/>
                    </a:p>
                    <a:p>
                      <a:pPr marL="400050" lvl="1" indent="0">
                        <a:buNone/>
                      </a:pPr>
                      <a:r>
                        <a:rPr lang="fr-FR" b="0" dirty="0" smtClean="0"/>
                        <a:t>$</a:t>
                      </a:r>
                      <a:r>
                        <a:rPr lang="fr-FR" b="0" dirty="0" err="1" smtClean="0"/>
                        <a:t>stopwatch</a:t>
                      </a:r>
                      <a:r>
                        <a:rPr lang="fr-FR" b="0" dirty="0" smtClean="0"/>
                        <a:t> = new </a:t>
                      </a:r>
                      <a:r>
                        <a:rPr lang="fr-FR" b="0" dirty="0" err="1" smtClean="0"/>
                        <a:t>Stopwatch</a:t>
                      </a:r>
                      <a:r>
                        <a:rPr lang="fr-FR" b="0" dirty="0" smtClean="0"/>
                        <a:t>();</a:t>
                      </a:r>
                    </a:p>
                    <a:p>
                      <a:pPr marL="400050" lvl="1" indent="0">
                        <a:buNone/>
                      </a:pPr>
                      <a:r>
                        <a:rPr lang="fr-FR" b="0" dirty="0" smtClean="0"/>
                        <a:t>$</a:t>
                      </a:r>
                      <a:r>
                        <a:rPr lang="fr-FR" b="0" dirty="0" err="1" smtClean="0"/>
                        <a:t>stopwatch</a:t>
                      </a:r>
                      <a:r>
                        <a:rPr lang="fr-FR" b="0" dirty="0" smtClean="0"/>
                        <a:t>-&gt;</a:t>
                      </a:r>
                      <a:r>
                        <a:rPr lang="fr-FR" b="0" dirty="0" err="1" smtClean="0"/>
                        <a:t>start</a:t>
                      </a:r>
                      <a:r>
                        <a:rPr lang="fr-FR" b="0" dirty="0" smtClean="0"/>
                        <a:t>('</a:t>
                      </a:r>
                      <a:r>
                        <a:rPr lang="fr-FR" b="0" dirty="0" err="1" smtClean="0"/>
                        <a:t>eventName</a:t>
                      </a:r>
                      <a:r>
                        <a:rPr lang="fr-FR" b="0" dirty="0" smtClean="0"/>
                        <a:t>');</a:t>
                      </a:r>
                      <a:endParaRPr lang="fr-FR" b="0" dirty="0" smtClean="0"/>
                    </a:p>
                    <a:p>
                      <a:pPr marL="400050" lvl="1" indent="0">
                        <a:buNone/>
                      </a:pPr>
                      <a:r>
                        <a:rPr lang="fr-FR" b="0" dirty="0" smtClean="0"/>
                        <a:t>$</a:t>
                      </a:r>
                      <a:r>
                        <a:rPr lang="fr-FR" b="0" dirty="0" err="1" smtClean="0"/>
                        <a:t>event</a:t>
                      </a:r>
                      <a:r>
                        <a:rPr lang="fr-FR" b="0" dirty="0" smtClean="0"/>
                        <a:t> = $</a:t>
                      </a:r>
                      <a:r>
                        <a:rPr lang="fr-FR" b="0" dirty="0" err="1" smtClean="0"/>
                        <a:t>stopwatch</a:t>
                      </a:r>
                      <a:r>
                        <a:rPr lang="fr-FR" b="0" dirty="0" smtClean="0"/>
                        <a:t>-&gt;stop('</a:t>
                      </a:r>
                      <a:r>
                        <a:rPr lang="fr-FR" b="0" dirty="0" err="1" smtClean="0"/>
                        <a:t>eventName</a:t>
                      </a:r>
                      <a:r>
                        <a:rPr lang="fr-FR" b="0" dirty="0" smtClean="0"/>
                        <a:t>');</a:t>
                      </a:r>
                    </a:p>
                    <a:p>
                      <a:pPr marL="400050" lvl="1" indent="0">
                        <a:buNone/>
                      </a:pPr>
                      <a:r>
                        <a:rPr lang="fr-FR" b="0" dirty="0" smtClean="0"/>
                        <a:t>$</a:t>
                      </a:r>
                      <a:r>
                        <a:rPr lang="fr-FR" b="0" dirty="0" err="1" smtClean="0"/>
                        <a:t>event</a:t>
                      </a:r>
                      <a:r>
                        <a:rPr lang="fr-FR" b="0" dirty="0" smtClean="0"/>
                        <a:t> -&gt;</a:t>
                      </a:r>
                      <a:r>
                        <a:rPr lang="fr-FR" b="0" dirty="0" err="1" smtClean="0"/>
                        <a:t>getDuration</a:t>
                      </a:r>
                      <a:r>
                        <a:rPr lang="fr-FR" b="0" dirty="0" smtClean="0"/>
                        <a:t>();</a:t>
                      </a:r>
                    </a:p>
                    <a:p>
                      <a:pPr marL="400050" lvl="1" indent="0">
                        <a:buNone/>
                      </a:pPr>
                      <a:endParaRPr lang="fr-FR" b="0" dirty="0" smtClean="0"/>
                    </a:p>
                  </a:txBody>
                  <a:tcPr/>
                </a:tc>
              </a:tr>
            </a:tbl>
          </a:graphicData>
        </a:graphic>
      </p:graphicFrame>
    </p:spTree>
    <p:extLst>
      <p:ext uri="{BB962C8B-B14F-4D97-AF65-F5344CB8AC3E}">
        <p14:creationId xmlns:p14="http://schemas.microsoft.com/office/powerpoint/2010/main" val="2192269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a:t>
            </a:r>
            <a:r>
              <a:rPr lang="fr-FR" dirty="0"/>
              <a:t> - Groupes</a:t>
            </a:r>
          </a:p>
        </p:txBody>
      </p:sp>
      <p:sp>
        <p:nvSpPr>
          <p:cNvPr id="3" name="Espace réservé du contenu 2"/>
          <p:cNvSpPr>
            <a:spLocks noGrp="1"/>
          </p:cNvSpPr>
          <p:nvPr>
            <p:ph idx="1"/>
          </p:nvPr>
        </p:nvSpPr>
        <p:spPr>
          <a:xfrm>
            <a:off x="1154954" y="4226380"/>
            <a:ext cx="8825659" cy="1793420"/>
          </a:xfrm>
        </p:spPr>
        <p:txBody>
          <a:bodyPr>
            <a:normAutofit/>
          </a:bodyPr>
          <a:lstStyle/>
          <a:p>
            <a:endParaRPr lang="fr-FR" dirty="0"/>
          </a:p>
          <a:p>
            <a:r>
              <a:rPr lang="fr-FR" dirty="0" smtClean="0"/>
              <a:t>Cette annotation nous permettra de pouvoir lancer uniquement les tests Unitaires.</a:t>
            </a:r>
          </a:p>
          <a:p>
            <a:pPr marL="0"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2720217926"/>
              </p:ext>
            </p:extLst>
          </p:nvPr>
        </p:nvGraphicFramePr>
        <p:xfrm>
          <a:off x="1645635" y="2489020"/>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a:t>
                      </a:r>
                    </a:p>
                    <a:p>
                      <a:pPr marL="400050" lvl="1" indent="0">
                        <a:buNone/>
                      </a:pPr>
                      <a:r>
                        <a:rPr lang="fr-FR" b="0" dirty="0" smtClean="0"/>
                        <a:t>* </a:t>
                      </a:r>
                      <a:r>
                        <a:rPr lang="fr-FR" b="1" dirty="0" smtClean="0"/>
                        <a:t>@group Unit</a:t>
                      </a:r>
                    </a:p>
                    <a:p>
                      <a:pPr marL="400050" lvl="1" indent="0">
                        <a:buNone/>
                      </a:pPr>
                      <a:r>
                        <a:rPr lang="fr-FR" b="0" dirty="0" smtClean="0"/>
                        <a:t>*/</a:t>
                      </a:r>
                    </a:p>
                    <a:p>
                      <a:pPr marL="400050" lvl="1" indent="0">
                        <a:buNone/>
                      </a:pPr>
                      <a:r>
                        <a:rPr lang="fr-FR" b="0" dirty="0" smtClean="0"/>
                        <a:t>public </a:t>
                      </a:r>
                      <a:r>
                        <a:rPr lang="fr-FR" b="0" dirty="0" err="1" smtClean="0"/>
                        <a:t>function</a:t>
                      </a:r>
                      <a:r>
                        <a:rPr lang="fr-FR" b="0" dirty="0" smtClean="0"/>
                        <a:t> </a:t>
                      </a:r>
                      <a:r>
                        <a:rPr lang="fr-FR" b="0" dirty="0" err="1" smtClean="0"/>
                        <a:t>testSomeUnitTest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a:t>
                      </a:r>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33165619"/>
              </p:ext>
            </p:extLst>
          </p:nvPr>
        </p:nvGraphicFramePr>
        <p:xfrm>
          <a:off x="1645635" y="564896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dirty="0" err="1" smtClean="0"/>
                        <a:t>php</a:t>
                      </a:r>
                      <a:r>
                        <a:rPr lang="fr-FR" dirty="0" smtClean="0"/>
                        <a:t> ./bin/</a:t>
                      </a:r>
                      <a:r>
                        <a:rPr lang="fr-FR" dirty="0" err="1" smtClean="0"/>
                        <a:t>phpunit</a:t>
                      </a:r>
                      <a:r>
                        <a:rPr lang="fr-FR" dirty="0" smtClean="0"/>
                        <a:t> </a:t>
                      </a:r>
                      <a:r>
                        <a:rPr lang="fr-FR" b="1" dirty="0" smtClean="0"/>
                        <a:t>--group Unit</a:t>
                      </a:r>
                      <a:endParaRPr lang="fr-FR" b="1" dirty="0"/>
                    </a:p>
                  </a:txBody>
                  <a:tcPr/>
                </a:tc>
              </a:tr>
            </a:tbl>
          </a:graphicData>
        </a:graphic>
      </p:graphicFrame>
      <p:sp>
        <p:nvSpPr>
          <p:cNvPr id="6" name="ZoneTexte 5"/>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03</a:t>
            </a:r>
            <a:endParaRPr lang="fr-FR" sz="2400" b="1" dirty="0">
              <a:solidFill>
                <a:schemeClr val="bg1"/>
              </a:solidFill>
            </a:endParaRPr>
          </a:p>
        </p:txBody>
      </p:sp>
    </p:spTree>
    <p:extLst>
      <p:ext uri="{BB962C8B-B14F-4D97-AF65-F5344CB8AC3E}">
        <p14:creationId xmlns:p14="http://schemas.microsoft.com/office/powerpoint/2010/main" val="3700408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 - Groupes</a:t>
            </a:r>
            <a:endParaRPr lang="fr-FR" dirty="0"/>
          </a:p>
        </p:txBody>
      </p:sp>
      <p:sp>
        <p:nvSpPr>
          <p:cNvPr id="3" name="Espace réservé du contenu 2"/>
          <p:cNvSpPr>
            <a:spLocks noGrp="1"/>
          </p:cNvSpPr>
          <p:nvPr>
            <p:ph idx="1"/>
          </p:nvPr>
        </p:nvSpPr>
        <p:spPr/>
        <p:txBody>
          <a:bodyPr/>
          <a:lstStyle/>
          <a:p>
            <a:r>
              <a:rPr lang="fr-FR" dirty="0" smtClean="0"/>
              <a:t>Pour lister tous les groupes que nous avons pu créer, il existe une option </a:t>
            </a:r>
            <a:r>
              <a:rPr lang="fr-FR" dirty="0" err="1" smtClean="0"/>
              <a:t>PHPUnit</a:t>
            </a:r>
            <a:r>
              <a:rPr lang="fr-FR" dirty="0" smtClean="0"/>
              <a:t> « --</a:t>
            </a:r>
            <a:r>
              <a:rPr lang="fr-FR" dirty="0" err="1" smtClean="0"/>
              <a:t>list</a:t>
            </a:r>
            <a:r>
              <a:rPr lang="fr-FR" dirty="0" smtClean="0"/>
              <a:t>-groups ».</a:t>
            </a:r>
          </a:p>
          <a:p>
            <a:endParaRPr lang="fr-FR" dirty="0"/>
          </a:p>
          <a:p>
            <a:endParaRPr lang="fr-FR" dirty="0" smtClean="0"/>
          </a:p>
          <a:p>
            <a:endParaRPr lang="fr-FR" dirty="0" smtClean="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44934354"/>
              </p:ext>
            </p:extLst>
          </p:nvPr>
        </p:nvGraphicFramePr>
        <p:xfrm>
          <a:off x="1278477" y="3755766"/>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php</a:t>
                      </a:r>
                      <a:r>
                        <a:rPr lang="fr-FR" dirty="0" smtClean="0"/>
                        <a:t> ./bin/</a:t>
                      </a:r>
                      <a:r>
                        <a:rPr lang="fr-FR" dirty="0" err="1" smtClean="0"/>
                        <a:t>phpunit</a:t>
                      </a:r>
                      <a:r>
                        <a:rPr lang="fr-FR" dirty="0" smtClean="0"/>
                        <a:t> –</a:t>
                      </a:r>
                      <a:r>
                        <a:rPr lang="fr-FR" dirty="0" err="1" smtClean="0"/>
                        <a:t>list</a:t>
                      </a:r>
                      <a:r>
                        <a:rPr lang="fr-FR" dirty="0" smtClean="0"/>
                        <a:t>-groups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Available</a:t>
                      </a:r>
                      <a:r>
                        <a:rPr lang="fr-FR" dirty="0" smtClean="0"/>
                        <a:t> test group(s)</a:t>
                      </a:r>
                      <a:r>
                        <a:rPr lang="fr-FR" baseline="0" dirty="0" smtClean="0"/>
                        <a:t> :</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err="1" smtClean="0"/>
                        <a:t>Functional</a:t>
                      </a:r>
                      <a:endParaRPr lang="fr-FR" baseline="0" dirty="0" smtClean="0"/>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smtClean="0"/>
                        <a:t>Unit</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smtClean="0"/>
                        <a:t>…</a:t>
                      </a:r>
                      <a:endParaRPr lang="fr-FR" dirty="0" smtClean="0"/>
                    </a:p>
                  </a:txBody>
                  <a:tcPr/>
                </a:tc>
              </a:tr>
            </a:tbl>
          </a:graphicData>
        </a:graphic>
      </p:graphicFrame>
      <p:sp>
        <p:nvSpPr>
          <p:cNvPr id="5" name="ZoneTexte 4"/>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03</a:t>
            </a:r>
            <a:endParaRPr lang="fr-FR" sz="2400" b="1" dirty="0">
              <a:solidFill>
                <a:schemeClr val="bg1"/>
              </a:solidFill>
            </a:endParaRPr>
          </a:p>
        </p:txBody>
      </p:sp>
    </p:spTree>
    <p:extLst>
      <p:ext uri="{BB962C8B-B14F-4D97-AF65-F5344CB8AC3E}">
        <p14:creationId xmlns:p14="http://schemas.microsoft.com/office/powerpoint/2010/main" val="3692632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DataProvider</a:t>
            </a:r>
            <a:endParaRPr lang="fr-FR" dirty="0"/>
          </a:p>
        </p:txBody>
      </p:sp>
      <p:sp>
        <p:nvSpPr>
          <p:cNvPr id="3" name="Espace réservé du contenu 2"/>
          <p:cNvSpPr>
            <a:spLocks noGrp="1"/>
          </p:cNvSpPr>
          <p:nvPr>
            <p:ph idx="1"/>
          </p:nvPr>
        </p:nvSpPr>
        <p:spPr/>
        <p:txBody>
          <a:bodyPr/>
          <a:lstStyle/>
          <a:p>
            <a:r>
              <a:rPr lang="fr-FR" dirty="0" smtClean="0"/>
              <a:t>Lors de tests vous aurez souvent besoin de créer des jeux de tests. Qu’il s’agisse de simples tableaux ou de fichiers csv.</a:t>
            </a:r>
            <a:endParaRPr lang="fr-FR" dirty="0"/>
          </a:p>
        </p:txBody>
      </p:sp>
      <p:sp>
        <p:nvSpPr>
          <p:cNvPr id="5" name="ZoneTexte 4"/>
          <p:cNvSpPr txBox="1"/>
          <p:nvPr/>
        </p:nvSpPr>
        <p:spPr>
          <a:xfrm>
            <a:off x="10509160" y="0"/>
            <a:ext cx="530915" cy="1200329"/>
          </a:xfrm>
          <a:prstGeom prst="rect">
            <a:avLst/>
          </a:prstGeom>
          <a:noFill/>
        </p:spPr>
        <p:txBody>
          <a:bodyPr wrap="none" rtlCol="0">
            <a:spAutoFit/>
          </a:bodyPr>
          <a:lstStyle/>
          <a:p>
            <a:r>
              <a:rPr lang="fr-FR" sz="2400" b="1" dirty="0" smtClean="0">
                <a:solidFill>
                  <a:schemeClr val="bg1"/>
                </a:solidFill>
              </a:rPr>
              <a:t>04</a:t>
            </a:r>
          </a:p>
          <a:p>
            <a:r>
              <a:rPr lang="fr-FR" sz="2400" b="1" dirty="0" smtClean="0">
                <a:solidFill>
                  <a:schemeClr val="bg1"/>
                </a:solidFill>
              </a:rPr>
              <a:t>et</a:t>
            </a:r>
          </a:p>
          <a:p>
            <a:r>
              <a:rPr lang="fr-FR" sz="2400" b="1" dirty="0" smtClean="0">
                <a:solidFill>
                  <a:schemeClr val="bg1"/>
                </a:solidFill>
              </a:rPr>
              <a:t>05</a:t>
            </a:r>
            <a:endParaRPr lang="fr-FR" sz="2400" b="1" dirty="0">
              <a:solidFill>
                <a:schemeClr val="bg1"/>
              </a:solidFill>
            </a:endParaRPr>
          </a:p>
        </p:txBody>
      </p:sp>
    </p:spTree>
    <p:extLst>
      <p:ext uri="{BB962C8B-B14F-4D97-AF65-F5344CB8AC3E}">
        <p14:creationId xmlns:p14="http://schemas.microsoft.com/office/powerpoint/2010/main" val="1264022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setUp</a:t>
            </a:r>
            <a:r>
              <a:rPr lang="fr-FR" dirty="0" smtClean="0"/>
              <a:t>() et </a:t>
            </a:r>
            <a:r>
              <a:rPr lang="fr-FR" dirty="0" err="1" smtClean="0"/>
              <a:t>TearDown</a:t>
            </a:r>
            <a:r>
              <a:rPr lang="fr-FR" dirty="0" smtClean="0"/>
              <a:t>()</a:t>
            </a:r>
            <a:endParaRPr lang="fr-FR" dirty="0"/>
          </a:p>
        </p:txBody>
      </p:sp>
      <p:sp>
        <p:nvSpPr>
          <p:cNvPr id="5" name="Espace réservé du contenu 2"/>
          <p:cNvSpPr txBox="1">
            <a:spLocks/>
          </p:cNvSpPr>
          <p:nvPr/>
        </p:nvSpPr>
        <p:spPr>
          <a:xfrm>
            <a:off x="1154954" y="26035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fr-FR" dirty="0" smtClean="0"/>
          </a:p>
          <a:p>
            <a:r>
              <a:rPr lang="fr-FR" dirty="0" smtClean="0"/>
              <a:t>    </a:t>
            </a:r>
            <a:r>
              <a:rPr lang="fr-FR" dirty="0" err="1" smtClean="0"/>
              <a:t>SetUp</a:t>
            </a:r>
            <a:r>
              <a:rPr lang="fr-FR" dirty="0" smtClean="0"/>
              <a:t>() et </a:t>
            </a:r>
            <a:r>
              <a:rPr lang="fr-FR" dirty="0" err="1" smtClean="0"/>
              <a:t>tearDown</a:t>
            </a:r>
            <a:r>
              <a:rPr lang="fr-FR" dirty="0" smtClean="0"/>
              <a:t>() sont de méthodes du </a:t>
            </a:r>
            <a:r>
              <a:rPr lang="fr-FR" dirty="0" err="1" smtClean="0"/>
              <a:t>template</a:t>
            </a:r>
            <a:r>
              <a:rPr lang="fr-FR" dirty="0" smtClean="0"/>
              <a:t> </a:t>
            </a:r>
            <a:r>
              <a:rPr lang="fr-FR" dirty="0" err="1" smtClean="0"/>
              <a:t>PHPUnit</a:t>
            </a:r>
            <a:r>
              <a:rPr lang="fr-FR" dirty="0" smtClean="0"/>
              <a:t>. </a:t>
            </a:r>
          </a:p>
          <a:p>
            <a:pPr marL="0" indent="0">
              <a:buNone/>
            </a:pPr>
            <a:r>
              <a:rPr lang="fr-FR" dirty="0" smtClean="0"/>
              <a:t>Elles sont exécutés </a:t>
            </a:r>
            <a:r>
              <a:rPr lang="fr-FR" b="1" dirty="0" smtClean="0"/>
              <a:t>avant et après chaque méthode de test</a:t>
            </a:r>
            <a:r>
              <a:rPr lang="fr-FR" dirty="0" smtClean="0"/>
              <a:t> de la classe.</a:t>
            </a:r>
          </a:p>
          <a:p>
            <a:pPr marL="0" indent="0">
              <a:buNone/>
            </a:pPr>
            <a:endParaRPr lang="fr-FR" dirty="0" smtClean="0"/>
          </a:p>
          <a:p>
            <a:endParaRPr lang="fr-FR" dirty="0" smtClean="0"/>
          </a:p>
          <a:p>
            <a:pPr marL="0" indent="0">
              <a:buFont typeface="Wingdings 3" charset="2"/>
              <a:buNone/>
            </a:pPr>
            <a:endParaRPr lang="fr-FR" dirty="0" smtClean="0"/>
          </a:p>
          <a:p>
            <a:endParaRPr lang="fr-FR" dirty="0"/>
          </a:p>
        </p:txBody>
      </p:sp>
      <p:sp>
        <p:nvSpPr>
          <p:cNvPr id="4" name="ZoneTexte 3"/>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06</a:t>
            </a:r>
            <a:endParaRPr lang="fr-FR" sz="2400" b="1" dirty="0">
              <a:solidFill>
                <a:schemeClr val="bg1"/>
              </a:solidFill>
            </a:endParaRPr>
          </a:p>
        </p:txBody>
      </p:sp>
    </p:spTree>
    <p:extLst>
      <p:ext uri="{BB962C8B-B14F-4D97-AF65-F5344CB8AC3E}">
        <p14:creationId xmlns:p14="http://schemas.microsoft.com/office/powerpoint/2010/main" val="3489143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993598" cy="706964"/>
          </a:xfrm>
        </p:spPr>
        <p:txBody>
          <a:bodyPr/>
          <a:lstStyle/>
          <a:p>
            <a:r>
              <a:rPr lang="fr-FR" sz="3200" dirty="0" err="1"/>
              <a:t>setUpBeforeClass</a:t>
            </a:r>
            <a:r>
              <a:rPr lang="fr-FR" sz="3200" dirty="0"/>
              <a:t>() et </a:t>
            </a:r>
            <a:r>
              <a:rPr lang="fr-FR" sz="3200" dirty="0" err="1" smtClean="0"/>
              <a:t>tearDownAfterClass</a:t>
            </a:r>
            <a:r>
              <a:rPr lang="fr-FR" sz="3200" dirty="0" smtClean="0"/>
              <a:t>()</a:t>
            </a:r>
            <a:endParaRPr lang="fr-FR" sz="3200" dirty="0"/>
          </a:p>
        </p:txBody>
      </p:sp>
      <p:sp>
        <p:nvSpPr>
          <p:cNvPr id="5" name="Espace réservé du contenu 2"/>
          <p:cNvSpPr txBox="1">
            <a:spLocks/>
          </p:cNvSpPr>
          <p:nvPr/>
        </p:nvSpPr>
        <p:spPr>
          <a:xfrm>
            <a:off x="1154954" y="2603500"/>
            <a:ext cx="927693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fr-FR" dirty="0" smtClean="0"/>
          </a:p>
          <a:p>
            <a:r>
              <a:rPr lang="fr-FR" dirty="0" smtClean="0"/>
              <a:t>    Elles sont identiques à </a:t>
            </a:r>
            <a:r>
              <a:rPr lang="fr-FR" dirty="0" err="1" smtClean="0"/>
              <a:t>SetUp</a:t>
            </a:r>
            <a:r>
              <a:rPr lang="fr-FR" dirty="0" smtClean="0"/>
              <a:t>() et </a:t>
            </a:r>
            <a:r>
              <a:rPr lang="fr-FR" dirty="0" err="1" smtClean="0"/>
              <a:t>tearDown</a:t>
            </a:r>
            <a:r>
              <a:rPr lang="fr-FR" dirty="0" smtClean="0"/>
              <a:t>(), la seule différences est quelles sont </a:t>
            </a:r>
            <a:r>
              <a:rPr lang="fr-FR" dirty="0"/>
              <a:t>uniquement exécutées </a:t>
            </a:r>
            <a:r>
              <a:rPr lang="fr-FR" b="1" dirty="0" smtClean="0"/>
              <a:t>avant le premier test</a:t>
            </a:r>
            <a:r>
              <a:rPr lang="fr-FR" dirty="0" smtClean="0"/>
              <a:t> et </a:t>
            </a:r>
            <a:r>
              <a:rPr lang="fr-FR" b="1" dirty="0" smtClean="0"/>
              <a:t>après le dernier test</a:t>
            </a:r>
            <a:r>
              <a:rPr lang="fr-FR" dirty="0" smtClean="0"/>
              <a:t>.</a:t>
            </a:r>
          </a:p>
          <a:p>
            <a:endParaRPr lang="fr-FR" dirty="0" smtClean="0"/>
          </a:p>
          <a:p>
            <a:r>
              <a:rPr lang="fr-FR" dirty="0" smtClean="0"/>
              <a:t>Elles sont principalement utilisés pour établir une connexion à une base de données. Celle-ci sera par la suite utilisée dans chaque test.</a:t>
            </a:r>
          </a:p>
          <a:p>
            <a:pPr marL="0" indent="0">
              <a:buFont typeface="Wingdings 3" charset="2"/>
              <a:buNone/>
            </a:pPr>
            <a:endParaRPr lang="fr-FR" dirty="0" smtClean="0"/>
          </a:p>
          <a:p>
            <a:endParaRPr lang="fr-FR" dirty="0"/>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07</a:t>
            </a:r>
            <a:endParaRPr lang="fr-FR" sz="2400" b="1" dirty="0">
              <a:solidFill>
                <a:schemeClr val="bg1"/>
              </a:solidFill>
            </a:endParaRPr>
          </a:p>
        </p:txBody>
      </p:sp>
    </p:spTree>
    <p:extLst>
      <p:ext uri="{BB962C8B-B14F-4D97-AF65-F5344CB8AC3E}">
        <p14:creationId xmlns:p14="http://schemas.microsoft.com/office/powerpoint/2010/main" val="2795595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Dépendance des tests</a:t>
            </a:r>
            <a:endParaRPr lang="fr-FR" dirty="0"/>
          </a:p>
        </p:txBody>
      </p:sp>
      <p:sp>
        <p:nvSpPr>
          <p:cNvPr id="3" name="Espace réservé du contenu 2"/>
          <p:cNvSpPr>
            <a:spLocks noGrp="1"/>
          </p:cNvSpPr>
          <p:nvPr>
            <p:ph idx="1"/>
          </p:nvPr>
        </p:nvSpPr>
        <p:spPr/>
        <p:txBody>
          <a:bodyPr/>
          <a:lstStyle/>
          <a:p>
            <a:r>
              <a:rPr lang="fr-FR" dirty="0" smtClean="0"/>
              <a:t>Certains tests dépendent de l’exécution d’un </a:t>
            </a:r>
          </a:p>
          <a:p>
            <a:pPr marL="0" indent="0">
              <a:buNone/>
            </a:pPr>
            <a:r>
              <a:rPr lang="fr-FR" dirty="0"/>
              <a:t>a</a:t>
            </a:r>
            <a:r>
              <a:rPr lang="fr-FR" dirty="0" smtClean="0"/>
              <a:t>utre test.</a:t>
            </a:r>
          </a:p>
          <a:p>
            <a:pPr marL="0" indent="0">
              <a:buNone/>
            </a:pPr>
            <a:r>
              <a:rPr lang="fr-FR" dirty="0" smtClean="0"/>
              <a:t>Par exemple : Un test de tva dépendra du test</a:t>
            </a:r>
          </a:p>
          <a:p>
            <a:pPr marL="0" indent="0">
              <a:buNone/>
            </a:pPr>
            <a:r>
              <a:rPr lang="fr-FR" dirty="0"/>
              <a:t>d</a:t>
            </a:r>
            <a:r>
              <a:rPr lang="fr-FR" dirty="0" smtClean="0"/>
              <a:t>e prix unitaire non nul.</a:t>
            </a:r>
          </a:p>
          <a:p>
            <a:pPr marL="0" indent="0">
              <a:buNone/>
            </a:pPr>
            <a:endParaRPr lang="fr-FR" dirty="0"/>
          </a:p>
          <a:p>
            <a:pPr marL="0" indent="0">
              <a:buNone/>
            </a:pPr>
            <a:r>
              <a:rPr lang="fr-FR" dirty="0" smtClean="0"/>
              <a:t>Pour ce faire, il faut ajouter une annotation</a:t>
            </a:r>
          </a:p>
          <a:p>
            <a:pPr marL="0" indent="0">
              <a:buNone/>
            </a:pPr>
            <a:r>
              <a:rPr lang="fr-FR" b="1" dirty="0" smtClean="0"/>
              <a:t>@</a:t>
            </a:r>
            <a:r>
              <a:rPr lang="fr-FR" b="1" dirty="0" err="1" smtClean="0"/>
              <a:t>depends</a:t>
            </a:r>
            <a:r>
              <a:rPr lang="fr-FR" b="1" dirty="0" smtClean="0"/>
              <a:t> </a:t>
            </a:r>
            <a:r>
              <a:rPr lang="fr-FR" dirty="0" smtClean="0"/>
              <a:t>suivi du nom de la fonction dont dépend</a:t>
            </a:r>
          </a:p>
          <a:p>
            <a:pPr marL="0" indent="0">
              <a:buNone/>
            </a:pPr>
            <a:r>
              <a:rPr lang="fr-FR" dirty="0"/>
              <a:t>l</a:t>
            </a:r>
            <a:r>
              <a:rPr lang="fr-FR" dirty="0" smtClean="0"/>
              <a:t>e test.</a:t>
            </a:r>
          </a:p>
        </p:txBody>
      </p:sp>
      <p:graphicFrame>
        <p:nvGraphicFramePr>
          <p:cNvPr id="6" name="Tableau 5"/>
          <p:cNvGraphicFramePr>
            <a:graphicFrameLocks noGrp="1"/>
          </p:cNvGraphicFramePr>
          <p:nvPr>
            <p:extLst>
              <p:ext uri="{D42A27DB-BD31-4B8C-83A1-F6EECF244321}">
                <p14:modId xmlns:p14="http://schemas.microsoft.com/office/powerpoint/2010/main" val="4116251392"/>
              </p:ext>
            </p:extLst>
          </p:nvPr>
        </p:nvGraphicFramePr>
        <p:xfrm>
          <a:off x="7459856" y="2741930"/>
          <a:ext cx="4160057" cy="3139440"/>
        </p:xfrm>
        <a:graphic>
          <a:graphicData uri="http://schemas.openxmlformats.org/drawingml/2006/table">
            <a:tbl>
              <a:tblPr firstRow="1" bandRow="1">
                <a:tableStyleId>{5C22544A-7EE6-4342-B048-85BDC9FD1C3A}</a:tableStyleId>
              </a:tblPr>
              <a:tblGrid>
                <a:gridCol w="4160057"/>
              </a:tblGrid>
              <a:tr h="10094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Public </a:t>
                      </a:r>
                      <a:r>
                        <a:rPr lang="fr-FR" sz="2000" dirty="0" err="1" smtClean="0"/>
                        <a:t>function</a:t>
                      </a:r>
                      <a:r>
                        <a:rPr lang="fr-FR" sz="2000" dirty="0" smtClean="0"/>
                        <a:t> </a:t>
                      </a:r>
                      <a:r>
                        <a:rPr lang="fr-FR" sz="2000" dirty="0" err="1" smtClean="0">
                          <a:solidFill>
                            <a:schemeClr val="tx1">
                              <a:lumMod val="95000"/>
                              <a:lumOff val="5000"/>
                            </a:schemeClr>
                          </a:solidFill>
                        </a:rPr>
                        <a:t>testFirst</a:t>
                      </a: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baseline="0" dirty="0" smtClean="0"/>
                        <a:t>    </a:t>
                      </a: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20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 @</a:t>
                      </a:r>
                      <a:r>
                        <a:rPr lang="fr-FR" sz="2000" dirty="0" err="1" smtClean="0"/>
                        <a:t>depends</a:t>
                      </a:r>
                      <a:r>
                        <a:rPr lang="fr-FR" sz="2000" dirty="0" smtClean="0"/>
                        <a:t> </a:t>
                      </a:r>
                      <a:r>
                        <a:rPr lang="fr-FR" sz="2000" dirty="0" err="1" smtClean="0">
                          <a:solidFill>
                            <a:schemeClr val="tx1">
                              <a:lumMod val="95000"/>
                              <a:lumOff val="5000"/>
                            </a:schemeClr>
                          </a:solidFill>
                        </a:rPr>
                        <a:t>testFirst</a:t>
                      </a:r>
                      <a:endParaRPr lang="fr-FR" sz="2000" dirty="0" smtClean="0">
                        <a:solidFill>
                          <a:schemeClr val="tx1">
                            <a:lumMod val="95000"/>
                            <a:lumOff val="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Public </a:t>
                      </a:r>
                      <a:r>
                        <a:rPr lang="fr-FR" sz="2000" dirty="0" err="1" smtClean="0"/>
                        <a:t>function</a:t>
                      </a:r>
                      <a:r>
                        <a:rPr lang="fr-FR" sz="2000" dirty="0" smtClean="0"/>
                        <a:t> </a:t>
                      </a:r>
                      <a:r>
                        <a:rPr lang="fr-FR" sz="2000" dirty="0" err="1" smtClean="0"/>
                        <a:t>testSecond</a:t>
                      </a: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txBody>
                  <a:tcPr/>
                </a:tc>
              </a:tr>
            </a:tbl>
          </a:graphicData>
        </a:graphic>
      </p:graphicFrame>
      <p:sp>
        <p:nvSpPr>
          <p:cNvPr id="5" name="ZoneTexte 4"/>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08</a:t>
            </a:r>
            <a:endParaRPr lang="fr-FR" sz="2400" b="1" dirty="0">
              <a:solidFill>
                <a:schemeClr val="bg1"/>
              </a:solidFill>
            </a:endParaRPr>
          </a:p>
        </p:txBody>
      </p:sp>
    </p:spTree>
    <p:extLst>
      <p:ext uri="{BB962C8B-B14F-4D97-AF65-F5344CB8AC3E}">
        <p14:creationId xmlns:p14="http://schemas.microsoft.com/office/powerpoint/2010/main" val="39533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Rappels</a:t>
            </a:r>
            <a:endParaRPr lang="fr-FR" dirty="0"/>
          </a:p>
        </p:txBody>
      </p:sp>
    </p:spTree>
    <p:extLst>
      <p:ext uri="{BB962C8B-B14F-4D97-AF65-F5344CB8AC3E}">
        <p14:creationId xmlns:p14="http://schemas.microsoft.com/office/powerpoint/2010/main" val="2382951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Fixture</a:t>
            </a:r>
            <a:endParaRPr lang="fr-FR" dirty="0"/>
          </a:p>
        </p:txBody>
      </p:sp>
      <p:sp>
        <p:nvSpPr>
          <p:cNvPr id="3" name="Espace réservé du contenu 2"/>
          <p:cNvSpPr>
            <a:spLocks noGrp="1"/>
          </p:cNvSpPr>
          <p:nvPr>
            <p:ph idx="1"/>
          </p:nvPr>
        </p:nvSpPr>
        <p:spPr>
          <a:xfrm>
            <a:off x="1154954" y="2603499"/>
            <a:ext cx="8825659" cy="3848815"/>
          </a:xfrm>
        </p:spPr>
        <p:txBody>
          <a:bodyPr>
            <a:normAutofit/>
          </a:bodyPr>
          <a:lstStyle/>
          <a:p>
            <a:r>
              <a:rPr lang="fr-FR" dirty="0" smtClean="0"/>
              <a:t>    </a:t>
            </a:r>
            <a:r>
              <a:rPr lang="fr-FR" dirty="0"/>
              <a:t>Qu’est-ce qu’une </a:t>
            </a:r>
            <a:r>
              <a:rPr lang="fr-FR" dirty="0" err="1" smtClean="0"/>
              <a:t>Fixture</a:t>
            </a:r>
            <a:r>
              <a:rPr lang="fr-FR" dirty="0" smtClean="0"/>
              <a:t> ?</a:t>
            </a:r>
            <a:endParaRPr lang="fr-FR" dirty="0"/>
          </a:p>
          <a:p>
            <a:pPr marL="0" indent="0">
              <a:buNone/>
            </a:pPr>
            <a:r>
              <a:rPr lang="fr-FR" dirty="0" smtClean="0"/>
              <a:t>Une </a:t>
            </a:r>
            <a:r>
              <a:rPr lang="fr-FR" dirty="0" err="1"/>
              <a:t>fixture</a:t>
            </a:r>
            <a:r>
              <a:rPr lang="fr-FR" dirty="0"/>
              <a:t> décrit </a:t>
            </a:r>
            <a:r>
              <a:rPr lang="fr-FR" b="1" dirty="0"/>
              <a:t>l’état initial </a:t>
            </a:r>
            <a:r>
              <a:rPr lang="fr-FR" dirty="0"/>
              <a:t>dans lequel se </a:t>
            </a:r>
            <a:r>
              <a:rPr lang="fr-FR" dirty="0" smtClean="0"/>
              <a:t>trouvent </a:t>
            </a:r>
            <a:r>
              <a:rPr lang="fr-FR" dirty="0"/>
              <a:t>votre application et votre base de données quand vous exécutez un test</a:t>
            </a:r>
            <a:r>
              <a:rPr lang="fr-FR" dirty="0" smtClean="0"/>
              <a:t>.</a:t>
            </a:r>
          </a:p>
          <a:p>
            <a:r>
              <a:rPr lang="fr-FR" dirty="0" smtClean="0"/>
              <a:t>Les </a:t>
            </a:r>
            <a:r>
              <a:rPr lang="fr-FR" dirty="0" err="1" smtClean="0"/>
              <a:t>fixtures</a:t>
            </a:r>
            <a:r>
              <a:rPr lang="fr-FR" dirty="0" smtClean="0"/>
              <a:t> doivent être stockées dans le répertoire /</a:t>
            </a:r>
            <a:r>
              <a:rPr lang="fr-FR" dirty="0" err="1" smtClean="0"/>
              <a:t>src</a:t>
            </a:r>
            <a:r>
              <a:rPr lang="fr-FR" dirty="0" smtClean="0"/>
              <a:t>/</a:t>
            </a:r>
            <a:r>
              <a:rPr lang="fr-FR" b="1" dirty="0" err="1" smtClean="0"/>
              <a:t>DataFixtures</a:t>
            </a:r>
            <a:endParaRPr lang="fr-FR" b="1" dirty="0"/>
          </a:p>
          <a:p>
            <a:pPr marL="0" indent="0">
              <a:buNone/>
            </a:pPr>
            <a:endParaRPr lang="fr-FR" dirty="0" smtClean="0"/>
          </a:p>
          <a:p>
            <a:pPr marL="0" indent="0">
              <a:buNone/>
            </a:pPr>
            <a:endParaRPr lang="fr-FR" dirty="0"/>
          </a:p>
          <a:p>
            <a:r>
              <a:rPr lang="fr-FR" dirty="0" smtClean="0"/>
              <a:t>Pour lancer l’intégration des </a:t>
            </a:r>
            <a:r>
              <a:rPr lang="fr-FR" dirty="0" err="1"/>
              <a:t>F</a:t>
            </a:r>
            <a:r>
              <a:rPr lang="fr-FR" dirty="0" err="1" smtClean="0"/>
              <a:t>ixtures</a:t>
            </a:r>
            <a:r>
              <a:rPr lang="fr-FR" dirty="0" smtClean="0"/>
              <a:t> saisissez la commande suivante :</a:t>
            </a:r>
            <a:endParaRPr lang="fr-FR" dirty="0"/>
          </a:p>
          <a:p>
            <a:pPr marL="0" indent="0">
              <a:buNone/>
            </a:pPr>
            <a:endParaRPr lang="fr-FR" altLang="fr-FR" dirty="0" smtClean="0">
              <a:solidFill>
                <a:schemeClr val="tx1"/>
              </a:solidFill>
            </a:endParaRPr>
          </a:p>
          <a:p>
            <a:r>
              <a:rPr lang="fr-FR" altLang="fr-FR" dirty="0" smtClean="0">
                <a:solidFill>
                  <a:schemeClr val="tx1"/>
                </a:solidFill>
              </a:rPr>
              <a:t>Il est possible de désigner une base de test dans le fichier </a:t>
            </a:r>
            <a:r>
              <a:rPr lang="fr-FR" altLang="fr-FR" b="1" dirty="0" smtClean="0">
                <a:solidFill>
                  <a:schemeClr val="tx1"/>
                </a:solidFill>
              </a:rPr>
              <a:t>.</a:t>
            </a:r>
            <a:r>
              <a:rPr lang="fr-FR" altLang="fr-FR" b="1" dirty="0" err="1" smtClean="0">
                <a:solidFill>
                  <a:schemeClr val="tx1"/>
                </a:solidFill>
              </a:rPr>
              <a:t>env.test</a:t>
            </a:r>
            <a:endParaRPr lang="fr-FR" altLang="fr-FR" b="1" dirty="0" smtClean="0">
              <a:solidFill>
                <a:schemeClr val="tx1"/>
              </a:solidFill>
              <a:hlinkClick r:id="rId2"/>
            </a:endParaRPr>
          </a:p>
        </p:txBody>
      </p:sp>
      <p:graphicFrame>
        <p:nvGraphicFramePr>
          <p:cNvPr id="4" name="Tableau 3"/>
          <p:cNvGraphicFramePr>
            <a:graphicFrameLocks noGrp="1"/>
          </p:cNvGraphicFramePr>
          <p:nvPr>
            <p:extLst>
              <p:ext uri="{D42A27DB-BD31-4B8C-83A1-F6EECF244321}">
                <p14:modId xmlns:p14="http://schemas.microsoft.com/office/powerpoint/2010/main" val="2531065353"/>
              </p:ext>
            </p:extLst>
          </p:nvPr>
        </p:nvGraphicFramePr>
        <p:xfrm>
          <a:off x="1503783" y="525527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1" dirty="0" err="1" smtClean="0"/>
                        <a:t>php</a:t>
                      </a:r>
                      <a:r>
                        <a:rPr lang="fr-FR" b="1" baseline="0" dirty="0" smtClean="0"/>
                        <a:t> ./bin/console </a:t>
                      </a:r>
                      <a:r>
                        <a:rPr lang="fr-FR" b="1" baseline="0" dirty="0" err="1" smtClean="0"/>
                        <a:t>doctrine:fixtures:load</a:t>
                      </a:r>
                      <a:endParaRPr lang="fr-FR" b="1" dirty="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653649433"/>
              </p:ext>
            </p:extLst>
          </p:nvPr>
        </p:nvGraphicFramePr>
        <p:xfrm>
          <a:off x="1471660" y="4146985"/>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1" dirty="0" smtClean="0"/>
                        <a:t>composer</a:t>
                      </a:r>
                      <a:r>
                        <a:rPr lang="fr-FR" b="1" baseline="0" dirty="0" smtClean="0"/>
                        <a:t> </a:t>
                      </a:r>
                      <a:r>
                        <a:rPr lang="fr-FR" b="1" baseline="0" dirty="0" err="1" smtClean="0"/>
                        <a:t>require</a:t>
                      </a:r>
                      <a:r>
                        <a:rPr lang="fr-FR" b="1" baseline="0" dirty="0" smtClean="0"/>
                        <a:t> –</a:t>
                      </a:r>
                      <a:r>
                        <a:rPr lang="fr-FR" b="1" baseline="0" dirty="0" err="1" smtClean="0"/>
                        <a:t>dev</a:t>
                      </a:r>
                      <a:r>
                        <a:rPr lang="fr-FR" b="1" baseline="0" dirty="0" smtClean="0"/>
                        <a:t> doctrine/doctrine-</a:t>
                      </a:r>
                      <a:r>
                        <a:rPr lang="fr-FR" b="1" baseline="0" dirty="0" err="1" smtClean="0"/>
                        <a:t>fixtures</a:t>
                      </a:r>
                      <a:r>
                        <a:rPr lang="fr-FR" b="1" baseline="0" dirty="0" smtClean="0"/>
                        <a:t>-bundle</a:t>
                      </a:r>
                      <a:endParaRPr lang="fr-FR" b="1" dirty="0"/>
                    </a:p>
                  </a:txBody>
                  <a:tcPr/>
                </a:tc>
              </a:tr>
            </a:tbl>
          </a:graphicData>
        </a:graphic>
      </p:graphicFrame>
      <p:sp>
        <p:nvSpPr>
          <p:cNvPr id="6" name="ZoneTexte 5"/>
          <p:cNvSpPr txBox="1"/>
          <p:nvPr/>
        </p:nvSpPr>
        <p:spPr>
          <a:xfrm>
            <a:off x="10496282" y="25758"/>
            <a:ext cx="553998" cy="1074974"/>
          </a:xfrm>
          <a:prstGeom prst="rect">
            <a:avLst/>
          </a:prstGeom>
          <a:noFill/>
        </p:spPr>
        <p:txBody>
          <a:bodyPr vert="vert270" wrap="none" rtlCol="0">
            <a:spAutoFit/>
          </a:bodyPr>
          <a:lstStyle/>
          <a:p>
            <a:r>
              <a:rPr lang="fr-FR" sz="2400" b="1" dirty="0">
                <a:solidFill>
                  <a:schemeClr val="bg1"/>
                </a:solidFill>
              </a:rPr>
              <a:t>9</a:t>
            </a:r>
            <a:r>
              <a:rPr lang="fr-FR" sz="2400" b="1" dirty="0" smtClean="0">
                <a:solidFill>
                  <a:schemeClr val="bg1"/>
                </a:solidFill>
              </a:rPr>
              <a:t> et 10</a:t>
            </a:r>
            <a:endParaRPr lang="fr-FR" sz="2400" b="1" dirty="0">
              <a:solidFill>
                <a:schemeClr val="bg1"/>
              </a:solidFill>
            </a:endParaRPr>
          </a:p>
        </p:txBody>
      </p:sp>
    </p:spTree>
    <p:extLst>
      <p:ext uri="{BB962C8B-B14F-4D97-AF65-F5344CB8AC3E}">
        <p14:creationId xmlns:p14="http://schemas.microsoft.com/office/powerpoint/2010/main" val="3417250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Load</a:t>
            </a:r>
            <a:r>
              <a:rPr lang="fr-FR" dirty="0"/>
              <a:t> </a:t>
            </a:r>
            <a:r>
              <a:rPr lang="fr-FR" dirty="0" err="1" smtClean="0"/>
              <a:t>Fixture</a:t>
            </a:r>
            <a:r>
              <a:rPr lang="fr-FR" dirty="0" smtClean="0"/>
              <a:t> via </a:t>
            </a:r>
            <a:r>
              <a:rPr lang="fr-FR" dirty="0" err="1" smtClean="0"/>
              <a:t>liib</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192572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des dépôts Doctrine</a:t>
            </a:r>
            <a:endParaRPr lang="fr-FR" dirty="0"/>
          </a:p>
        </p:txBody>
      </p:sp>
      <p:sp>
        <p:nvSpPr>
          <p:cNvPr id="3" name="Espace réservé du contenu 2"/>
          <p:cNvSpPr>
            <a:spLocks noGrp="1"/>
          </p:cNvSpPr>
          <p:nvPr>
            <p:ph idx="1"/>
          </p:nvPr>
        </p:nvSpPr>
        <p:spPr>
          <a:xfrm>
            <a:off x="1154954" y="2603500"/>
            <a:ext cx="9470116" cy="3416300"/>
          </a:xfrm>
        </p:spPr>
        <p:txBody>
          <a:bodyPr>
            <a:normAutofit/>
          </a:bodyPr>
          <a:lstStyle/>
          <a:p>
            <a:r>
              <a:rPr lang="fr-FR" dirty="0" smtClean="0"/>
              <a:t>Si vous désirez </a:t>
            </a:r>
            <a:r>
              <a:rPr lang="fr-FR" b="1" dirty="0" smtClean="0"/>
              <a:t>réellement tester la base de données </a:t>
            </a:r>
            <a:r>
              <a:rPr lang="fr-FR" dirty="0" smtClean="0"/>
              <a:t>en utilisant vos </a:t>
            </a:r>
            <a:r>
              <a:rPr lang="fr-FR" dirty="0" err="1" smtClean="0"/>
              <a:t>Entities</a:t>
            </a:r>
            <a:r>
              <a:rPr lang="fr-FR" dirty="0" smtClean="0"/>
              <a:t> et les </a:t>
            </a:r>
            <a:r>
              <a:rPr lang="fr-FR" b="1" dirty="0" smtClean="0"/>
              <a:t>dépôts Doctrine </a:t>
            </a:r>
            <a:r>
              <a:rPr lang="fr-FR" dirty="0" smtClean="0"/>
              <a:t>c’est possible.</a:t>
            </a:r>
          </a:p>
          <a:p>
            <a:endParaRPr lang="fr-FR" dirty="0"/>
          </a:p>
          <a:p>
            <a:r>
              <a:rPr lang="fr-FR" dirty="0" smtClean="0"/>
              <a:t>Il faut démarrer le noyau de l’application pour établir une réelle connexion. Il sera donc nécessaire d’</a:t>
            </a:r>
            <a:r>
              <a:rPr lang="fr-FR" b="1" dirty="0" smtClean="0"/>
              <a:t>étendre la </a:t>
            </a:r>
            <a:r>
              <a:rPr lang="fr-FR" b="1" dirty="0"/>
              <a:t>classe </a:t>
            </a:r>
            <a:r>
              <a:rPr lang="fr-FR" b="1" dirty="0" err="1" smtClean="0"/>
              <a:t>KernelTestCase</a:t>
            </a:r>
            <a:r>
              <a:rPr lang="fr-FR" b="1" dirty="0" smtClean="0"/>
              <a:t> </a:t>
            </a:r>
            <a:r>
              <a:rPr lang="fr-FR" dirty="0" smtClean="0"/>
              <a:t>pour</a:t>
            </a:r>
            <a:r>
              <a:rPr lang="fr-FR" b="1" dirty="0" smtClean="0"/>
              <a:t> </a:t>
            </a:r>
            <a:r>
              <a:rPr lang="fr-FR" dirty="0" smtClean="0"/>
              <a:t>que l’environnement </a:t>
            </a:r>
            <a:r>
              <a:rPr lang="fr-FR" dirty="0" err="1"/>
              <a:t>S</a:t>
            </a:r>
            <a:r>
              <a:rPr lang="fr-FR" dirty="0" err="1" smtClean="0"/>
              <a:t>ymfony</a:t>
            </a:r>
            <a:r>
              <a:rPr lang="fr-FR" dirty="0" smtClean="0"/>
              <a:t> puisse être disponible.</a:t>
            </a:r>
          </a:p>
          <a:p>
            <a:endParaRPr lang="fr-FR" dirty="0"/>
          </a:p>
          <a:p>
            <a:r>
              <a:rPr lang="fr-FR" dirty="0" smtClean="0"/>
              <a:t>Attention si l’on utilise la base de données et qu’une erreur de conception s’est glissée, vous risquez de vous retrouver avec une base inutilisable ce qui risque d’impacter les autres tests. Il est donc préférable d’utiliser les </a:t>
            </a:r>
            <a:r>
              <a:rPr lang="fr-FR" dirty="0" err="1" smtClean="0"/>
              <a:t>mocks</a:t>
            </a:r>
            <a:r>
              <a:rPr lang="fr-FR" dirty="0" smtClean="0"/>
              <a:t>.</a:t>
            </a:r>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11</a:t>
            </a:r>
            <a:endParaRPr lang="fr-FR" sz="2400" b="1" dirty="0">
              <a:solidFill>
                <a:schemeClr val="bg1"/>
              </a:solidFill>
            </a:endParaRPr>
          </a:p>
        </p:txBody>
      </p:sp>
    </p:spTree>
    <p:extLst>
      <p:ext uri="{BB962C8B-B14F-4D97-AF65-F5344CB8AC3E}">
        <p14:creationId xmlns:p14="http://schemas.microsoft.com/office/powerpoint/2010/main" val="100656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Mocks</a:t>
            </a:r>
            <a:endParaRPr lang="fr-FR" dirty="0"/>
          </a:p>
        </p:txBody>
      </p:sp>
      <p:sp>
        <p:nvSpPr>
          <p:cNvPr id="3" name="Espace réservé du contenu 2"/>
          <p:cNvSpPr>
            <a:spLocks noGrp="1"/>
          </p:cNvSpPr>
          <p:nvPr>
            <p:ph idx="1"/>
          </p:nvPr>
        </p:nvSpPr>
        <p:spPr/>
        <p:txBody>
          <a:bodyPr/>
          <a:lstStyle/>
          <a:p>
            <a:r>
              <a:rPr lang="fr-FR" dirty="0" smtClean="0"/>
              <a:t>Les </a:t>
            </a:r>
            <a:r>
              <a:rPr lang="fr-FR" dirty="0" err="1" smtClean="0"/>
              <a:t>mocks</a:t>
            </a:r>
            <a:r>
              <a:rPr lang="fr-FR" dirty="0" smtClean="0"/>
              <a:t> vont permettre de simuler l’utilisation de la base de données. Cela va permettre de na pas porter atteinte aux autres tests en ayant une portée limitée.</a:t>
            </a:r>
          </a:p>
          <a:p>
            <a:endParaRPr lang="fr-FR" dirty="0"/>
          </a:p>
          <a:p>
            <a:r>
              <a:rPr lang="fr-FR" dirty="0" err="1" smtClean="0"/>
              <a:t>ObjectManager</a:t>
            </a:r>
            <a:r>
              <a:rPr lang="fr-FR" dirty="0" smtClean="0"/>
              <a:t> est une interface et </a:t>
            </a:r>
            <a:r>
              <a:rPr lang="fr-FR" dirty="0" err="1" smtClean="0"/>
              <a:t>EntityManager</a:t>
            </a:r>
            <a:r>
              <a:rPr lang="fr-FR" dirty="0" smtClean="0"/>
              <a:t> son implémentation ORM.</a:t>
            </a:r>
            <a:endParaRPr lang="fr-FR" dirty="0"/>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12</a:t>
            </a:r>
            <a:endParaRPr lang="fr-FR" sz="2400" b="1" dirty="0">
              <a:solidFill>
                <a:schemeClr val="bg1"/>
              </a:solidFill>
            </a:endParaRPr>
          </a:p>
        </p:txBody>
      </p:sp>
    </p:spTree>
    <p:extLst>
      <p:ext uri="{BB962C8B-B14F-4D97-AF65-F5344CB8AC3E}">
        <p14:creationId xmlns:p14="http://schemas.microsoft.com/office/powerpoint/2010/main" val="2527032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Organiser une suite de tests</a:t>
            </a:r>
            <a:endParaRPr lang="fr-FR" dirty="0"/>
          </a:p>
        </p:txBody>
      </p:sp>
      <p:sp>
        <p:nvSpPr>
          <p:cNvPr id="3" name="Espace réservé du contenu 2"/>
          <p:cNvSpPr>
            <a:spLocks noGrp="1"/>
          </p:cNvSpPr>
          <p:nvPr>
            <p:ph idx="1"/>
          </p:nvPr>
        </p:nvSpPr>
        <p:spPr>
          <a:xfrm>
            <a:off x="1154954" y="2446986"/>
            <a:ext cx="8825659" cy="3572814"/>
          </a:xfrm>
        </p:spPr>
        <p:txBody>
          <a:bodyPr>
            <a:normAutofit/>
          </a:bodyPr>
          <a:lstStyle/>
          <a:p>
            <a:r>
              <a:rPr lang="fr-FR" dirty="0" smtClean="0"/>
              <a:t>Il est possible de regrouper les tests en « suites de tests ». Cela peut permettre de nommer clairement certains tests, de détailler certains tests ou de globaliser les tests.</a:t>
            </a:r>
          </a:p>
          <a:p>
            <a:r>
              <a:rPr lang="fr-FR" dirty="0" smtClean="0"/>
              <a:t>Exemple :</a:t>
            </a:r>
          </a:p>
          <a:p>
            <a:endParaRPr lang="fr-FR" dirty="0" smtClean="0"/>
          </a:p>
          <a:p>
            <a:endParaRPr lang="fr-FR" dirty="0"/>
          </a:p>
          <a:p>
            <a:endParaRPr lang="fr-FR" dirty="0" smtClean="0"/>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602748109"/>
              </p:ext>
            </p:extLst>
          </p:nvPr>
        </p:nvGraphicFramePr>
        <p:xfrm>
          <a:off x="2747309" y="3402874"/>
          <a:ext cx="9178527" cy="3383280"/>
        </p:xfrm>
        <a:graphic>
          <a:graphicData uri="http://schemas.openxmlformats.org/drawingml/2006/table">
            <a:tbl>
              <a:tblPr firstRow="1" bandRow="1">
                <a:tableStyleId>{5C22544A-7EE6-4342-B048-85BDC9FD1C3A}</a:tableStyleId>
              </a:tblPr>
              <a:tblGrid>
                <a:gridCol w="9178527"/>
              </a:tblGrid>
              <a:tr h="3375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 </a:t>
                      </a:r>
                      <a:r>
                        <a:rPr lang="fr-FR" dirty="0" err="1" smtClean="0"/>
                        <a:t>name</a:t>
                      </a:r>
                      <a:r>
                        <a:rPr lang="fr-FR" dirty="0" smtClean="0"/>
                        <a:t>="</a:t>
                      </a:r>
                      <a:r>
                        <a:rPr lang="fr-FR" dirty="0" err="1" smtClean="0"/>
                        <a:t>All_tests</a:t>
                      </a:r>
                      <a:r>
                        <a:rPr lang="fr-FR" dirty="0" smtClean="0"/>
                        <a:t>"&gt;                              // Lancer tous les tests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solidFill>
                            <a:schemeClr val="bg1"/>
                          </a:solidFill>
                        </a:rPr>
                        <a:t>&lt;directory&gt;tests&lt;/directory&gt;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 </a:t>
                      </a:r>
                      <a:r>
                        <a:rPr lang="fr-FR" dirty="0" err="1" smtClean="0">
                          <a:solidFill>
                            <a:srgbClr val="FFC000"/>
                          </a:solidFill>
                        </a:rPr>
                        <a:t>name</a:t>
                      </a:r>
                      <a:r>
                        <a:rPr lang="fr-FR" dirty="0" smtClean="0">
                          <a:solidFill>
                            <a:srgbClr val="FFC000"/>
                          </a:solidFill>
                        </a:rPr>
                        <a:t>=</a:t>
                      </a:r>
                      <a:r>
                        <a:rPr lang="fr-FR" dirty="0" smtClean="0">
                          <a:solidFill>
                            <a:schemeClr val="accent4"/>
                          </a:solidFill>
                        </a:rPr>
                        <a:t>"</a:t>
                      </a:r>
                      <a:r>
                        <a:rPr lang="fr-FR" dirty="0" err="1" smtClean="0">
                          <a:solidFill>
                            <a:srgbClr val="FFC000"/>
                          </a:solidFill>
                        </a:rPr>
                        <a:t>First_test</a:t>
                      </a:r>
                      <a:r>
                        <a:rPr lang="fr-FR" dirty="0" smtClean="0">
                          <a:solidFill>
                            <a:schemeClr val="accent4"/>
                          </a:solidFill>
                        </a:rPr>
                        <a:t>"</a:t>
                      </a:r>
                      <a:r>
                        <a:rPr lang="fr-FR" dirty="0" smtClean="0">
                          <a:solidFill>
                            <a:srgbClr val="FFC000"/>
                          </a:solidFill>
                        </a:rPr>
                        <a:t>&gt;                             // Lancer uniquement le</a:t>
                      </a:r>
                      <a:r>
                        <a:rPr lang="fr-FR" baseline="0" dirty="0" smtClean="0">
                          <a:solidFill>
                            <a:srgbClr val="FFC000"/>
                          </a:solidFill>
                        </a:rPr>
                        <a:t> premier test</a:t>
                      </a:r>
                      <a:endParaRPr lang="fr-FR" dirty="0" smtClean="0">
                        <a:solidFill>
                          <a:srgbClr val="FFC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NewsControllerTest.php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CommentsControllerTest.php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&lt;directory&gt;tests/Serial&lt;/directory&gt;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a:t>
                      </a:r>
                      <a:r>
                        <a:rPr lang="fr-FR" dirty="0" err="1" smtClean="0">
                          <a:solidFill>
                            <a:srgbClr val="00B050"/>
                          </a:solidFill>
                        </a:rPr>
                        <a:t>testsuite</a:t>
                      </a:r>
                      <a:r>
                        <a:rPr lang="fr-FR" dirty="0" smtClean="0">
                          <a:solidFill>
                            <a:srgbClr val="00B050"/>
                          </a:solidFill>
                        </a:rPr>
                        <a:t> </a:t>
                      </a:r>
                      <a:r>
                        <a:rPr lang="fr-FR" dirty="0" err="1" smtClean="0">
                          <a:solidFill>
                            <a:srgbClr val="00B050"/>
                          </a:solidFill>
                        </a:rPr>
                        <a:t>name</a:t>
                      </a:r>
                      <a:r>
                        <a:rPr lang="fr-FR" dirty="0" smtClean="0">
                          <a:solidFill>
                            <a:srgbClr val="00B050"/>
                          </a:solidFill>
                        </a:rPr>
                        <a:t>="</a:t>
                      </a:r>
                      <a:r>
                        <a:rPr lang="fr-FR" dirty="0" err="1" smtClean="0">
                          <a:solidFill>
                            <a:srgbClr val="00B050"/>
                          </a:solidFill>
                        </a:rPr>
                        <a:t>Second_test</a:t>
                      </a:r>
                      <a:r>
                        <a:rPr lang="fr-FR" dirty="0" smtClean="0">
                          <a:solidFill>
                            <a:srgbClr val="00B050"/>
                          </a:solidFill>
                        </a:rPr>
                        <a:t>"&gt;                      // Lancer uniquement le</a:t>
                      </a:r>
                      <a:r>
                        <a:rPr lang="fr-FR" baseline="0" dirty="0" smtClean="0">
                          <a:solidFill>
                            <a:srgbClr val="00B050"/>
                          </a:solidFill>
                        </a:rPr>
                        <a:t> second test</a:t>
                      </a:r>
                      <a:endParaRPr lang="fr-FR" dirty="0" smtClean="0">
                        <a:solidFill>
                          <a:srgbClr val="00B05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smtClean="0">
                          <a:solidFill>
                            <a:srgbClr val="00B050"/>
                          </a:solidFill>
                        </a:rPr>
                        <a:t>    </a:t>
                      </a:r>
                      <a:r>
                        <a:rPr lang="fr-FR" dirty="0" smtClean="0">
                          <a:solidFill>
                            <a:srgbClr val="00B050"/>
                          </a:solidFill>
                        </a:rPr>
                        <a:t>&lt;file&gt;tests/</a:t>
                      </a:r>
                      <a:r>
                        <a:rPr lang="fr-FR" dirty="0" err="1" smtClean="0">
                          <a:solidFill>
                            <a:srgbClr val="00B050"/>
                          </a:solidFill>
                        </a:rPr>
                        <a:t>Compute</a:t>
                      </a:r>
                      <a:r>
                        <a:rPr lang="fr-FR" dirty="0" smtClean="0">
                          <a:solidFill>
                            <a:srgbClr val="00B050"/>
                          </a:solidFill>
                        </a:rPr>
                        <a:t>/*</a:t>
                      </a:r>
                      <a:r>
                        <a:rPr lang="fr-FR" dirty="0" err="1" smtClean="0">
                          <a:solidFill>
                            <a:srgbClr val="00B050"/>
                          </a:solidFill>
                        </a:rPr>
                        <a:t>Test.php</a:t>
                      </a:r>
                      <a:r>
                        <a:rPr lang="fr-FR" dirty="0" smtClean="0">
                          <a:solidFill>
                            <a:srgbClr val="00B05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&lt;directory&gt;tests/</a:t>
                      </a:r>
                      <a:r>
                        <a:rPr lang="fr-FR" dirty="0" err="1" smtClean="0">
                          <a:solidFill>
                            <a:srgbClr val="00B050"/>
                          </a:solidFill>
                        </a:rPr>
                        <a:t>Compute</a:t>
                      </a:r>
                      <a:r>
                        <a:rPr lang="fr-FR" dirty="0" smtClean="0">
                          <a:solidFill>
                            <a:srgbClr val="00B050"/>
                          </a:solidFill>
                        </a:rPr>
                        <a:t>&lt;/directory&gt;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&lt;/</a:t>
                      </a:r>
                      <a:r>
                        <a:rPr lang="fr-FR" dirty="0" err="1" smtClean="0">
                          <a:solidFill>
                            <a:srgbClr val="00B050"/>
                          </a:solidFill>
                        </a:rPr>
                        <a:t>testsuite</a:t>
                      </a:r>
                      <a:r>
                        <a:rPr lang="fr-FR" dirty="0" smtClean="0">
                          <a:solidFill>
                            <a:srgbClr val="00B050"/>
                          </a:solidFill>
                        </a:rPr>
                        <a:t>&gt;</a:t>
                      </a:r>
                    </a:p>
                  </a:txBody>
                  <a:tcPr/>
                </a:tc>
              </a:tr>
            </a:tbl>
          </a:graphicData>
        </a:graphic>
      </p:graphicFrame>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723364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une suite de tests</a:t>
            </a:r>
          </a:p>
        </p:txBody>
      </p:sp>
      <p:sp>
        <p:nvSpPr>
          <p:cNvPr id="3" name="Espace réservé du contenu 2"/>
          <p:cNvSpPr>
            <a:spLocks noGrp="1"/>
          </p:cNvSpPr>
          <p:nvPr>
            <p:ph idx="1"/>
          </p:nvPr>
        </p:nvSpPr>
        <p:spPr/>
        <p:txBody>
          <a:bodyPr>
            <a:normAutofit fontScale="85000" lnSpcReduction="10000"/>
          </a:bodyPr>
          <a:lstStyle/>
          <a:p>
            <a:r>
              <a:rPr lang="fr-FR" dirty="0" smtClean="0"/>
              <a:t>Il ne reste plus qu’a  appeler la « suite de tests » désirée lors du lancement de </a:t>
            </a:r>
            <a:r>
              <a:rPr lang="fr-FR" dirty="0" err="1" smtClean="0"/>
              <a:t>PHPUnit</a:t>
            </a:r>
            <a:r>
              <a:rPr lang="fr-FR" dirty="0" smtClean="0"/>
              <a:t>.</a:t>
            </a:r>
          </a:p>
          <a:p>
            <a:endParaRPr lang="fr-FR" dirty="0" smtClean="0"/>
          </a:p>
          <a:p>
            <a:pPr marL="0" indent="0">
              <a:buNone/>
            </a:pPr>
            <a:r>
              <a:rPr lang="fr-FR" dirty="0" err="1" smtClean="0"/>
              <a:t>php</a:t>
            </a:r>
            <a:r>
              <a:rPr lang="fr-FR" dirty="0" smtClean="0"/>
              <a:t> ./bin/</a:t>
            </a:r>
            <a:r>
              <a:rPr lang="fr-FR" dirty="0" err="1" smtClean="0"/>
              <a:t>phpunit</a:t>
            </a:r>
            <a:r>
              <a:rPr lang="fr-FR" dirty="0" smtClean="0"/>
              <a:t> </a:t>
            </a:r>
            <a:r>
              <a:rPr lang="fr-FR" b="1" dirty="0" smtClean="0"/>
              <a:t>--</a:t>
            </a:r>
            <a:r>
              <a:rPr lang="fr-FR" b="1" dirty="0" err="1" smtClean="0"/>
              <a:t>testsuite</a:t>
            </a:r>
            <a:r>
              <a:rPr lang="fr-FR" b="1" dirty="0" smtClean="0"/>
              <a:t> </a:t>
            </a:r>
            <a:r>
              <a:rPr lang="fr-FR" b="1" dirty="0" err="1" smtClean="0"/>
              <a:t>All_tests</a:t>
            </a:r>
            <a:endParaRPr lang="fr-FR" b="1" dirty="0" smtClean="0"/>
          </a:p>
          <a:p>
            <a:pPr marL="0" indent="0">
              <a:buNone/>
            </a:pPr>
            <a:endParaRPr lang="fr-FR" dirty="0"/>
          </a:p>
          <a:p>
            <a:pPr marL="0" indent="0">
              <a:buNone/>
            </a:pPr>
            <a:r>
              <a:rPr lang="fr-FR" dirty="0" err="1"/>
              <a:t>php</a:t>
            </a:r>
            <a:r>
              <a:rPr lang="fr-FR" dirty="0"/>
              <a:t> ./bin/</a:t>
            </a:r>
            <a:r>
              <a:rPr lang="fr-FR" dirty="0" err="1"/>
              <a:t>phpunit</a:t>
            </a:r>
            <a:r>
              <a:rPr lang="fr-FR" dirty="0"/>
              <a:t> </a:t>
            </a:r>
            <a:r>
              <a:rPr lang="fr-FR" b="1" dirty="0"/>
              <a:t>--</a:t>
            </a:r>
            <a:r>
              <a:rPr lang="fr-FR" b="1" dirty="0" err="1"/>
              <a:t>testsuite</a:t>
            </a:r>
            <a:r>
              <a:rPr lang="fr-FR" b="1" dirty="0"/>
              <a:t> </a:t>
            </a:r>
            <a:r>
              <a:rPr lang="fr-FR" b="1" dirty="0" err="1">
                <a:solidFill>
                  <a:schemeClr val="accent4">
                    <a:lumMod val="75000"/>
                  </a:schemeClr>
                </a:solidFill>
              </a:rPr>
              <a:t>First_test</a:t>
            </a:r>
            <a:endParaRPr lang="fr-FR" b="1" dirty="0" smtClean="0">
              <a:solidFill>
                <a:schemeClr val="accent4">
                  <a:lumMod val="75000"/>
                </a:schemeClr>
              </a:solidFill>
            </a:endParaRPr>
          </a:p>
          <a:p>
            <a:pPr marL="0" indent="0">
              <a:buNone/>
            </a:pPr>
            <a:endParaRPr lang="fr-FR" dirty="0"/>
          </a:p>
          <a:p>
            <a:pPr marL="0" indent="0">
              <a:buNone/>
            </a:pPr>
            <a:r>
              <a:rPr lang="fr-FR" dirty="0" err="1"/>
              <a:t>php</a:t>
            </a:r>
            <a:r>
              <a:rPr lang="fr-FR" dirty="0"/>
              <a:t> ./bin/</a:t>
            </a:r>
            <a:r>
              <a:rPr lang="fr-FR" dirty="0" err="1"/>
              <a:t>phpunit</a:t>
            </a:r>
            <a:r>
              <a:rPr lang="fr-FR" dirty="0"/>
              <a:t> </a:t>
            </a:r>
            <a:r>
              <a:rPr lang="fr-FR" b="1" dirty="0"/>
              <a:t>--</a:t>
            </a:r>
            <a:r>
              <a:rPr lang="fr-FR" b="1" dirty="0" err="1"/>
              <a:t>testsuite</a:t>
            </a:r>
            <a:r>
              <a:rPr lang="fr-FR" b="1" dirty="0"/>
              <a:t> </a:t>
            </a:r>
            <a:r>
              <a:rPr lang="fr-FR" b="1" dirty="0" err="1" smtClean="0">
                <a:solidFill>
                  <a:schemeClr val="accent4">
                    <a:lumMod val="75000"/>
                  </a:schemeClr>
                </a:solidFill>
              </a:rPr>
              <a:t>First_test</a:t>
            </a:r>
            <a:r>
              <a:rPr lang="fr-FR" b="1" dirty="0" err="1" smtClean="0">
                <a:solidFill>
                  <a:srgbClr val="00B050"/>
                </a:solidFill>
              </a:rPr>
              <a:t>,Second_test</a:t>
            </a:r>
            <a:endParaRPr lang="fr-FR" b="1" dirty="0"/>
          </a:p>
          <a:p>
            <a:endParaRPr lang="fr-FR" dirty="0" smtClean="0"/>
          </a:p>
          <a:p>
            <a:r>
              <a:rPr lang="fr-FR" dirty="0" smtClean="0"/>
              <a:t>Encore une fois, il est possible de lister directement </a:t>
            </a:r>
          </a:p>
          <a:p>
            <a:pPr marL="0" indent="0">
              <a:buNone/>
            </a:pPr>
            <a:r>
              <a:rPr lang="fr-FR" dirty="0"/>
              <a:t>l</a:t>
            </a:r>
            <a:r>
              <a:rPr lang="fr-FR" dirty="0" smtClean="0"/>
              <a:t>es « suites de tests » grâce à l’option suivante :</a:t>
            </a:r>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975678427"/>
              </p:ext>
            </p:extLst>
          </p:nvPr>
        </p:nvGraphicFramePr>
        <p:xfrm>
          <a:off x="6465194" y="2995910"/>
          <a:ext cx="5422007" cy="3383280"/>
        </p:xfrm>
        <a:graphic>
          <a:graphicData uri="http://schemas.openxmlformats.org/drawingml/2006/table">
            <a:tbl>
              <a:tblPr firstRow="1" bandRow="1">
                <a:tableStyleId>{5C22544A-7EE6-4342-B048-85BDC9FD1C3A}</a:tableStyleId>
              </a:tblPr>
              <a:tblGrid>
                <a:gridCol w="5422007"/>
              </a:tblGrid>
              <a:tr h="3375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 </a:t>
                      </a:r>
                      <a:r>
                        <a:rPr lang="fr-FR" dirty="0" err="1" smtClean="0"/>
                        <a:t>name</a:t>
                      </a:r>
                      <a:r>
                        <a:rPr lang="fr-FR" dirty="0" smtClean="0"/>
                        <a:t>="</a:t>
                      </a:r>
                      <a:r>
                        <a:rPr lang="fr-FR" dirty="0" err="1" smtClean="0"/>
                        <a:t>All_tests</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solidFill>
                            <a:schemeClr val="bg1"/>
                          </a:solidFill>
                        </a:rPr>
                        <a:t>&lt;directory&gt;tests&lt;/directory&gt;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 </a:t>
                      </a:r>
                      <a:r>
                        <a:rPr lang="fr-FR" dirty="0" err="1" smtClean="0">
                          <a:solidFill>
                            <a:srgbClr val="FFC000"/>
                          </a:solidFill>
                        </a:rPr>
                        <a:t>name</a:t>
                      </a:r>
                      <a:r>
                        <a:rPr lang="fr-FR" dirty="0" smtClean="0">
                          <a:solidFill>
                            <a:srgbClr val="FFC000"/>
                          </a:solidFill>
                        </a:rPr>
                        <a:t>=</a:t>
                      </a:r>
                      <a:r>
                        <a:rPr lang="fr-FR" dirty="0" smtClean="0">
                          <a:solidFill>
                            <a:schemeClr val="accent4"/>
                          </a:solidFill>
                        </a:rPr>
                        <a:t>"</a:t>
                      </a:r>
                      <a:r>
                        <a:rPr lang="fr-FR" dirty="0" err="1" smtClean="0">
                          <a:solidFill>
                            <a:srgbClr val="FFC000"/>
                          </a:solidFill>
                        </a:rPr>
                        <a:t>First_test</a:t>
                      </a:r>
                      <a:r>
                        <a:rPr lang="fr-FR" dirty="0" smtClean="0">
                          <a:solidFill>
                            <a:schemeClr val="accent4"/>
                          </a:solidFill>
                        </a:rPr>
                        <a:t>"</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NewsControllerTest.php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CommentsControllerTest.php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&lt;directory&gt;tests/Serial&lt;/directory&gt;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a:t>
                      </a:r>
                      <a:r>
                        <a:rPr lang="fr-FR" dirty="0" err="1" smtClean="0">
                          <a:solidFill>
                            <a:srgbClr val="00B050"/>
                          </a:solidFill>
                        </a:rPr>
                        <a:t>testsuite</a:t>
                      </a:r>
                      <a:r>
                        <a:rPr lang="fr-FR" dirty="0" smtClean="0">
                          <a:solidFill>
                            <a:srgbClr val="00B050"/>
                          </a:solidFill>
                        </a:rPr>
                        <a:t> </a:t>
                      </a:r>
                      <a:r>
                        <a:rPr lang="fr-FR" dirty="0" err="1" smtClean="0">
                          <a:solidFill>
                            <a:srgbClr val="00B050"/>
                          </a:solidFill>
                        </a:rPr>
                        <a:t>name</a:t>
                      </a:r>
                      <a:r>
                        <a:rPr lang="fr-FR" dirty="0" smtClean="0">
                          <a:solidFill>
                            <a:srgbClr val="00B050"/>
                          </a:solidFill>
                        </a:rPr>
                        <a:t>="</a:t>
                      </a:r>
                      <a:r>
                        <a:rPr lang="fr-FR" dirty="0" err="1" smtClean="0">
                          <a:solidFill>
                            <a:srgbClr val="00B050"/>
                          </a:solidFill>
                        </a:rPr>
                        <a:t>Second_test</a:t>
                      </a:r>
                      <a:r>
                        <a:rPr lang="fr-FR" dirty="0" smtClean="0">
                          <a:solidFill>
                            <a:srgbClr val="00B05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smtClean="0">
                          <a:solidFill>
                            <a:srgbClr val="00B050"/>
                          </a:solidFill>
                        </a:rPr>
                        <a:t>    </a:t>
                      </a:r>
                      <a:r>
                        <a:rPr lang="fr-FR" dirty="0" smtClean="0">
                          <a:solidFill>
                            <a:srgbClr val="00B050"/>
                          </a:solidFill>
                        </a:rPr>
                        <a:t>&lt;file&gt;tests/</a:t>
                      </a:r>
                      <a:r>
                        <a:rPr lang="fr-FR" dirty="0" err="1" smtClean="0">
                          <a:solidFill>
                            <a:srgbClr val="00B050"/>
                          </a:solidFill>
                        </a:rPr>
                        <a:t>Compute</a:t>
                      </a:r>
                      <a:r>
                        <a:rPr lang="fr-FR" dirty="0" smtClean="0">
                          <a:solidFill>
                            <a:srgbClr val="00B050"/>
                          </a:solidFill>
                        </a:rPr>
                        <a:t>/*</a:t>
                      </a:r>
                      <a:r>
                        <a:rPr lang="fr-FR" dirty="0" err="1" smtClean="0">
                          <a:solidFill>
                            <a:srgbClr val="00B050"/>
                          </a:solidFill>
                        </a:rPr>
                        <a:t>Test.php</a:t>
                      </a:r>
                      <a:r>
                        <a:rPr lang="fr-FR" dirty="0" smtClean="0">
                          <a:solidFill>
                            <a:srgbClr val="00B05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&lt;directory&gt;tests/</a:t>
                      </a:r>
                      <a:r>
                        <a:rPr lang="fr-FR" dirty="0" err="1" smtClean="0">
                          <a:solidFill>
                            <a:srgbClr val="00B050"/>
                          </a:solidFill>
                        </a:rPr>
                        <a:t>Compute</a:t>
                      </a:r>
                      <a:r>
                        <a:rPr lang="fr-FR" dirty="0" smtClean="0">
                          <a:solidFill>
                            <a:srgbClr val="00B050"/>
                          </a:solidFill>
                        </a:rPr>
                        <a:t>&lt;/directory&gt;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&lt;/</a:t>
                      </a:r>
                      <a:r>
                        <a:rPr lang="fr-FR" dirty="0" err="1" smtClean="0">
                          <a:solidFill>
                            <a:srgbClr val="00B050"/>
                          </a:solidFill>
                        </a:rPr>
                        <a:t>testsuite</a:t>
                      </a:r>
                      <a:r>
                        <a:rPr lang="fr-FR" dirty="0" smtClean="0">
                          <a:solidFill>
                            <a:srgbClr val="00B050"/>
                          </a:solidFill>
                        </a:rPr>
                        <a:t>&gt;</a:t>
                      </a:r>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338420860"/>
              </p:ext>
            </p:extLst>
          </p:nvPr>
        </p:nvGraphicFramePr>
        <p:xfrm>
          <a:off x="1280880" y="6000838"/>
          <a:ext cx="4254780" cy="370840"/>
        </p:xfrm>
        <a:graphic>
          <a:graphicData uri="http://schemas.openxmlformats.org/drawingml/2006/table">
            <a:tbl>
              <a:tblPr firstRow="1" bandRow="1">
                <a:tableStyleId>{5C22544A-7EE6-4342-B048-85BDC9FD1C3A}</a:tableStyleId>
              </a:tblPr>
              <a:tblGrid>
                <a:gridCol w="4254780"/>
              </a:tblGrid>
              <a:tr h="370840">
                <a:tc>
                  <a:txBody>
                    <a:bodyPr/>
                    <a:lstStyle/>
                    <a:p>
                      <a:pPr marL="0" indent="0">
                        <a:buNone/>
                      </a:pPr>
                      <a:r>
                        <a:rPr lang="fr-FR" dirty="0" err="1" smtClean="0"/>
                        <a:t>php</a:t>
                      </a:r>
                      <a:r>
                        <a:rPr lang="fr-FR" dirty="0" smtClean="0"/>
                        <a:t> ./bin/</a:t>
                      </a:r>
                      <a:r>
                        <a:rPr lang="fr-FR" dirty="0" err="1" smtClean="0"/>
                        <a:t>phpunit</a:t>
                      </a:r>
                      <a:r>
                        <a:rPr lang="fr-FR" dirty="0" smtClean="0"/>
                        <a:t> --</a:t>
                      </a:r>
                      <a:r>
                        <a:rPr lang="fr-FR" dirty="0" err="1" smtClean="0"/>
                        <a:t>list</a:t>
                      </a:r>
                      <a:r>
                        <a:rPr lang="fr-FR" dirty="0" smtClean="0"/>
                        <a:t>-suites</a:t>
                      </a:r>
                    </a:p>
                  </a:txBody>
                  <a:tcPr/>
                </a:tc>
              </a:tr>
            </a:tbl>
          </a:graphicData>
        </a:graphic>
      </p:graphicFrame>
      <p:sp>
        <p:nvSpPr>
          <p:cNvPr id="7" name="ZoneTexte 6"/>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4272399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une suite de tests</a:t>
            </a:r>
          </a:p>
        </p:txBody>
      </p:sp>
      <p:sp>
        <p:nvSpPr>
          <p:cNvPr id="3" name="Espace réservé du contenu 2"/>
          <p:cNvSpPr>
            <a:spLocks noGrp="1"/>
          </p:cNvSpPr>
          <p:nvPr>
            <p:ph idx="1"/>
          </p:nvPr>
        </p:nvSpPr>
        <p:spPr/>
        <p:txBody>
          <a:bodyPr>
            <a:normAutofit/>
          </a:bodyPr>
          <a:lstStyle/>
          <a:p>
            <a:r>
              <a:rPr lang="fr-FR" dirty="0" smtClean="0"/>
              <a:t>La configuration doit être réalisée dans le fichier </a:t>
            </a:r>
            <a:r>
              <a:rPr lang="fr-FR" b="1" dirty="0" err="1" smtClean="0"/>
              <a:t>phpunit.xml.dist</a:t>
            </a:r>
            <a:endParaRPr lang="fr-FR" b="1" dirty="0" smtClean="0"/>
          </a:p>
          <a:p>
            <a:endParaRPr lang="fr-FR" dirty="0" smtClean="0"/>
          </a:p>
          <a:p>
            <a:r>
              <a:rPr lang="fr-FR" dirty="0" smtClean="0"/>
              <a:t>Documentation complète :</a:t>
            </a:r>
          </a:p>
          <a:p>
            <a:pPr marL="0" indent="0">
              <a:buNone/>
            </a:pPr>
            <a:r>
              <a:rPr lang="fr-FR" dirty="0" smtClean="0"/>
              <a:t>https</a:t>
            </a:r>
            <a:r>
              <a:rPr lang="fr-FR" dirty="0"/>
              <a:t>://phpunit.readthedocs.io/fr/latest/organizing-tests.html</a:t>
            </a:r>
          </a:p>
          <a:p>
            <a:pPr marL="0" indent="0">
              <a:buNone/>
            </a:pPr>
            <a:r>
              <a:rPr lang="fr-FR" dirty="0"/>
              <a:t>https://stackoverflow.com/questions/3671685/how-to-run-a-specific-phpunit-xml-testsuite</a:t>
            </a:r>
          </a:p>
          <a:p>
            <a:endParaRPr lang="fr-FR" dirty="0"/>
          </a:p>
          <a:p>
            <a:endParaRPr lang="fr-FR" dirty="0"/>
          </a:p>
        </p:txBody>
      </p:sp>
      <p:sp>
        <p:nvSpPr>
          <p:cNvPr id="4" name="ZoneTexte 3"/>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4024489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Exports</a:t>
            </a:r>
            <a:endParaRPr lang="fr-FR" dirty="0"/>
          </a:p>
        </p:txBody>
      </p:sp>
      <p:sp>
        <p:nvSpPr>
          <p:cNvPr id="3" name="Espace réservé du contenu 2"/>
          <p:cNvSpPr>
            <a:spLocks noGrp="1"/>
          </p:cNvSpPr>
          <p:nvPr>
            <p:ph idx="1"/>
          </p:nvPr>
        </p:nvSpPr>
        <p:spPr/>
        <p:txBody>
          <a:bodyPr/>
          <a:lstStyle/>
          <a:p>
            <a:r>
              <a:rPr lang="fr-FR" dirty="0" smtClean="0"/>
              <a:t>Il est possible d’obtenir des exports graphiques permettant de :</a:t>
            </a:r>
          </a:p>
          <a:p>
            <a:pPr lvl="1"/>
            <a:r>
              <a:rPr lang="fr-FR" dirty="0" smtClean="0"/>
              <a:t>Donner une visibilité sur l’avancée de la couverture de tests.</a:t>
            </a:r>
          </a:p>
          <a:p>
            <a:pPr lvl="1"/>
            <a:r>
              <a:rPr lang="fr-FR" dirty="0" smtClean="0"/>
              <a:t>Montrer de manière graphique les échecs des tests.</a:t>
            </a:r>
          </a:p>
          <a:p>
            <a:pPr lvl="1"/>
            <a:endParaRPr lang="fr-FR" dirty="0"/>
          </a:p>
          <a:p>
            <a:pPr marL="457200" lvl="1" indent="0">
              <a:buNone/>
            </a:pPr>
            <a:endParaRPr lang="fr-FR" dirty="0" smtClean="0"/>
          </a:p>
          <a:p>
            <a:r>
              <a:rPr lang="fr-FR" dirty="0" smtClean="0"/>
              <a:t>Exemple : Regardez dans le répertoire </a:t>
            </a:r>
            <a:r>
              <a:rPr lang="fr-FR" b="1" dirty="0" smtClean="0">
                <a:solidFill>
                  <a:schemeClr val="accent5">
                    <a:lumMod val="75000"/>
                  </a:schemeClr>
                </a:solidFill>
              </a:rPr>
              <a:t>/</a:t>
            </a:r>
            <a:r>
              <a:rPr lang="fr-FR" b="1" dirty="0" err="1" smtClean="0">
                <a:solidFill>
                  <a:schemeClr val="accent5">
                    <a:lumMod val="75000"/>
                  </a:schemeClr>
                </a:solidFill>
              </a:rPr>
              <a:t>ExportHMLT</a:t>
            </a:r>
            <a:endParaRPr lang="fr-FR" b="1" dirty="0" smtClean="0">
              <a:solidFill>
                <a:schemeClr val="accent5">
                  <a:lumMod val="75000"/>
                </a:schemeClr>
              </a:solidFill>
            </a:endParaRPr>
          </a:p>
          <a:p>
            <a:endParaRPr lang="fr-FR" b="1" dirty="0" smtClean="0">
              <a:solidFill>
                <a:schemeClr val="accent5">
                  <a:lumMod val="75000"/>
                </a:schemeClr>
              </a:solidFill>
            </a:endParaRPr>
          </a:p>
          <a:p>
            <a:r>
              <a:rPr lang="fr-FR" b="1" dirty="0" smtClean="0">
                <a:solidFill>
                  <a:schemeClr val="tx1"/>
                </a:solidFill>
              </a:rPr>
              <a:t>Exporter sous forme de mini site HTML :</a:t>
            </a:r>
            <a:endParaRPr lang="fr-FR" b="1" dirty="0">
              <a:solidFill>
                <a:schemeClr val="tx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930566089"/>
              </p:ext>
            </p:extLst>
          </p:nvPr>
        </p:nvGraphicFramePr>
        <p:xfrm>
          <a:off x="1471660" y="564896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php</a:t>
                      </a:r>
                      <a:r>
                        <a:rPr lang="fr-FR" dirty="0" smtClean="0"/>
                        <a:t> ./bin/</a:t>
                      </a:r>
                      <a:r>
                        <a:rPr lang="fr-FR" dirty="0" err="1" smtClean="0"/>
                        <a:t>phpunit</a:t>
                      </a:r>
                      <a:r>
                        <a:rPr lang="fr-FR" dirty="0" smtClean="0"/>
                        <a:t> --</a:t>
                      </a:r>
                      <a:r>
                        <a:rPr lang="fr-FR" dirty="0" err="1" smtClean="0"/>
                        <a:t>coverage</a:t>
                      </a:r>
                      <a:r>
                        <a:rPr lang="fr-FR" dirty="0" smtClean="0"/>
                        <a:t>-html  .\</a:t>
                      </a:r>
                      <a:r>
                        <a:rPr lang="fr-FR" dirty="0" err="1" smtClean="0"/>
                        <a:t>build</a:t>
                      </a:r>
                      <a:r>
                        <a:rPr lang="fr-FR" dirty="0" smtClean="0"/>
                        <a:t>\</a:t>
                      </a:r>
                      <a:r>
                        <a:rPr lang="fr-FR" dirty="0" err="1" smtClean="0"/>
                        <a:t>coverage</a:t>
                      </a:r>
                      <a:endParaRPr lang="fr-FR" dirty="0" smtClean="0"/>
                    </a:p>
                  </a:txBody>
                  <a:tcPr/>
                </a:tc>
              </a:tr>
            </a:tbl>
          </a:graphicData>
        </a:graphic>
      </p:graphicFrame>
      <p:sp>
        <p:nvSpPr>
          <p:cNvPr id="5" name="ZoneTexte 4"/>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333801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Exports – Activer </a:t>
            </a:r>
            <a:r>
              <a:rPr lang="fr-FR" dirty="0" err="1" smtClean="0"/>
              <a:t>XDebug</a:t>
            </a:r>
            <a:endParaRPr lang="fr-FR" dirty="0"/>
          </a:p>
        </p:txBody>
      </p:sp>
      <p:sp>
        <p:nvSpPr>
          <p:cNvPr id="3" name="Espace réservé du contenu 2"/>
          <p:cNvSpPr>
            <a:spLocks noGrp="1"/>
          </p:cNvSpPr>
          <p:nvPr>
            <p:ph idx="1"/>
          </p:nvPr>
        </p:nvSpPr>
        <p:spPr/>
        <p:txBody>
          <a:bodyPr/>
          <a:lstStyle/>
          <a:p>
            <a:r>
              <a:rPr lang="fr-FR" dirty="0" smtClean="0"/>
              <a:t>Dans votre fichier php.ini il faut activer </a:t>
            </a:r>
            <a:r>
              <a:rPr lang="fr-FR" b="1" dirty="0" err="1" smtClean="0"/>
              <a:t>Xdebug</a:t>
            </a:r>
            <a:r>
              <a:rPr lang="fr-FR" dirty="0" smtClean="0"/>
              <a:t> pour pouvoir générer des exports.</a:t>
            </a:r>
          </a:p>
          <a:p>
            <a:pPr marL="0" indent="0">
              <a:buNone/>
            </a:pPr>
            <a:r>
              <a:rPr lang="fr-FR" dirty="0" smtClean="0"/>
              <a:t>Installation :</a:t>
            </a:r>
          </a:p>
          <a:p>
            <a:pPr marL="0" indent="0">
              <a:buNone/>
            </a:pPr>
            <a:endParaRPr lang="fr-FR" dirty="0"/>
          </a:p>
          <a:p>
            <a:pPr marL="0" indent="0">
              <a:buNone/>
            </a:pPr>
            <a:endParaRPr lang="fr-FR" dirty="0" smtClean="0"/>
          </a:p>
          <a:p>
            <a:pPr marL="0" indent="0">
              <a:buNone/>
            </a:pPr>
            <a:r>
              <a:rPr lang="fr-FR" dirty="0" smtClean="0"/>
              <a:t>Activation :</a:t>
            </a:r>
          </a:p>
          <a:p>
            <a:pPr marL="0" indent="0">
              <a:buNone/>
            </a:pPr>
            <a:endParaRPr lang="fr-FR" dirty="0" smtClean="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477345392"/>
              </p:ext>
            </p:extLst>
          </p:nvPr>
        </p:nvGraphicFramePr>
        <p:xfrm>
          <a:off x="1154954" y="4811727"/>
          <a:ext cx="8825660" cy="1601952"/>
        </p:xfrm>
        <a:graphic>
          <a:graphicData uri="http://schemas.openxmlformats.org/drawingml/2006/table">
            <a:tbl>
              <a:tblPr firstRow="1" bandRow="1">
                <a:tableStyleId>{5C22544A-7EE6-4342-B048-85BDC9FD1C3A}</a:tableStyleId>
              </a:tblPr>
              <a:tblGrid>
                <a:gridCol w="8825660"/>
              </a:tblGrid>
              <a:tr h="16019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Zend_extention</a:t>
                      </a:r>
                      <a:r>
                        <a:rPr lang="fr-FR" dirty="0" smtClean="0"/>
                        <a:t> = C:/…php_xdebug-...-x86_64.dll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a:t>
                      </a:r>
                      <a:r>
                        <a:rPr lang="fr-FR" dirty="0" err="1" smtClean="0"/>
                        <a:t>XDebug</a:t>
                      </a:r>
                      <a:r>
                        <a:rPr lang="fr-FR"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xdebug.remote_enable</a:t>
                      </a:r>
                      <a:r>
                        <a:rPr lang="fr-FR" baseline="0" dirty="0" smtClean="0"/>
                        <a:t> = 0</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err="1" smtClean="0"/>
                        <a:t>xdebug.remote_autostart</a:t>
                      </a:r>
                      <a:r>
                        <a:rPr lang="fr-FR" baseline="0" dirty="0" smtClean="0"/>
                        <a:t> = 0</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err="1" smtClean="0"/>
                        <a:t>xdebug.support</a:t>
                      </a:r>
                      <a:r>
                        <a:rPr lang="fr-FR" baseline="0" dirty="0" smtClean="0"/>
                        <a:t> = 1</a:t>
                      </a:r>
                      <a:endParaRPr lang="fr-FR" dirty="0" smtClean="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000951843"/>
              </p:ext>
            </p:extLst>
          </p:nvPr>
        </p:nvGraphicFramePr>
        <p:xfrm>
          <a:off x="1090707" y="3714982"/>
          <a:ext cx="8825660" cy="702865"/>
        </p:xfrm>
        <a:graphic>
          <a:graphicData uri="http://schemas.openxmlformats.org/drawingml/2006/table">
            <a:tbl>
              <a:tblPr firstRow="1" bandRow="1">
                <a:tableStyleId>{5C22544A-7EE6-4342-B048-85BDC9FD1C3A}</a:tableStyleId>
              </a:tblPr>
              <a:tblGrid>
                <a:gridCol w="8825660"/>
              </a:tblGrid>
              <a:tr h="7028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hlinkClick r:id="rId2"/>
                        </a:rPr>
                        <a:t>https://xdebug.org/download.php</a:t>
                      </a:r>
                      <a:r>
                        <a:rPr lang="fr-FR" dirty="0" smtClean="0"/>
                        <a:t> ou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sudo</a:t>
                      </a:r>
                      <a:r>
                        <a:rPr lang="fr-FR" dirty="0" smtClean="0"/>
                        <a:t> </a:t>
                      </a:r>
                      <a:r>
                        <a:rPr lang="fr-FR" dirty="0" err="1" smtClean="0"/>
                        <a:t>apt-get</a:t>
                      </a:r>
                      <a:r>
                        <a:rPr lang="fr-FR" dirty="0" smtClean="0"/>
                        <a:t> </a:t>
                      </a:r>
                      <a:r>
                        <a:rPr lang="fr-FR" dirty="0" err="1" smtClean="0"/>
                        <a:t>install</a:t>
                      </a:r>
                      <a:r>
                        <a:rPr lang="fr-FR" dirty="0" smtClean="0"/>
                        <a:t> </a:t>
                      </a:r>
                      <a:r>
                        <a:rPr lang="fr-FR" dirty="0" err="1" smtClean="0"/>
                        <a:t>php-xdebug</a:t>
                      </a:r>
                      <a:endParaRPr lang="fr-FR" dirty="0" smtClean="0"/>
                    </a:p>
                  </a:txBody>
                  <a:tcPr/>
                </a:tc>
              </a:tr>
            </a:tbl>
          </a:graphicData>
        </a:graphic>
      </p:graphicFrame>
    </p:spTree>
    <p:extLst>
      <p:ext uri="{BB962C8B-B14F-4D97-AF65-F5344CB8AC3E}">
        <p14:creationId xmlns:p14="http://schemas.microsoft.com/office/powerpoint/2010/main" val="507592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91" y="1591121"/>
            <a:ext cx="10749044" cy="3354365"/>
          </a:xfrm>
          <a:prstGeom prst="rect">
            <a:avLst/>
          </a:prstGeom>
        </p:spPr>
      </p:pic>
      <p:sp>
        <p:nvSpPr>
          <p:cNvPr id="5" name="ZoneTexte 4"/>
          <p:cNvSpPr txBox="1"/>
          <p:nvPr/>
        </p:nvSpPr>
        <p:spPr>
          <a:xfrm>
            <a:off x="737390" y="399244"/>
            <a:ext cx="6049775" cy="523220"/>
          </a:xfrm>
          <a:prstGeom prst="rect">
            <a:avLst/>
          </a:prstGeom>
          <a:noFill/>
        </p:spPr>
        <p:txBody>
          <a:bodyPr wrap="square" rtlCol="0">
            <a:spAutoFit/>
          </a:bodyPr>
          <a:lstStyle/>
          <a:p>
            <a:r>
              <a:rPr lang="fr-FR" sz="2800" dirty="0" smtClean="0">
                <a:solidFill>
                  <a:schemeClr val="accent1"/>
                </a:solidFill>
              </a:rPr>
              <a:t>HTML report – All code </a:t>
            </a:r>
            <a:r>
              <a:rPr lang="fr-FR" sz="2800" dirty="0" err="1" smtClean="0">
                <a:solidFill>
                  <a:schemeClr val="accent1"/>
                </a:solidFill>
              </a:rPr>
              <a:t>coverage</a:t>
            </a:r>
            <a:endParaRPr lang="fr-FR" sz="2800" dirty="0">
              <a:solidFill>
                <a:schemeClr val="accent1"/>
              </a:solidFill>
            </a:endParaRPr>
          </a:p>
        </p:txBody>
      </p:sp>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176092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Complexité cognitive</a:t>
            </a:r>
            <a:endParaRPr lang="fr-FR" dirty="0"/>
          </a:p>
        </p:txBody>
      </p:sp>
      <p:sp>
        <p:nvSpPr>
          <p:cNvPr id="10" name="Espace réservé du texte 9"/>
          <p:cNvSpPr>
            <a:spLocks noGrp="1"/>
          </p:cNvSpPr>
          <p:nvPr>
            <p:ph type="body" idx="1"/>
          </p:nvPr>
        </p:nvSpPr>
        <p:spPr/>
        <p:txBody>
          <a:bodyPr/>
          <a:lstStyle/>
          <a:p>
            <a:r>
              <a:rPr lang="fr-FR" dirty="0" smtClean="0"/>
              <a:t>Mesure crée en décembre 2016 par sonar source</a:t>
            </a:r>
            <a:endParaRPr lang="fr-FR" dirty="0"/>
          </a:p>
        </p:txBody>
      </p:sp>
    </p:spTree>
    <p:extLst>
      <p:ext uri="{BB962C8B-B14F-4D97-AF65-F5344CB8AC3E}">
        <p14:creationId xmlns:p14="http://schemas.microsoft.com/office/powerpoint/2010/main" val="826248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37391" y="399244"/>
            <a:ext cx="5628068" cy="523220"/>
          </a:xfrm>
          <a:prstGeom prst="rect">
            <a:avLst/>
          </a:prstGeom>
          <a:noFill/>
        </p:spPr>
        <p:txBody>
          <a:bodyPr wrap="square" rtlCol="0">
            <a:spAutoFit/>
          </a:bodyPr>
          <a:lstStyle/>
          <a:p>
            <a:r>
              <a:rPr lang="fr-FR" sz="2800" dirty="0" smtClean="0">
                <a:solidFill>
                  <a:schemeClr val="accent1"/>
                </a:solidFill>
              </a:rPr>
              <a:t>HTML report – Class </a:t>
            </a:r>
            <a:r>
              <a:rPr lang="fr-FR" sz="2800" dirty="0" err="1" smtClean="0">
                <a:solidFill>
                  <a:schemeClr val="accent1"/>
                </a:solidFill>
              </a:rPr>
              <a:t>coverage</a:t>
            </a:r>
            <a:endParaRPr lang="fr-FR" sz="2800" dirty="0">
              <a:solidFill>
                <a:schemeClr val="accent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91" y="922464"/>
            <a:ext cx="9131814" cy="5800308"/>
          </a:xfrm>
          <a:prstGeom prst="rect">
            <a:avLst/>
          </a:prstGeom>
        </p:spPr>
      </p:pic>
      <p:sp>
        <p:nvSpPr>
          <p:cNvPr id="3" name="Flèche gauche 2"/>
          <p:cNvSpPr/>
          <p:nvPr/>
        </p:nvSpPr>
        <p:spPr>
          <a:xfrm>
            <a:off x="8744754" y="5190185"/>
            <a:ext cx="2952026" cy="5409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Route non couverte</a:t>
            </a:r>
            <a:endParaRPr lang="fr-FR" dirty="0"/>
          </a:p>
        </p:txBody>
      </p:sp>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857761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journalisation</a:t>
            </a:r>
            <a:endParaRPr lang="fr-FR" dirty="0"/>
          </a:p>
        </p:txBody>
      </p:sp>
      <p:sp>
        <p:nvSpPr>
          <p:cNvPr id="3" name="Espace réservé du contenu 2"/>
          <p:cNvSpPr>
            <a:spLocks noGrp="1"/>
          </p:cNvSpPr>
          <p:nvPr>
            <p:ph idx="1"/>
          </p:nvPr>
        </p:nvSpPr>
        <p:spPr>
          <a:xfrm>
            <a:off x="1154954" y="2603500"/>
            <a:ext cx="9083750" cy="3416300"/>
          </a:xfrm>
        </p:spPr>
        <p:txBody>
          <a:bodyPr>
            <a:normAutofit/>
          </a:bodyPr>
          <a:lstStyle/>
          <a:p>
            <a:r>
              <a:rPr lang="fr-FR" dirty="0" smtClean="0"/>
              <a:t>On peut directement configurer la journalisation dans le fichier </a:t>
            </a:r>
            <a:r>
              <a:rPr lang="fr-FR" b="1" dirty="0" err="1" smtClean="0"/>
              <a:t>phpunit.xml.dist</a:t>
            </a:r>
            <a:r>
              <a:rPr lang="fr-FR" dirty="0" smtClean="0"/>
              <a:t> afin de ne pas avoir à le rentrer lors de l’appel de </a:t>
            </a:r>
            <a:r>
              <a:rPr lang="fr-FR" dirty="0" err="1" smtClean="0"/>
              <a:t>PHPUnit</a:t>
            </a:r>
            <a:r>
              <a:rPr lang="fr-FR" dirty="0" smtClean="0"/>
              <a:t>.</a:t>
            </a:r>
          </a:p>
          <a:p>
            <a:endParaRPr lang="fr-FR" dirty="0"/>
          </a:p>
          <a:p>
            <a:endParaRPr lang="fr-FR" dirty="0" smtClean="0"/>
          </a:p>
          <a:p>
            <a:endParaRPr lang="fr-FR" dirty="0"/>
          </a:p>
          <a:p>
            <a:endParaRPr lang="fr-FR" dirty="0" smtClean="0"/>
          </a:p>
          <a:p>
            <a:endParaRPr lang="fr-FR" dirty="0" smtClean="0"/>
          </a:p>
          <a:p>
            <a:r>
              <a:rPr lang="fr-FR" dirty="0" smtClean="0"/>
              <a:t>Important : Le rapport </a:t>
            </a:r>
            <a:r>
              <a:rPr lang="fr-FR" dirty="0" err="1" smtClean="0"/>
              <a:t>xml</a:t>
            </a:r>
            <a:r>
              <a:rPr lang="fr-FR" dirty="0" smtClean="0"/>
              <a:t> (</a:t>
            </a:r>
            <a:r>
              <a:rPr lang="fr-FR" b="1" dirty="0" err="1" smtClean="0"/>
              <a:t>clover</a:t>
            </a:r>
            <a:r>
              <a:rPr lang="fr-FR" dirty="0" smtClean="0"/>
              <a:t>) est généralement celui utilisé par les outils de développement continu.</a:t>
            </a:r>
          </a:p>
          <a:p>
            <a:endParaRPr lang="fr-FR" dirty="0" smtClean="0"/>
          </a:p>
          <a:p>
            <a:endParaRPr lang="fr-FR" dirty="0" smtClean="0"/>
          </a:p>
          <a:p>
            <a:endParaRPr lang="fr-FR" dirty="0" smtClean="0"/>
          </a:p>
          <a:p>
            <a:endParaRPr lang="fr-FR" dirty="0"/>
          </a:p>
          <a:p>
            <a:endParaRPr lang="fr-FR" dirty="0" smtClean="0"/>
          </a:p>
          <a:p>
            <a:endParaRPr lang="fr-FR" dirty="0" smtClean="0"/>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678565620"/>
              </p:ext>
            </p:extLst>
          </p:nvPr>
        </p:nvGraphicFramePr>
        <p:xfrm>
          <a:off x="450761" y="3549704"/>
          <a:ext cx="11153104" cy="1188720"/>
        </p:xfrm>
        <a:graphic>
          <a:graphicData uri="http://schemas.openxmlformats.org/drawingml/2006/table">
            <a:tbl>
              <a:tblPr firstRow="1" bandRow="1">
                <a:tableStyleId>{5C22544A-7EE6-4342-B048-85BDC9FD1C3A}</a:tableStyleId>
              </a:tblPr>
              <a:tblGrid>
                <a:gridCol w="11153104"/>
              </a:tblGrid>
              <a:tr h="11510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a:t>
                      </a:r>
                      <a:r>
                        <a:rPr lang="fr-FR" dirty="0" smtClean="0"/>
                        <a:t>-html" </a:t>
                      </a:r>
                      <a:r>
                        <a:rPr lang="fr-FR" dirty="0" err="1" smtClean="0"/>
                        <a:t>target</a:t>
                      </a:r>
                      <a:r>
                        <a:rPr lang="fr-FR" dirty="0" smtClean="0"/>
                        <a:t>="/</a:t>
                      </a:r>
                      <a:r>
                        <a:rPr lang="fr-FR" dirty="0" err="1" smtClean="0"/>
                        <a:t>build</a:t>
                      </a:r>
                      <a:r>
                        <a:rPr lang="fr-FR" dirty="0" smtClean="0"/>
                        <a:t>/report" </a:t>
                      </a:r>
                      <a:r>
                        <a:rPr lang="fr-FR" dirty="0" err="1" smtClean="0"/>
                        <a:t>lowUpperBound</a:t>
                      </a:r>
                      <a:r>
                        <a:rPr lang="fr-FR" dirty="0" smtClean="0"/>
                        <a:t>="35" </a:t>
                      </a:r>
                      <a:r>
                        <a:rPr lang="fr-FR" baseline="0" dirty="0" smtClean="0"/>
                        <a:t> </a:t>
                      </a:r>
                      <a:r>
                        <a:rPr lang="fr-FR" dirty="0" err="1" smtClean="0"/>
                        <a:t>highLowerBound</a:t>
                      </a:r>
                      <a:r>
                        <a:rPr lang="fr-FR" dirty="0" smtClean="0"/>
                        <a:t>="70"/&gt;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coverage-clover</a:t>
                      </a:r>
                      <a:r>
                        <a:rPr lang="fr-FR" dirty="0" smtClean="0"/>
                        <a:t>" </a:t>
                      </a:r>
                      <a:r>
                        <a:rPr lang="fr-FR" dirty="0" err="1" smtClean="0"/>
                        <a:t>target</a:t>
                      </a:r>
                      <a:r>
                        <a:rPr lang="fr-FR" dirty="0" smtClean="0"/>
                        <a:t>="/</a:t>
                      </a:r>
                      <a:r>
                        <a:rPr lang="fr-FR" dirty="0" err="1" smtClean="0"/>
                        <a:t>build</a:t>
                      </a:r>
                      <a:r>
                        <a:rPr lang="fr-FR" dirty="0" smtClean="0"/>
                        <a:t>/coverage.xml"/&gt;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txBody>
                  <a:tcPr/>
                </a:tc>
              </a:tr>
            </a:tbl>
          </a:graphicData>
        </a:graphic>
      </p:graphicFrame>
      <p:sp>
        <p:nvSpPr>
          <p:cNvPr id="5" name="ZoneTexte 4"/>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994837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journalisation</a:t>
            </a:r>
            <a:endParaRPr lang="fr-FR" dirty="0"/>
          </a:p>
        </p:txBody>
      </p:sp>
      <p:sp>
        <p:nvSpPr>
          <p:cNvPr id="3" name="Espace réservé du contenu 2"/>
          <p:cNvSpPr>
            <a:spLocks noGrp="1"/>
          </p:cNvSpPr>
          <p:nvPr>
            <p:ph idx="1"/>
          </p:nvPr>
        </p:nvSpPr>
        <p:spPr>
          <a:xfrm>
            <a:off x="1154954" y="2356835"/>
            <a:ext cx="9083750" cy="4353058"/>
          </a:xfrm>
        </p:spPr>
        <p:txBody>
          <a:bodyPr>
            <a:normAutofit/>
          </a:bodyPr>
          <a:lstStyle/>
          <a:p>
            <a:r>
              <a:rPr lang="fr-FR" dirty="0" smtClean="0"/>
              <a:t>Les autres options de journalisation :</a:t>
            </a:r>
          </a:p>
          <a:p>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smtClean="0"/>
          </a:p>
          <a:p>
            <a:pPr marL="0" indent="0">
              <a:buNone/>
            </a:pPr>
            <a:endParaRPr lang="fr-FR" dirty="0"/>
          </a:p>
          <a:p>
            <a:pPr marL="0" indent="0">
              <a:buNone/>
            </a:pPr>
            <a:endParaRPr lang="fr-FR" dirty="0" smtClean="0"/>
          </a:p>
          <a:p>
            <a:r>
              <a:rPr lang="fr-FR" dirty="0" smtClean="0"/>
              <a:t>Documentation complète :</a:t>
            </a:r>
          </a:p>
          <a:p>
            <a:pPr marL="0" indent="0">
              <a:buNone/>
            </a:pPr>
            <a:r>
              <a:rPr lang="fr-FR" dirty="0" smtClean="0">
                <a:hlinkClick r:id="rId2"/>
              </a:rPr>
              <a:t>https</a:t>
            </a:r>
            <a:r>
              <a:rPr lang="fr-FR" dirty="0">
                <a:hlinkClick r:id="rId2"/>
              </a:rPr>
              <a:t>://</a:t>
            </a:r>
            <a:r>
              <a:rPr lang="fr-FR" dirty="0" smtClean="0">
                <a:hlinkClick r:id="rId2"/>
              </a:rPr>
              <a:t>phpunit.readthedocs.io/fr/latest/configuration.html#appendixes-configuration-logging</a:t>
            </a:r>
            <a:endParaRPr lang="fr-FR" dirty="0" smtClean="0"/>
          </a:p>
          <a:p>
            <a:endParaRPr lang="fr-FR" dirty="0" smtClean="0"/>
          </a:p>
          <a:p>
            <a:endParaRPr lang="fr-FR" dirty="0" smtClean="0"/>
          </a:p>
          <a:p>
            <a:endParaRPr lang="fr-FR" dirty="0" smtClean="0"/>
          </a:p>
          <a:p>
            <a:endParaRPr lang="fr-FR" dirty="0"/>
          </a:p>
          <a:p>
            <a:endParaRPr lang="fr-FR" dirty="0" smtClean="0"/>
          </a:p>
          <a:p>
            <a:endParaRPr lang="fr-FR" dirty="0" smtClean="0"/>
          </a:p>
          <a:p>
            <a:endParaRPr lang="fr-FR" dirty="0"/>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390290864"/>
              </p:ext>
            </p:extLst>
          </p:nvPr>
        </p:nvGraphicFramePr>
        <p:xfrm>
          <a:off x="588136" y="2739784"/>
          <a:ext cx="11153104" cy="2834640"/>
        </p:xfrm>
        <a:graphic>
          <a:graphicData uri="http://schemas.openxmlformats.org/drawingml/2006/table">
            <a:tbl>
              <a:tblPr firstRow="1" bandRow="1">
                <a:tableStyleId>{5C22544A-7EE6-4342-B048-85BDC9FD1C3A}</a:tableStyleId>
              </a:tblPr>
              <a:tblGrid>
                <a:gridCol w="11153104"/>
              </a:tblGrid>
              <a:tr h="14553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a:t>
                      </a:r>
                      <a:r>
                        <a:rPr lang="fr-FR" dirty="0" smtClean="0"/>
                        <a:t>-html" </a:t>
                      </a:r>
                      <a:r>
                        <a:rPr lang="fr-FR" dirty="0" err="1" smtClean="0"/>
                        <a:t>target</a:t>
                      </a:r>
                      <a:r>
                        <a:rPr lang="fr-FR" dirty="0" smtClean="0"/>
                        <a:t>="/</a:t>
                      </a:r>
                      <a:r>
                        <a:rPr lang="fr-FR" dirty="0" err="1" smtClean="0"/>
                        <a:t>tmp</a:t>
                      </a:r>
                      <a:r>
                        <a:rPr lang="fr-FR" dirty="0" smtClean="0"/>
                        <a:t>/report" </a:t>
                      </a:r>
                      <a:r>
                        <a:rPr lang="fr-FR" dirty="0" err="1" smtClean="0"/>
                        <a:t>lowUpperBound</a:t>
                      </a:r>
                      <a:r>
                        <a:rPr lang="fr-FR" dirty="0" smtClean="0"/>
                        <a:t>="35"</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err="1" smtClean="0"/>
                        <a:t>highLowerBound</a:t>
                      </a:r>
                      <a:r>
                        <a:rPr lang="fr-FR" dirty="0" smtClean="0"/>
                        <a:t>="70"/&gt;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coverage-clover</a:t>
                      </a:r>
                      <a:r>
                        <a:rPr lang="fr-FR" dirty="0" smtClean="0"/>
                        <a:t>" </a:t>
                      </a:r>
                      <a:r>
                        <a:rPr lang="fr-FR" dirty="0" err="1" smtClean="0"/>
                        <a:t>target</a:t>
                      </a:r>
                      <a:r>
                        <a:rPr lang="fr-FR" dirty="0" smtClean="0"/>
                        <a:t>="/</a:t>
                      </a:r>
                      <a:r>
                        <a:rPr lang="fr-FR" dirty="0" err="1" smtClean="0"/>
                        <a:t>tmp</a:t>
                      </a:r>
                      <a:r>
                        <a:rPr lang="fr-FR" dirty="0" smtClean="0"/>
                        <a:t>/coverage.xml"/&gt;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coverage-php</a:t>
                      </a:r>
                      <a:r>
                        <a:rPr lang="fr-FR" dirty="0" smtClean="0"/>
                        <a:t>" </a:t>
                      </a:r>
                      <a:r>
                        <a:rPr lang="fr-FR" dirty="0" err="1" smtClean="0"/>
                        <a:t>target</a:t>
                      </a:r>
                      <a:r>
                        <a:rPr lang="fr-FR" dirty="0" smtClean="0"/>
                        <a:t>="/</a:t>
                      </a:r>
                      <a:r>
                        <a:rPr lang="fr-FR" dirty="0" err="1" smtClean="0"/>
                        <a:t>tmp</a:t>
                      </a:r>
                      <a:r>
                        <a:rPr lang="fr-FR" dirty="0" smtClean="0"/>
                        <a:t>/</a:t>
                      </a:r>
                      <a:r>
                        <a:rPr lang="fr-FR" dirty="0" err="1" smtClean="0"/>
                        <a:t>coverage.serialized</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coverage-text</a:t>
                      </a:r>
                      <a:r>
                        <a:rPr lang="fr-FR" dirty="0" smtClean="0"/>
                        <a:t>" </a:t>
                      </a:r>
                      <a:r>
                        <a:rPr lang="fr-FR" dirty="0" err="1" smtClean="0"/>
                        <a:t>target</a:t>
                      </a:r>
                      <a:r>
                        <a:rPr lang="fr-FR" dirty="0" smtClean="0"/>
                        <a:t>="</a:t>
                      </a:r>
                      <a:r>
                        <a:rPr lang="fr-FR" dirty="0" err="1" smtClean="0"/>
                        <a:t>php</a:t>
                      </a:r>
                      <a:r>
                        <a:rPr lang="fr-FR" dirty="0" smtClean="0"/>
                        <a:t>://</a:t>
                      </a:r>
                      <a:r>
                        <a:rPr lang="fr-FR" dirty="0" err="1" smtClean="0"/>
                        <a:t>stdout</a:t>
                      </a:r>
                      <a:r>
                        <a:rPr lang="fr-FR" dirty="0" smtClean="0"/>
                        <a:t>" </a:t>
                      </a:r>
                      <a:r>
                        <a:rPr lang="fr-FR" dirty="0" err="1" smtClean="0"/>
                        <a:t>showUncoveredFiles</a:t>
                      </a:r>
                      <a:r>
                        <a:rPr lang="fr-FR" dirty="0" smtClean="0"/>
                        <a:t>="false"/&gt;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junit</a:t>
                      </a:r>
                      <a:r>
                        <a:rPr lang="fr-FR" dirty="0" smtClean="0"/>
                        <a:t>" </a:t>
                      </a:r>
                      <a:r>
                        <a:rPr lang="fr-FR" dirty="0" err="1" smtClean="0"/>
                        <a:t>target</a:t>
                      </a:r>
                      <a:r>
                        <a:rPr lang="fr-FR" dirty="0" smtClean="0"/>
                        <a:t>="/</a:t>
                      </a:r>
                      <a:r>
                        <a:rPr lang="fr-FR" dirty="0" err="1" smtClean="0"/>
                        <a:t>tmp</a:t>
                      </a:r>
                      <a:r>
                        <a:rPr lang="fr-FR" dirty="0" smtClean="0"/>
                        <a:t>/logfile.xml" </a:t>
                      </a:r>
                      <a:r>
                        <a:rPr lang="fr-FR" dirty="0" err="1" smtClean="0"/>
                        <a:t>logIncompleteSkipped</a:t>
                      </a:r>
                      <a:r>
                        <a:rPr lang="fr-FR" dirty="0" smtClean="0"/>
                        <a:t>="false"/&gt;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testdox</a:t>
                      </a:r>
                      <a:r>
                        <a:rPr lang="fr-FR" dirty="0" smtClean="0"/>
                        <a:t>-html" </a:t>
                      </a:r>
                      <a:r>
                        <a:rPr lang="fr-FR" dirty="0" err="1" smtClean="0"/>
                        <a:t>target</a:t>
                      </a:r>
                      <a:r>
                        <a:rPr lang="fr-FR" dirty="0" smtClean="0"/>
                        <a:t>="/</a:t>
                      </a:r>
                      <a:r>
                        <a:rPr lang="fr-FR" dirty="0" err="1" smtClean="0"/>
                        <a:t>tmp</a:t>
                      </a:r>
                      <a:r>
                        <a:rPr lang="fr-FR" dirty="0" smtClean="0"/>
                        <a:t>/testdox.html"/&gt;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testdox-text</a:t>
                      </a:r>
                      <a:r>
                        <a:rPr lang="fr-FR" dirty="0" smtClean="0"/>
                        <a:t>" </a:t>
                      </a:r>
                      <a:r>
                        <a:rPr lang="fr-FR" dirty="0" err="1" smtClean="0"/>
                        <a:t>target</a:t>
                      </a:r>
                      <a:r>
                        <a:rPr lang="fr-FR" dirty="0" smtClean="0"/>
                        <a:t>="/</a:t>
                      </a:r>
                      <a:r>
                        <a:rPr lang="fr-FR" dirty="0" err="1" smtClean="0"/>
                        <a:t>tmp</a:t>
                      </a:r>
                      <a:r>
                        <a:rPr lang="fr-FR" dirty="0" smtClean="0"/>
                        <a:t>/testdox.txt"/&gt;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txBody>
                  <a:tcPr/>
                </a:tc>
              </a:tr>
            </a:tbl>
          </a:graphicData>
        </a:graphic>
      </p:graphicFrame>
      <p:sp>
        <p:nvSpPr>
          <p:cNvPr id="8" name="ZoneTexte 7"/>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111101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en mode </a:t>
            </a:r>
            <a:r>
              <a:rPr lang="fr-FR" dirty="0" smtClean="0">
                <a:solidFill>
                  <a:srgbClr val="00B050"/>
                </a:solidFill>
              </a:rPr>
              <a:t>CI/CD</a:t>
            </a:r>
            <a:endParaRPr lang="fr-FR" dirty="0">
              <a:solidFill>
                <a:srgbClr val="00B050"/>
              </a:solidFill>
            </a:endParaRPr>
          </a:p>
        </p:txBody>
      </p:sp>
      <p:sp>
        <p:nvSpPr>
          <p:cNvPr id="3" name="Espace réservé du contenu 2"/>
          <p:cNvSpPr>
            <a:spLocks noGrp="1"/>
          </p:cNvSpPr>
          <p:nvPr>
            <p:ph idx="1"/>
          </p:nvPr>
        </p:nvSpPr>
        <p:spPr/>
        <p:txBody>
          <a:bodyPr/>
          <a:lstStyle/>
          <a:p>
            <a:r>
              <a:rPr lang="fr-FR" dirty="0" smtClean="0"/>
              <a:t>Travis : </a:t>
            </a:r>
          </a:p>
          <a:p>
            <a:pPr marL="0" indent="0">
              <a:buNone/>
            </a:pPr>
            <a:r>
              <a:rPr lang="fr-FR" dirty="0" smtClean="0">
                <a:hlinkClick r:id="rId2"/>
              </a:rPr>
              <a:t>https</a:t>
            </a:r>
            <a:r>
              <a:rPr lang="fr-FR" dirty="0">
                <a:hlinkClick r:id="rId2"/>
              </a:rPr>
              <a:t>://</a:t>
            </a:r>
            <a:r>
              <a:rPr lang="fr-FR" dirty="0" smtClean="0">
                <a:hlinkClick r:id="rId2"/>
              </a:rPr>
              <a:t>openclassrooms.com/fr/courses/4087056-testez-et-suivez-letat-de-votre-application-php/4419481-tp-mettre-en-place-un-outil-dintegration-continue-travis</a:t>
            </a:r>
            <a:endParaRPr lang="fr-FR" dirty="0" smtClean="0"/>
          </a:p>
          <a:p>
            <a:pPr marL="0" indent="0">
              <a:buNone/>
            </a:pPr>
            <a:r>
              <a:rPr lang="fr-FR" dirty="0">
                <a:hlinkClick r:id="rId3"/>
              </a:rPr>
              <a:t>https://</a:t>
            </a:r>
            <a:r>
              <a:rPr lang="fr-FR" dirty="0" smtClean="0">
                <a:hlinkClick r:id="rId3"/>
              </a:rPr>
              <a:t>github.com/MarcusBarnes/mik/issues/272</a:t>
            </a:r>
            <a:endParaRPr lang="fr-FR" dirty="0" smtClean="0"/>
          </a:p>
          <a:p>
            <a:pPr marL="0" indent="0">
              <a:buNone/>
            </a:pPr>
            <a:endParaRPr lang="fr-FR" dirty="0" smtClean="0"/>
          </a:p>
          <a:p>
            <a:r>
              <a:rPr lang="fr-FR" dirty="0" smtClean="0"/>
              <a:t>Jenkins : </a:t>
            </a:r>
          </a:p>
          <a:p>
            <a:pPr marL="0" indent="0">
              <a:buNone/>
            </a:pPr>
            <a:r>
              <a:rPr lang="fr-FR" dirty="0">
                <a:hlinkClick r:id="rId4"/>
              </a:rPr>
              <a:t>https://blog.pascal-martin.fr/post/integration-continue-jenkins-projet-php</a:t>
            </a:r>
            <a:r>
              <a:rPr lang="fr-FR" dirty="0" smtClean="0">
                <a:hlinkClick r:id="rId4"/>
              </a:rPr>
              <a:t>/</a:t>
            </a:r>
            <a:endParaRPr lang="fr-FR" dirty="0" smtClean="0"/>
          </a:p>
          <a:p>
            <a:pPr marL="0" indent="0">
              <a:buNone/>
            </a:pPr>
            <a:endParaRPr lang="fr-FR" dirty="0"/>
          </a:p>
        </p:txBody>
      </p:sp>
    </p:spTree>
    <p:extLst>
      <p:ext uri="{BB962C8B-B14F-4D97-AF65-F5344CB8AC3E}">
        <p14:creationId xmlns:p14="http://schemas.microsoft.com/office/powerpoint/2010/main" val="412892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en mode </a:t>
            </a:r>
            <a:r>
              <a:rPr lang="fr-FR" dirty="0" smtClean="0">
                <a:solidFill>
                  <a:srgbClr val="00B050"/>
                </a:solidFill>
              </a:rPr>
              <a:t>CI/CD</a:t>
            </a:r>
            <a:endParaRPr lang="fr-FR" dirty="0">
              <a:solidFill>
                <a:srgbClr val="00B050"/>
              </a:solidFill>
            </a:endParaRPr>
          </a:p>
        </p:txBody>
      </p:sp>
      <p:sp>
        <p:nvSpPr>
          <p:cNvPr id="3" name="Espace réservé du contenu 2"/>
          <p:cNvSpPr>
            <a:spLocks noGrp="1"/>
          </p:cNvSpPr>
          <p:nvPr>
            <p:ph idx="1"/>
          </p:nvPr>
        </p:nvSpPr>
        <p:spPr/>
        <p:txBody>
          <a:bodyPr/>
          <a:lstStyle/>
          <a:p>
            <a:r>
              <a:rPr lang="fr-FR" dirty="0" err="1" smtClean="0"/>
              <a:t>GitLab</a:t>
            </a:r>
            <a:endParaRPr lang="fr-FR" dirty="0" smtClean="0"/>
          </a:p>
          <a:p>
            <a:pPr marL="0" indent="0">
              <a:buNone/>
            </a:pPr>
            <a:r>
              <a:rPr lang="fr-FR" dirty="0" smtClean="0"/>
              <a:t>Dans le fichier </a:t>
            </a:r>
            <a:r>
              <a:rPr lang="fr-FR" b="1" dirty="0" smtClean="0"/>
              <a:t>.</a:t>
            </a:r>
            <a:r>
              <a:rPr lang="fr-FR" b="1" dirty="0" err="1" smtClean="0"/>
              <a:t>gitlab-ci.yml</a:t>
            </a:r>
            <a:endParaRPr lang="fr-FR" b="1" dirty="0" smtClean="0"/>
          </a:p>
          <a:p>
            <a:pPr marL="0" indent="0">
              <a:buNone/>
            </a:pPr>
            <a:r>
              <a:rPr lang="en-US" dirty="0" err="1"/>
              <a:t>test:app</a:t>
            </a:r>
            <a:r>
              <a:rPr lang="en-US" dirty="0"/>
              <a:t>:</a:t>
            </a:r>
          </a:p>
          <a:p>
            <a:pPr marL="0" indent="0">
              <a:buNone/>
            </a:pPr>
            <a:r>
              <a:rPr lang="en-US" dirty="0"/>
              <a:t>  script:</a:t>
            </a:r>
          </a:p>
          <a:p>
            <a:pPr marL="0" indent="0">
              <a:buNone/>
            </a:pPr>
            <a:r>
              <a:rPr lang="en-US" dirty="0"/>
              <a:t>  - </a:t>
            </a:r>
            <a:r>
              <a:rPr lang="en-US" dirty="0" err="1"/>
              <a:t>phpunit</a:t>
            </a:r>
            <a:r>
              <a:rPr lang="en-US" dirty="0"/>
              <a:t> --configuration </a:t>
            </a:r>
            <a:r>
              <a:rPr lang="en-US" dirty="0" err="1" smtClean="0"/>
              <a:t>phpunit.xml.dist</a:t>
            </a:r>
            <a:endParaRPr lang="fr-FR" dirty="0"/>
          </a:p>
        </p:txBody>
      </p:sp>
    </p:spTree>
    <p:extLst>
      <p:ext uri="{BB962C8B-B14F-4D97-AF65-F5344CB8AC3E}">
        <p14:creationId xmlns:p14="http://schemas.microsoft.com/office/powerpoint/2010/main" val="2889028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7731" y="612845"/>
            <a:ext cx="11578106" cy="4801314"/>
          </a:xfrm>
          <a:prstGeom prst="rect">
            <a:avLst/>
          </a:prstGeom>
        </p:spPr>
        <p:txBody>
          <a:bodyPr wrap="square">
            <a:spAutoFit/>
          </a:bodyPr>
          <a:lstStyle/>
          <a:p>
            <a:r>
              <a:rPr lang="fr-FR" dirty="0" err="1"/>
              <a:t>phpunit</a:t>
            </a:r>
            <a:r>
              <a:rPr lang="fr-FR" dirty="0"/>
              <a:t>:</a:t>
            </a:r>
          </a:p>
          <a:p>
            <a:r>
              <a:rPr lang="fr-FR" dirty="0"/>
              <a:t>  stage: tests</a:t>
            </a:r>
          </a:p>
          <a:p>
            <a:r>
              <a:rPr lang="fr-FR" dirty="0"/>
              <a:t>  </a:t>
            </a:r>
            <a:r>
              <a:rPr lang="fr-FR" dirty="0" err="1"/>
              <a:t>dependencies</a:t>
            </a:r>
            <a:r>
              <a:rPr lang="fr-FR" dirty="0"/>
              <a:t>:</a:t>
            </a:r>
          </a:p>
          <a:p>
            <a:r>
              <a:rPr lang="fr-FR" dirty="0"/>
              <a:t>    - </a:t>
            </a:r>
            <a:r>
              <a:rPr lang="fr-FR" dirty="0" err="1"/>
              <a:t>install</a:t>
            </a:r>
            <a:endParaRPr lang="fr-FR" dirty="0"/>
          </a:p>
          <a:p>
            <a:r>
              <a:rPr lang="fr-FR" dirty="0"/>
              <a:t>  variables:</a:t>
            </a:r>
          </a:p>
          <a:p>
            <a:r>
              <a:rPr lang="fr-FR" dirty="0"/>
              <a:t>      SYMFONY__DATABASE_TEST_DRIVER: </a:t>
            </a:r>
            <a:r>
              <a:rPr lang="fr-FR" dirty="0" err="1"/>
              <a:t>pdo_mysql</a:t>
            </a:r>
            <a:endParaRPr lang="fr-FR" dirty="0"/>
          </a:p>
          <a:p>
            <a:r>
              <a:rPr lang="fr-FR" dirty="0"/>
              <a:t>  script:</a:t>
            </a:r>
          </a:p>
          <a:p>
            <a:r>
              <a:rPr lang="fr-FR" dirty="0"/>
              <a:t>    - </a:t>
            </a:r>
            <a:r>
              <a:rPr lang="fr-FR" dirty="0" err="1"/>
              <a:t>cp</a:t>
            </a:r>
            <a:r>
              <a:rPr lang="fr-FR" dirty="0"/>
              <a:t> -v </a:t>
            </a:r>
            <a:r>
              <a:rPr lang="fr-FR" dirty="0" err="1"/>
              <a:t>app</a:t>
            </a:r>
            <a:r>
              <a:rPr lang="fr-FR" dirty="0"/>
              <a:t>/config/</a:t>
            </a:r>
            <a:r>
              <a:rPr lang="fr-FR" dirty="0" err="1"/>
              <a:t>parameters.yml.dist</a:t>
            </a:r>
            <a:r>
              <a:rPr lang="fr-FR" dirty="0"/>
              <a:t> </a:t>
            </a:r>
            <a:r>
              <a:rPr lang="fr-FR" dirty="0" err="1"/>
              <a:t>app</a:t>
            </a:r>
            <a:r>
              <a:rPr lang="fr-FR" dirty="0"/>
              <a:t>/config/</a:t>
            </a:r>
            <a:r>
              <a:rPr lang="fr-FR" dirty="0" err="1"/>
              <a:t>parameters.yml</a:t>
            </a:r>
            <a:endParaRPr lang="fr-FR" dirty="0"/>
          </a:p>
          <a:p>
            <a:r>
              <a:rPr lang="fr-FR" dirty="0"/>
              <a:t>    - service </a:t>
            </a:r>
            <a:r>
              <a:rPr lang="fr-FR" dirty="0" err="1"/>
              <a:t>mysql</a:t>
            </a:r>
            <a:r>
              <a:rPr lang="fr-FR" dirty="0"/>
              <a:t> </a:t>
            </a:r>
            <a:r>
              <a:rPr lang="fr-FR" dirty="0" err="1"/>
              <a:t>start</a:t>
            </a:r>
            <a:endParaRPr lang="fr-FR" dirty="0"/>
          </a:p>
          <a:p>
            <a:r>
              <a:rPr lang="fr-FR" dirty="0"/>
              <a:t>    - </a:t>
            </a:r>
            <a:r>
              <a:rPr lang="fr-FR" dirty="0" err="1"/>
              <a:t>mysql</a:t>
            </a:r>
            <a:r>
              <a:rPr lang="fr-FR" dirty="0"/>
              <a:t> -u </a:t>
            </a:r>
            <a:r>
              <a:rPr lang="fr-FR" dirty="0" err="1"/>
              <a:t>root</a:t>
            </a:r>
            <a:r>
              <a:rPr lang="fr-FR" dirty="0"/>
              <a:t> -e "CREATE DATABASE </a:t>
            </a:r>
            <a:r>
              <a:rPr lang="fr-FR" dirty="0" err="1"/>
              <a:t>db</a:t>
            </a:r>
            <a:r>
              <a:rPr lang="fr-FR" dirty="0"/>
              <a:t>"</a:t>
            </a:r>
          </a:p>
          <a:p>
            <a:r>
              <a:rPr lang="fr-FR" dirty="0"/>
              <a:t>    - bin/console --</a:t>
            </a:r>
            <a:r>
              <a:rPr lang="fr-FR" dirty="0" err="1"/>
              <a:t>env</a:t>
            </a:r>
            <a:r>
              <a:rPr lang="fr-FR" dirty="0"/>
              <a:t>=test </a:t>
            </a:r>
            <a:r>
              <a:rPr lang="fr-FR" dirty="0" err="1"/>
              <a:t>doctrine:schema:create</a:t>
            </a:r>
            <a:endParaRPr lang="fr-FR" dirty="0"/>
          </a:p>
          <a:p>
            <a:r>
              <a:rPr lang="fr-FR" dirty="0"/>
              <a:t>    - </a:t>
            </a:r>
            <a:r>
              <a:rPr lang="fr-FR" dirty="0" err="1"/>
              <a:t>php</a:t>
            </a:r>
            <a:r>
              <a:rPr lang="fr-FR" dirty="0"/>
              <a:t> -d </a:t>
            </a:r>
            <a:r>
              <a:rPr lang="fr-FR" dirty="0" err="1"/>
              <a:t>memory_limit</a:t>
            </a:r>
            <a:r>
              <a:rPr lang="fr-FR" dirty="0"/>
              <a:t>=2048M bin/console --</a:t>
            </a:r>
            <a:r>
              <a:rPr lang="fr-FR" dirty="0" err="1"/>
              <a:t>env</a:t>
            </a:r>
            <a:r>
              <a:rPr lang="fr-FR" dirty="0"/>
              <a:t>=test </a:t>
            </a:r>
            <a:r>
              <a:rPr lang="fr-FR" dirty="0" err="1"/>
              <a:t>cache:warmup</a:t>
            </a:r>
            <a:r>
              <a:rPr lang="fr-FR" dirty="0"/>
              <a:t> --no-</a:t>
            </a:r>
            <a:r>
              <a:rPr lang="fr-FR" dirty="0" err="1"/>
              <a:t>debug</a:t>
            </a:r>
            <a:endParaRPr lang="fr-FR" dirty="0"/>
          </a:p>
          <a:p>
            <a:r>
              <a:rPr lang="fr-FR" dirty="0"/>
              <a:t>    - </a:t>
            </a:r>
            <a:r>
              <a:rPr lang="fr-FR" dirty="0" err="1"/>
              <a:t>php</a:t>
            </a:r>
            <a:r>
              <a:rPr lang="fr-FR" dirty="0"/>
              <a:t> -d </a:t>
            </a:r>
            <a:r>
              <a:rPr lang="fr-FR" dirty="0" err="1"/>
              <a:t>memory_limit</a:t>
            </a:r>
            <a:r>
              <a:rPr lang="fr-FR" dirty="0"/>
              <a:t>=2048M bin/</a:t>
            </a:r>
            <a:r>
              <a:rPr lang="fr-FR" dirty="0" err="1"/>
              <a:t>phpunit</a:t>
            </a:r>
            <a:r>
              <a:rPr lang="fr-FR" dirty="0"/>
              <a:t> -c </a:t>
            </a:r>
            <a:r>
              <a:rPr lang="fr-FR" dirty="0" err="1"/>
              <a:t>app</a:t>
            </a:r>
            <a:r>
              <a:rPr lang="fr-FR" dirty="0"/>
              <a:t>/ --</a:t>
            </a:r>
            <a:r>
              <a:rPr lang="fr-FR" dirty="0" err="1"/>
              <a:t>testdox</a:t>
            </a:r>
            <a:r>
              <a:rPr lang="fr-FR" dirty="0"/>
              <a:t>-html var/logs/</a:t>
            </a:r>
            <a:r>
              <a:rPr lang="fr-FR" dirty="0" err="1"/>
              <a:t>phpunit</a:t>
            </a:r>
            <a:r>
              <a:rPr lang="fr-FR" dirty="0"/>
              <a:t>/report.html</a:t>
            </a:r>
          </a:p>
          <a:p>
            <a:r>
              <a:rPr lang="fr-FR" dirty="0"/>
              <a:t>  </a:t>
            </a:r>
            <a:r>
              <a:rPr lang="fr-FR" dirty="0" err="1"/>
              <a:t>artifacts</a:t>
            </a:r>
            <a:r>
              <a:rPr lang="fr-FR" dirty="0"/>
              <a:t>:</a:t>
            </a:r>
          </a:p>
          <a:p>
            <a:r>
              <a:rPr lang="fr-FR" dirty="0"/>
              <a:t>    </a:t>
            </a:r>
            <a:r>
              <a:rPr lang="fr-FR" dirty="0" err="1"/>
              <a:t>paths</a:t>
            </a:r>
            <a:r>
              <a:rPr lang="fr-FR" dirty="0"/>
              <a:t>:</a:t>
            </a:r>
          </a:p>
          <a:p>
            <a:r>
              <a:rPr lang="fr-FR" dirty="0"/>
              <a:t>      - var/logs/</a:t>
            </a:r>
            <a:r>
              <a:rPr lang="fr-FR" dirty="0" err="1"/>
              <a:t>phpunit</a:t>
            </a:r>
            <a:r>
              <a:rPr lang="fr-FR" dirty="0"/>
              <a:t>/</a:t>
            </a:r>
          </a:p>
          <a:p>
            <a:r>
              <a:rPr lang="fr-FR" dirty="0"/>
              <a:t>    </a:t>
            </a:r>
            <a:r>
              <a:rPr lang="fr-FR" dirty="0" err="1"/>
              <a:t>expire_in</a:t>
            </a:r>
            <a:r>
              <a:rPr lang="fr-FR" dirty="0"/>
              <a:t>: 24 </a:t>
            </a:r>
            <a:r>
              <a:rPr lang="fr-FR" dirty="0" err="1"/>
              <a:t>hrs</a:t>
            </a:r>
            <a:endParaRPr lang="fr-FR" dirty="0"/>
          </a:p>
        </p:txBody>
      </p:sp>
    </p:spTree>
    <p:extLst>
      <p:ext uri="{BB962C8B-B14F-4D97-AF65-F5344CB8AC3E}">
        <p14:creationId xmlns:p14="http://schemas.microsoft.com/office/powerpoint/2010/main" val="3627698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Bilan</a:t>
            </a:r>
            <a:r>
              <a:rPr lang="fr-FR" dirty="0" smtClean="0"/>
              <a:t> des tests unitaires</a:t>
            </a:r>
            <a:endParaRPr lang="fr-FR" dirty="0"/>
          </a:p>
        </p:txBody>
      </p:sp>
      <p:sp>
        <p:nvSpPr>
          <p:cNvPr id="5" name="Espace réservé du contenu 4"/>
          <p:cNvSpPr>
            <a:spLocks noGrp="1"/>
          </p:cNvSpPr>
          <p:nvPr>
            <p:ph idx="1"/>
          </p:nvPr>
        </p:nvSpPr>
        <p:spPr/>
        <p:txBody>
          <a:bodyPr/>
          <a:lstStyle/>
          <a:p>
            <a:pPr marL="0" indent="0">
              <a:buNone/>
            </a:pPr>
            <a:r>
              <a:rPr lang="fr-FR" b="1" dirty="0" smtClean="0"/>
              <a:t>Nous avons :</a:t>
            </a:r>
          </a:p>
          <a:p>
            <a:r>
              <a:rPr lang="fr-FR" dirty="0" smtClean="0"/>
              <a:t>Installé </a:t>
            </a:r>
            <a:r>
              <a:rPr lang="fr-FR" dirty="0" err="1" smtClean="0"/>
              <a:t>PHPUnit</a:t>
            </a:r>
            <a:endParaRPr lang="fr-FR" dirty="0" smtClean="0"/>
          </a:p>
          <a:p>
            <a:r>
              <a:rPr lang="fr-FR" dirty="0" smtClean="0"/>
              <a:t>Configuré le fichier </a:t>
            </a:r>
            <a:r>
              <a:rPr lang="fr-FR" dirty="0" err="1" smtClean="0"/>
              <a:t>phpunit.xml.dist</a:t>
            </a:r>
            <a:endParaRPr lang="fr-FR" dirty="0" smtClean="0"/>
          </a:p>
          <a:p>
            <a:r>
              <a:rPr lang="fr-FR" dirty="0" smtClean="0"/>
              <a:t>Revu les </a:t>
            </a:r>
            <a:r>
              <a:rPr lang="fr-FR" dirty="0" err="1" smtClean="0"/>
              <a:t>Fixtures</a:t>
            </a:r>
            <a:endParaRPr lang="fr-FR" dirty="0" smtClean="0"/>
          </a:p>
          <a:p>
            <a:r>
              <a:rPr lang="fr-FR" dirty="0" smtClean="0"/>
              <a:t>Vu les différentes Assertions</a:t>
            </a:r>
          </a:p>
          <a:p>
            <a:r>
              <a:rPr lang="fr-FR" dirty="0" smtClean="0"/>
              <a:t>Identifié la dépendance des tests</a:t>
            </a:r>
          </a:p>
          <a:p>
            <a:r>
              <a:rPr lang="fr-FR" dirty="0" smtClean="0"/>
              <a:t>Groupé les tests grâce aux annotations</a:t>
            </a:r>
          </a:p>
          <a:p>
            <a:r>
              <a:rPr lang="fr-FR" dirty="0" smtClean="0"/>
              <a:t>Réalisé des « suites de tests »</a:t>
            </a:r>
          </a:p>
          <a:p>
            <a:r>
              <a:rPr lang="fr-FR" dirty="0" smtClean="0"/>
              <a:t>Réalisé des exports et configuré la journalisation.</a:t>
            </a:r>
          </a:p>
          <a:p>
            <a:r>
              <a:rPr lang="fr-FR" dirty="0" smtClean="0"/>
              <a:t>Inséré </a:t>
            </a:r>
            <a:r>
              <a:rPr lang="fr-FR" dirty="0" err="1" smtClean="0"/>
              <a:t>PHPUnit</a:t>
            </a:r>
            <a:r>
              <a:rPr lang="fr-FR" dirty="0" smtClean="0"/>
              <a:t> dans un univers CI/CD</a:t>
            </a:r>
            <a:endParaRPr lang="fr-FR" dirty="0"/>
          </a:p>
        </p:txBody>
      </p:sp>
    </p:spTree>
    <p:extLst>
      <p:ext uri="{BB962C8B-B14F-4D97-AF65-F5344CB8AC3E}">
        <p14:creationId xmlns:p14="http://schemas.microsoft.com/office/powerpoint/2010/main" val="3238988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Tests Fonctionnels</a:t>
            </a:r>
            <a:endParaRPr lang="fr-FR" dirty="0"/>
          </a:p>
        </p:txBody>
      </p:sp>
    </p:spTree>
    <p:extLst>
      <p:ext uri="{BB962C8B-B14F-4D97-AF65-F5344CB8AC3E}">
        <p14:creationId xmlns:p14="http://schemas.microsoft.com/office/powerpoint/2010/main" val="1085540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Premier test fonctionnel</a:t>
            </a:r>
            <a:endParaRPr lang="fr-FR" dirty="0"/>
          </a:p>
        </p:txBody>
      </p:sp>
      <p:sp>
        <p:nvSpPr>
          <p:cNvPr id="6" name="Espace réservé du contenu 5"/>
          <p:cNvSpPr>
            <a:spLocks noGrp="1"/>
          </p:cNvSpPr>
          <p:nvPr>
            <p:ph idx="1"/>
          </p:nvPr>
        </p:nvSpPr>
        <p:spPr>
          <a:xfrm>
            <a:off x="5781146" y="1578735"/>
            <a:ext cx="5190066" cy="5030273"/>
          </a:xfrm>
        </p:spPr>
        <p:txBody>
          <a:bodyPr>
            <a:normAutofit fontScale="92500" lnSpcReduction="20000"/>
          </a:bodyPr>
          <a:lstStyle/>
          <a:p>
            <a:endParaRPr lang="fr-FR" dirty="0" smtClean="0"/>
          </a:p>
          <a:p>
            <a:endParaRPr lang="fr-FR" dirty="0"/>
          </a:p>
          <a:p>
            <a:endParaRPr lang="fr-FR" dirty="0" smtClean="0"/>
          </a:p>
          <a:p>
            <a:endParaRPr lang="fr-FR" dirty="0"/>
          </a:p>
          <a:p>
            <a:endParaRPr lang="fr-FR" dirty="0" smtClean="0"/>
          </a:p>
          <a:p>
            <a:r>
              <a:rPr lang="fr-FR" dirty="0" smtClean="0"/>
              <a:t>Vous remarquerez qu’il n’y a pas de grande différence avec le premier test unitaire que nous avons fait. La vraie différence se trouve dans la réalisation du test.</a:t>
            </a:r>
          </a:p>
          <a:p>
            <a:endParaRPr lang="fr-FR" dirty="0" smtClean="0"/>
          </a:p>
          <a:p>
            <a:r>
              <a:rPr lang="fr-FR" dirty="0" smtClean="0"/>
              <a:t>1) Réalisation d’une requête</a:t>
            </a:r>
          </a:p>
          <a:p>
            <a:r>
              <a:rPr lang="fr-FR" dirty="0" smtClean="0"/>
              <a:t>2) Analyse ou Action sur le Dom ou la réponse. </a:t>
            </a:r>
            <a:endParaRPr lang="fr-FR" dirty="0"/>
          </a:p>
          <a:p>
            <a:endParaRPr lang="fr-FR" dirty="0" smtClean="0"/>
          </a:p>
          <a:p>
            <a:r>
              <a:rPr lang="fr-FR" dirty="0" err="1" smtClean="0"/>
              <a:t>AssertEquals</a:t>
            </a:r>
            <a:r>
              <a:rPr lang="fr-FR" dirty="0" smtClean="0"/>
              <a:t>(</a:t>
            </a:r>
            <a:r>
              <a:rPr lang="fr-FR" dirty="0" err="1" smtClean="0"/>
              <a:t>a,b</a:t>
            </a:r>
            <a:r>
              <a:rPr lang="fr-FR" dirty="0" smtClean="0"/>
              <a:t>) est l’assertion que vous utiliserez le plus. Elle va tout simplement vérifier que a est égal à b.</a:t>
            </a:r>
            <a:endParaRPr lang="fr-FR" dirty="0"/>
          </a:p>
        </p:txBody>
      </p:sp>
      <p:sp>
        <p:nvSpPr>
          <p:cNvPr id="7" name="Espace réservé du texte 6"/>
          <p:cNvSpPr>
            <a:spLocks noGrp="1"/>
          </p:cNvSpPr>
          <p:nvPr>
            <p:ph type="body" sz="half" idx="2"/>
          </p:nvPr>
        </p:nvSpPr>
        <p:spPr/>
        <p:txBody>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1317635715"/>
              </p:ext>
            </p:extLst>
          </p:nvPr>
        </p:nvGraphicFramePr>
        <p:xfrm>
          <a:off x="5401159" y="1238819"/>
          <a:ext cx="5950040" cy="2011680"/>
        </p:xfrm>
        <a:graphic>
          <a:graphicData uri="http://schemas.openxmlformats.org/drawingml/2006/table">
            <a:tbl>
              <a:tblPr firstRow="1" bandRow="1">
                <a:tableStyleId>{5C22544A-7EE6-4342-B048-85BDC9FD1C3A}</a:tableStyleId>
              </a:tblPr>
              <a:tblGrid>
                <a:gridCol w="5950040"/>
              </a:tblGrid>
              <a:tr h="370840">
                <a:tc>
                  <a:txBody>
                    <a:bodyPr/>
                    <a:lstStyle/>
                    <a:p>
                      <a:pPr marL="400050" lvl="1" indent="0">
                        <a:buNone/>
                      </a:pPr>
                      <a:r>
                        <a:rPr lang="fr-FR" b="0" dirty="0" smtClean="0"/>
                        <a:t>Class </a:t>
                      </a:r>
                      <a:r>
                        <a:rPr lang="fr-FR" b="0" dirty="0" err="1" smtClean="0"/>
                        <a:t>NewsControllerTest</a:t>
                      </a:r>
                      <a:r>
                        <a:rPr lang="fr-FR" b="0" dirty="0" smtClean="0"/>
                        <a:t> </a:t>
                      </a:r>
                      <a:r>
                        <a:rPr lang="fr-FR" b="0" dirty="0" err="1" smtClean="0"/>
                        <a:t>extends</a:t>
                      </a:r>
                      <a:r>
                        <a:rPr lang="fr-FR" b="0" dirty="0" smtClean="0"/>
                        <a:t> </a:t>
                      </a:r>
                      <a:r>
                        <a:rPr lang="fr-FR" b="1" dirty="0" err="1" smtClean="0"/>
                        <a:t>WebTestCase</a:t>
                      </a:r>
                      <a:endParaRPr lang="fr-FR" b="1"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testSomeUnitTest</a:t>
                      </a:r>
                      <a:r>
                        <a:rPr lang="fr-FR" b="0" dirty="0" smtClean="0"/>
                        <a:t>() {</a:t>
                      </a:r>
                    </a:p>
                    <a:p>
                      <a:pPr marL="400050" lvl="1" indent="0">
                        <a:buNone/>
                      </a:pPr>
                      <a:r>
                        <a:rPr lang="fr-FR" b="0" dirty="0" smtClean="0"/>
                        <a:t>        $client</a:t>
                      </a:r>
                      <a:r>
                        <a:rPr lang="fr-FR" b="0" baseline="0" dirty="0" smtClean="0"/>
                        <a:t> = </a:t>
                      </a:r>
                      <a:r>
                        <a:rPr lang="fr-FR" b="0" baseline="0" dirty="0" err="1" smtClean="0"/>
                        <a:t>static</a:t>
                      </a:r>
                      <a:r>
                        <a:rPr lang="fr-FR" b="0" baseline="0" dirty="0" smtClean="0"/>
                        <a:t>::</a:t>
                      </a:r>
                      <a:r>
                        <a:rPr lang="fr-FR" b="0" baseline="0" dirty="0" err="1" smtClean="0"/>
                        <a:t>createClient</a:t>
                      </a:r>
                      <a:r>
                        <a:rPr lang="fr-FR" b="0" baseline="0" dirty="0" smtClean="0"/>
                        <a:t>();</a:t>
                      </a:r>
                    </a:p>
                    <a:p>
                      <a:pPr marL="400050" lvl="1" indent="0">
                        <a:buNone/>
                      </a:pPr>
                      <a:r>
                        <a:rPr lang="fr-FR" b="0" baseline="0" dirty="0" smtClean="0"/>
                        <a:t>        $crawler = $client-&gt;</a:t>
                      </a:r>
                      <a:r>
                        <a:rPr lang="fr-FR" b="0" baseline="0" dirty="0" err="1" smtClean="0"/>
                        <a:t>request</a:t>
                      </a:r>
                      <a:r>
                        <a:rPr lang="fr-FR" b="0" baseline="0" dirty="0" smtClean="0"/>
                        <a:t>(‘GET’, ‘/’);</a:t>
                      </a:r>
                      <a:endParaRPr lang="fr-FR" b="0" dirty="0" smtClean="0"/>
                    </a:p>
                    <a:p>
                      <a:pPr marL="400050" lvl="1" indent="0">
                        <a:buNone/>
                      </a:pPr>
                      <a:r>
                        <a:rPr lang="fr-FR" b="0" dirty="0" smtClean="0"/>
                        <a:t>    }</a:t>
                      </a:r>
                    </a:p>
                    <a:p>
                      <a:pPr marL="400050" lvl="1" indent="0">
                        <a:buNone/>
                      </a:pPr>
                      <a:r>
                        <a:rPr lang="fr-FR" b="0" dirty="0" smtClean="0"/>
                        <a:t>}</a:t>
                      </a:r>
                    </a:p>
                  </a:txBody>
                  <a:tcPr>
                    <a:solidFill>
                      <a:schemeClr val="accent1"/>
                    </a:solidFill>
                  </a:tcPr>
                </a:tc>
              </a:tr>
            </a:tbl>
          </a:graphicData>
        </a:graphic>
      </p:graphicFrame>
      <p:sp>
        <p:nvSpPr>
          <p:cNvPr id="2" name="Flèche gauche 1"/>
          <p:cNvSpPr/>
          <p:nvPr/>
        </p:nvSpPr>
        <p:spPr>
          <a:xfrm rot="5400000">
            <a:off x="9928145" y="1717720"/>
            <a:ext cx="695459" cy="41749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10510378" y="589337"/>
            <a:ext cx="604653" cy="461665"/>
          </a:xfrm>
          <a:prstGeom prst="rect">
            <a:avLst/>
          </a:prstGeom>
          <a:noFill/>
        </p:spPr>
        <p:txBody>
          <a:bodyPr wrap="none" rtlCol="0">
            <a:spAutoFit/>
          </a:bodyPr>
          <a:lstStyle/>
          <a:p>
            <a:r>
              <a:rPr lang="fr-FR" sz="2400" b="1" dirty="0" smtClean="0">
                <a:solidFill>
                  <a:schemeClr val="bg1"/>
                </a:solidFill>
              </a:rPr>
              <a:t>XX</a:t>
            </a:r>
            <a:endParaRPr lang="fr-FR" sz="2400" b="1" dirty="0">
              <a:solidFill>
                <a:schemeClr val="bg1"/>
              </a:solidFill>
            </a:endParaRPr>
          </a:p>
        </p:txBody>
      </p:sp>
    </p:spTree>
    <p:extLst>
      <p:ext uri="{BB962C8B-B14F-4D97-AF65-F5344CB8AC3E}">
        <p14:creationId xmlns:p14="http://schemas.microsoft.com/office/powerpoint/2010/main" val="393613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CSS</a:t>
            </a:r>
            <a:endParaRPr lang="fr-FR" dirty="0"/>
          </a:p>
        </p:txBody>
      </p:sp>
      <p:sp>
        <p:nvSpPr>
          <p:cNvPr id="6" name="Espace réservé du contenu 5"/>
          <p:cNvSpPr>
            <a:spLocks noGrp="1"/>
          </p:cNvSpPr>
          <p:nvPr>
            <p:ph idx="1"/>
          </p:nvPr>
        </p:nvSpPr>
        <p:spPr/>
        <p:txBody>
          <a:bodyPr/>
          <a:lstStyle/>
          <a:p>
            <a:r>
              <a:rPr lang="fr-FR" dirty="0" smtClean="0"/>
              <a:t>Au début des tests, nous avions installé un ensemble de paquets via l’installation de </a:t>
            </a:r>
            <a:r>
              <a:rPr lang="fr-FR" b="1" dirty="0" err="1" smtClean="0"/>
              <a:t>symfony</a:t>
            </a:r>
            <a:r>
              <a:rPr lang="fr-FR" b="1" dirty="0" smtClean="0"/>
              <a:t>/test-pack</a:t>
            </a:r>
            <a:r>
              <a:rPr lang="fr-FR" dirty="0" smtClean="0"/>
              <a:t>.</a:t>
            </a:r>
          </a:p>
          <a:p>
            <a:r>
              <a:rPr lang="fr-FR" dirty="0" smtClean="0"/>
              <a:t>Dans ces paquets nous allons utiliser de manière transparente </a:t>
            </a:r>
            <a:r>
              <a:rPr lang="fr-FR" b="1" dirty="0" err="1" smtClean="0"/>
              <a:t>css-selector</a:t>
            </a:r>
            <a:r>
              <a:rPr lang="fr-FR" dirty="0" smtClean="0"/>
              <a:t>. Il va nous permettre de parcourir le dom pour sélectionner les éléments désirés.</a:t>
            </a:r>
          </a:p>
          <a:p>
            <a:r>
              <a:rPr lang="fr-FR" dirty="0" smtClean="0"/>
              <a:t>Exemples :</a:t>
            </a: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01</a:t>
            </a:r>
            <a:endParaRPr lang="fr-FR" sz="24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957648741"/>
              </p:ext>
            </p:extLst>
          </p:nvPr>
        </p:nvGraphicFramePr>
        <p:xfrm>
          <a:off x="1503783" y="4746079"/>
          <a:ext cx="8128000" cy="91440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$crawler-&gt;filter('</a:t>
                      </a:r>
                      <a:r>
                        <a:rPr lang="en-US" b="1" dirty="0" smtClean="0"/>
                        <a:t>#one-form</a:t>
                      </a:r>
                      <a:r>
                        <a:rPr lang="en-US" b="0" dirty="0" smtClean="0"/>
                        <a:t>')-&gt;form($values);</a:t>
                      </a:r>
                    </a:p>
                    <a:p>
                      <a:pPr marL="400050" lvl="1" indent="0">
                        <a:buNone/>
                      </a:pPr>
                      <a:r>
                        <a:rPr lang="en-US" b="0" dirty="0" smtClean="0"/>
                        <a:t>$crawler-&gt;filter('</a:t>
                      </a:r>
                      <a:r>
                        <a:rPr lang="en-US" b="1" dirty="0" err="1" smtClean="0"/>
                        <a:t>html:contains</a:t>
                      </a:r>
                      <a:r>
                        <a:rPr lang="en-US" b="1" dirty="0" smtClean="0"/>
                        <a:t>("Hello World")</a:t>
                      </a:r>
                      <a:r>
                        <a:rPr lang="en-US" b="0" dirty="0" smtClean="0"/>
                        <a:t>')-&gt;count();</a:t>
                      </a:r>
                    </a:p>
                    <a:p>
                      <a:pPr marL="400050" lvl="1" indent="0">
                        <a:buNone/>
                      </a:pPr>
                      <a:r>
                        <a:rPr lang="fr-FR" b="0" dirty="0" smtClean="0"/>
                        <a:t>$crawler-&gt;</a:t>
                      </a:r>
                      <a:r>
                        <a:rPr lang="fr-FR" b="0" dirty="0" err="1" smtClean="0"/>
                        <a:t>filter</a:t>
                      </a:r>
                      <a:r>
                        <a:rPr lang="fr-FR" b="0" dirty="0" smtClean="0"/>
                        <a:t>('</a:t>
                      </a:r>
                      <a:r>
                        <a:rPr lang="fr-FR" b="1" dirty="0" smtClean="0"/>
                        <a:t>h1</a:t>
                      </a:r>
                      <a:r>
                        <a:rPr lang="fr-FR" b="0" dirty="0" smtClean="0"/>
                        <a:t>')-&gt;count();</a:t>
                      </a:r>
                    </a:p>
                  </a:txBody>
                  <a:tcPr/>
                </a:tc>
              </a:tr>
            </a:tbl>
          </a:graphicData>
        </a:graphic>
      </p:graphicFrame>
    </p:spTree>
    <p:extLst>
      <p:ext uri="{BB962C8B-B14F-4D97-AF65-F5344CB8AC3E}">
        <p14:creationId xmlns:p14="http://schemas.microsoft.com/office/powerpoint/2010/main" val="3227277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lstStyle/>
          <a:p>
            <a:r>
              <a:rPr lang="fr-FR" dirty="0" smtClean="0"/>
              <a:t>La complexité cognitive calcule un poids qui traduit une </a:t>
            </a:r>
            <a:r>
              <a:rPr lang="fr-FR" b="1" dirty="0" smtClean="0"/>
              <a:t>difficulté de lecture du code</a:t>
            </a:r>
            <a:r>
              <a:rPr lang="fr-FR" dirty="0" smtClean="0"/>
              <a:t>.</a:t>
            </a:r>
          </a:p>
          <a:p>
            <a:endParaRPr lang="fr-FR" dirty="0" smtClean="0"/>
          </a:p>
          <a:p>
            <a:r>
              <a:rPr lang="fr-FR" dirty="0" smtClean="0"/>
              <a:t>Chaque fois que le flux de lecture est cassé, on ajoute un point de complexité.</a:t>
            </a:r>
          </a:p>
          <a:p>
            <a:endParaRPr lang="fr-FR" dirty="0"/>
          </a:p>
          <a:p>
            <a:r>
              <a:rPr lang="fr-FR" dirty="0" smtClean="0"/>
              <a:t>Il est généralement admis que la </a:t>
            </a:r>
            <a:r>
              <a:rPr lang="fr-FR" b="1" dirty="0" smtClean="0"/>
              <a:t>complexité cognitive d’une fonction </a:t>
            </a:r>
            <a:r>
              <a:rPr lang="fr-FR" dirty="0" smtClean="0"/>
              <a:t>ne doit pas dépasser </a:t>
            </a:r>
            <a:r>
              <a:rPr lang="fr-FR" b="1" dirty="0" smtClean="0"/>
              <a:t>15 points</a:t>
            </a:r>
            <a:r>
              <a:rPr lang="fr-FR" dirty="0" smtClean="0"/>
              <a:t>.</a:t>
            </a:r>
            <a:endParaRPr lang="fr-FR" dirty="0"/>
          </a:p>
        </p:txBody>
      </p:sp>
    </p:spTree>
    <p:extLst>
      <p:ext uri="{BB962C8B-B14F-4D97-AF65-F5344CB8AC3E}">
        <p14:creationId xmlns:p14="http://schemas.microsoft.com/office/powerpoint/2010/main" val="618091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smtClean="0"/>
              <a:t>Javascript</a:t>
            </a:r>
            <a:endParaRPr lang="fr-FR" dirty="0"/>
          </a:p>
        </p:txBody>
      </p:sp>
      <p:sp>
        <p:nvSpPr>
          <p:cNvPr id="6" name="Espace réservé du contenu 5"/>
          <p:cNvSpPr>
            <a:spLocks noGrp="1"/>
          </p:cNvSpPr>
          <p:nvPr>
            <p:ph idx="1"/>
          </p:nvPr>
        </p:nvSpPr>
        <p:spPr/>
        <p:txBody>
          <a:bodyPr/>
          <a:lstStyle/>
          <a:p>
            <a:r>
              <a:rPr lang="fr-FR" dirty="0" smtClean="0"/>
              <a:t>Il est possible d’exécuter du </a:t>
            </a:r>
            <a:r>
              <a:rPr lang="fr-FR" dirty="0" err="1" smtClean="0"/>
              <a:t>javascript</a:t>
            </a:r>
            <a:r>
              <a:rPr lang="fr-FR" dirty="0" smtClean="0"/>
              <a:t> directement dans le navigateur.</a:t>
            </a:r>
            <a:endParaRPr lang="fr-FR" dirty="0" smtClean="0"/>
          </a:p>
          <a:p>
            <a:endParaRPr lang="fr-FR" dirty="0"/>
          </a:p>
          <a:p>
            <a:endParaRPr lang="fr-FR" dirty="0" smtClean="0"/>
          </a:p>
          <a:p>
            <a:endParaRPr lang="fr-FR" dirty="0"/>
          </a:p>
          <a:p>
            <a:endParaRPr lang="fr-FR" dirty="0" smtClean="0"/>
          </a:p>
          <a:p>
            <a:r>
              <a:rPr lang="fr-FR" dirty="0" smtClean="0"/>
              <a:t>Liste d’exemples :</a:t>
            </a:r>
          </a:p>
          <a:p>
            <a:pPr marL="0" indent="0">
              <a:buNone/>
            </a:pPr>
            <a:r>
              <a:rPr lang="fr-FR" dirty="0">
                <a:hlinkClick r:id="rId3"/>
              </a:rPr>
              <a:t>https://github.com/symfony/panther/blob/master/tests</a:t>
            </a:r>
            <a:r>
              <a:rPr lang="fr-FR" dirty="0" smtClean="0">
                <a:hlinkClick r:id="rId3"/>
              </a:rPr>
              <a:t>/</a:t>
            </a:r>
            <a:endParaRPr lang="fr-FR" dirty="0" smtClean="0"/>
          </a:p>
          <a:p>
            <a:pPr marL="0" indent="0">
              <a:buNone/>
            </a:pPr>
            <a:endParaRPr lang="fr-FR" dirty="0"/>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4150175691"/>
              </p:ext>
            </p:extLst>
          </p:nvPr>
        </p:nvGraphicFramePr>
        <p:xfrm>
          <a:off x="1471660" y="394081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$client-&gt;</a:t>
                      </a:r>
                      <a:r>
                        <a:rPr lang="fr-FR" b="0" dirty="0" err="1" smtClean="0"/>
                        <a:t>executeScript</a:t>
                      </a:r>
                      <a:r>
                        <a:rPr lang="fr-FR" b="0" dirty="0" smtClean="0"/>
                        <a:t>(‘</a:t>
                      </a:r>
                      <a:r>
                        <a:rPr lang="fr-FR" b="1" dirty="0" err="1" smtClean="0"/>
                        <a:t>alert</a:t>
                      </a:r>
                      <a:r>
                        <a:rPr lang="fr-FR" b="1" dirty="0" smtClean="0"/>
                        <a:t>(\’</a:t>
                      </a:r>
                      <a:r>
                        <a:rPr lang="fr-FR" b="1" dirty="0" err="1" smtClean="0"/>
                        <a:t>Javascript</a:t>
                      </a:r>
                      <a:r>
                        <a:rPr lang="fr-FR" b="1" dirty="0" smtClean="0"/>
                        <a:t>\’)</a:t>
                      </a:r>
                      <a:r>
                        <a:rPr lang="fr-FR" b="0" dirty="0" smtClean="0"/>
                        <a:t>’);</a:t>
                      </a:r>
                    </a:p>
                  </a:txBody>
                  <a:tcPr/>
                </a:tc>
              </a:tr>
            </a:tbl>
          </a:graphicData>
        </a:graphic>
      </p:graphicFrame>
    </p:spTree>
    <p:extLst>
      <p:ext uri="{BB962C8B-B14F-4D97-AF65-F5344CB8AC3E}">
        <p14:creationId xmlns:p14="http://schemas.microsoft.com/office/powerpoint/2010/main" val="16333237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Autres</a:t>
            </a:r>
            <a:endParaRPr lang="fr-FR" dirty="0"/>
          </a:p>
        </p:txBody>
      </p:sp>
      <p:sp>
        <p:nvSpPr>
          <p:cNvPr id="6" name="Espace réservé du contenu 5"/>
          <p:cNvSpPr>
            <a:spLocks noGrp="1"/>
          </p:cNvSpPr>
          <p:nvPr>
            <p:ph idx="1"/>
          </p:nvPr>
        </p:nvSpPr>
        <p:spPr/>
        <p:txBody>
          <a:bodyPr>
            <a:normAutofit/>
          </a:bodyPr>
          <a:lstStyle/>
          <a:p>
            <a:r>
              <a:rPr lang="fr-FR" dirty="0" smtClean="0"/>
              <a:t>Simuler le fonctionnement de la souris</a:t>
            </a:r>
          </a:p>
          <a:p>
            <a:endParaRPr lang="fr-FR" dirty="0" smtClean="0"/>
          </a:p>
          <a:p>
            <a:r>
              <a:rPr lang="fr-FR" dirty="0" smtClean="0"/>
              <a:t>Appels </a:t>
            </a:r>
            <a:r>
              <a:rPr lang="fr-FR" dirty="0" err="1" smtClean="0"/>
              <a:t>Javascript</a:t>
            </a:r>
            <a:r>
              <a:rPr lang="fr-FR" dirty="0" smtClean="0"/>
              <a:t> Asynchrones (</a:t>
            </a:r>
            <a:r>
              <a:rPr lang="fr-FR" dirty="0" err="1" smtClean="0"/>
              <a:t>ajax</a:t>
            </a:r>
            <a:r>
              <a:rPr lang="fr-FR" dirty="0" smtClean="0"/>
              <a:t>)</a:t>
            </a:r>
          </a:p>
          <a:p>
            <a:endParaRPr lang="fr-FR" dirty="0" smtClean="0"/>
          </a:p>
          <a:p>
            <a:r>
              <a:rPr lang="fr-FR" dirty="0" err="1" smtClean="0"/>
              <a:t>Xpath</a:t>
            </a:r>
            <a:endParaRPr lang="fr-FR" dirty="0" smtClean="0"/>
          </a:p>
          <a:p>
            <a:endParaRPr lang="fr-FR" dirty="0" smtClean="0"/>
          </a:p>
          <a:p>
            <a:r>
              <a:rPr lang="fr-FR" dirty="0" smtClean="0"/>
              <a:t>Simuler une navigation par exemple un « retour arrière », « </a:t>
            </a:r>
            <a:r>
              <a:rPr lang="fr-FR" dirty="0" err="1" smtClean="0"/>
              <a:t>refresh</a:t>
            </a:r>
            <a:r>
              <a:rPr lang="fr-FR" dirty="0" smtClean="0"/>
              <a:t> » sur le navigateur.</a:t>
            </a: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9" name="Tableau 8"/>
          <p:cNvGraphicFramePr>
            <a:graphicFrameLocks noGrp="1"/>
          </p:cNvGraphicFramePr>
          <p:nvPr>
            <p:extLst>
              <p:ext uri="{D42A27DB-BD31-4B8C-83A1-F6EECF244321}">
                <p14:modId xmlns:p14="http://schemas.microsoft.com/office/powerpoint/2010/main" val="896994209"/>
              </p:ext>
            </p:extLst>
          </p:nvPr>
        </p:nvGraphicFramePr>
        <p:xfrm>
          <a:off x="1154954" y="2974077"/>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$client-&gt;</a:t>
                      </a:r>
                      <a:r>
                        <a:rPr lang="fr-FR" b="0" dirty="0" err="1" smtClean="0"/>
                        <a:t>getMouse</a:t>
                      </a:r>
                      <a:r>
                        <a:rPr lang="fr-FR" b="0" dirty="0" smtClean="0"/>
                        <a:t>()-&gt;{$</a:t>
                      </a:r>
                      <a:r>
                        <a:rPr lang="fr-FR" b="0" dirty="0" err="1" smtClean="0"/>
                        <a:t>method</a:t>
                      </a:r>
                      <a:r>
                        <a:rPr lang="fr-FR" b="0" dirty="0" smtClean="0"/>
                        <a:t>}($</a:t>
                      </a:r>
                      <a:r>
                        <a:rPr lang="fr-FR" b="0" dirty="0" err="1" smtClean="0"/>
                        <a:t>cssSelector</a:t>
                      </a:r>
                      <a:r>
                        <a:rPr lang="fr-FR" b="0" dirty="0" smtClean="0"/>
                        <a:t>);</a:t>
                      </a:r>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52556427"/>
              </p:ext>
            </p:extLst>
          </p:nvPr>
        </p:nvGraphicFramePr>
        <p:xfrm>
          <a:off x="1154954" y="3792768"/>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$client-&gt;</a:t>
                      </a:r>
                      <a:r>
                        <a:rPr lang="en-US" b="0" dirty="0" err="1" smtClean="0"/>
                        <a:t>xmlHttpRequest</a:t>
                      </a:r>
                      <a:r>
                        <a:rPr lang="en-US" b="0" dirty="0" smtClean="0"/>
                        <a:t>('POST', '/submit', ['name' =&gt; ‘Max']);</a:t>
                      </a:r>
                    </a:p>
                  </a:txBody>
                  <a:tcPr/>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3471643540"/>
              </p:ext>
            </p:extLst>
          </p:nvPr>
        </p:nvGraphicFramePr>
        <p:xfrm>
          <a:off x="1154954" y="4613425"/>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$crawler-&gt;</a:t>
                      </a:r>
                      <a:r>
                        <a:rPr lang="en-US" b="0" dirty="0" err="1" smtClean="0"/>
                        <a:t>filterXPath</a:t>
                      </a:r>
                      <a:r>
                        <a:rPr lang="en-US" b="0" dirty="0" smtClean="0"/>
                        <a:t>('//input[@type="radio"]')-&gt;</a:t>
                      </a:r>
                      <a:r>
                        <a:rPr lang="en-US" b="0" dirty="0" err="1" smtClean="0"/>
                        <a:t>getElement</a:t>
                      </a:r>
                      <a:r>
                        <a:rPr lang="en-US" b="0" dirty="0" smtClean="0"/>
                        <a:t>(0);</a:t>
                      </a:r>
                    </a:p>
                  </a:txBody>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21003176"/>
              </p:ext>
            </p:extLst>
          </p:nvPr>
        </p:nvGraphicFramePr>
        <p:xfrm>
          <a:off x="1154954" y="5693684"/>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$client-&gt;back(); </a:t>
                      </a:r>
                    </a:p>
                    <a:p>
                      <a:pPr marL="400050" lvl="1" indent="0">
                        <a:buNone/>
                      </a:pPr>
                      <a:r>
                        <a:rPr lang="en-US" b="0" dirty="0" smtClean="0"/>
                        <a:t>$client-&gt;reload();</a:t>
                      </a:r>
                    </a:p>
                  </a:txBody>
                  <a:tcPr/>
                </a:tc>
              </a:tr>
            </a:tbl>
          </a:graphicData>
        </a:graphic>
      </p:graphicFrame>
    </p:spTree>
    <p:extLst>
      <p:ext uri="{BB962C8B-B14F-4D97-AF65-F5344CB8AC3E}">
        <p14:creationId xmlns:p14="http://schemas.microsoft.com/office/powerpoint/2010/main" val="4008020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 - Groupes</a:t>
            </a:r>
            <a:endParaRPr lang="fr-FR" dirty="0"/>
          </a:p>
        </p:txBody>
      </p:sp>
      <p:sp>
        <p:nvSpPr>
          <p:cNvPr id="3" name="Espace réservé du contenu 2"/>
          <p:cNvSpPr>
            <a:spLocks noGrp="1"/>
          </p:cNvSpPr>
          <p:nvPr>
            <p:ph idx="1"/>
          </p:nvPr>
        </p:nvSpPr>
        <p:spPr>
          <a:xfrm>
            <a:off x="1154954" y="4226380"/>
            <a:ext cx="8825659" cy="1793420"/>
          </a:xfrm>
        </p:spPr>
        <p:txBody>
          <a:bodyPr>
            <a:normAutofit/>
          </a:bodyPr>
          <a:lstStyle/>
          <a:p>
            <a:endParaRPr lang="fr-FR" dirty="0"/>
          </a:p>
          <a:p>
            <a:r>
              <a:rPr lang="fr-FR" dirty="0" smtClean="0"/>
              <a:t>Permettra de pouvoir lancer uniquement les tests Fonctionnels.</a:t>
            </a:r>
          </a:p>
          <a:p>
            <a:pPr marL="0" indent="0">
              <a:buNone/>
            </a:pPr>
            <a:endParaRPr lang="fr-FR" dirty="0" smtClean="0"/>
          </a:p>
          <a:p>
            <a:pPr marL="400050" lvl="1" indent="0">
              <a:buNone/>
            </a:pPr>
            <a:r>
              <a:rPr lang="fr-FR" dirty="0" err="1" smtClean="0"/>
              <a:t>php</a:t>
            </a:r>
            <a:r>
              <a:rPr lang="fr-FR" dirty="0" smtClean="0"/>
              <a:t> ./bin/</a:t>
            </a:r>
            <a:r>
              <a:rPr lang="fr-FR" dirty="0" err="1" smtClean="0"/>
              <a:t>phpunit</a:t>
            </a:r>
            <a:r>
              <a:rPr lang="fr-FR" dirty="0" smtClean="0"/>
              <a:t> --group </a:t>
            </a:r>
            <a:r>
              <a:rPr lang="fr-FR" dirty="0" err="1" smtClean="0"/>
              <a:t>Functionnal</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935120058"/>
              </p:ext>
            </p:extLst>
          </p:nvPr>
        </p:nvGraphicFramePr>
        <p:xfrm>
          <a:off x="1645635" y="2489020"/>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a:t>
                      </a:r>
                    </a:p>
                    <a:p>
                      <a:pPr marL="400050" lvl="1" indent="0">
                        <a:buNone/>
                      </a:pPr>
                      <a:r>
                        <a:rPr lang="fr-FR" b="0" dirty="0" smtClean="0"/>
                        <a:t>* @group </a:t>
                      </a:r>
                      <a:r>
                        <a:rPr lang="fr-FR" b="0" dirty="0" err="1" smtClean="0"/>
                        <a:t>Functionnal</a:t>
                      </a:r>
                      <a:endParaRPr lang="fr-FR" b="0" dirty="0" smtClean="0"/>
                    </a:p>
                    <a:p>
                      <a:pPr marL="400050" lvl="1" indent="0">
                        <a:buNone/>
                      </a:pPr>
                      <a:r>
                        <a:rPr lang="fr-FR" b="0" dirty="0" smtClean="0"/>
                        <a:t>*/</a:t>
                      </a:r>
                    </a:p>
                    <a:p>
                      <a:pPr marL="400050" lvl="1" indent="0">
                        <a:buNone/>
                      </a:pPr>
                      <a:r>
                        <a:rPr lang="fr-FR" b="0" dirty="0" smtClean="0"/>
                        <a:t>public </a:t>
                      </a:r>
                      <a:r>
                        <a:rPr lang="fr-FR" b="0" dirty="0" err="1" smtClean="0"/>
                        <a:t>function</a:t>
                      </a:r>
                      <a:r>
                        <a:rPr lang="fr-FR" b="0" dirty="0" smtClean="0"/>
                        <a:t> </a:t>
                      </a:r>
                      <a:r>
                        <a:rPr lang="fr-FR" b="0" dirty="0" err="1" smtClean="0"/>
                        <a:t>someFunctionnalTest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a:t>
                      </a:r>
                    </a:p>
                  </a:txBody>
                  <a:tcPr/>
                </a:tc>
              </a:tr>
            </a:tbl>
          </a:graphicData>
        </a:graphic>
      </p:graphicFrame>
    </p:spTree>
    <p:extLst>
      <p:ext uri="{BB962C8B-B14F-4D97-AF65-F5344CB8AC3E}">
        <p14:creationId xmlns:p14="http://schemas.microsoft.com/office/powerpoint/2010/main" val="3896432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a:t>
            </a:r>
            <a:endParaRPr lang="fr-FR" dirty="0"/>
          </a:p>
        </p:txBody>
      </p:sp>
      <p:sp>
        <p:nvSpPr>
          <p:cNvPr id="3" name="Espace réservé du contenu 2"/>
          <p:cNvSpPr>
            <a:spLocks noGrp="1"/>
          </p:cNvSpPr>
          <p:nvPr>
            <p:ph idx="1"/>
          </p:nvPr>
        </p:nvSpPr>
        <p:spPr>
          <a:xfrm>
            <a:off x="1154954" y="2603500"/>
            <a:ext cx="8825659" cy="3797300"/>
          </a:xfrm>
        </p:spPr>
        <p:txBody>
          <a:bodyPr>
            <a:normAutofit fontScale="92500" lnSpcReduction="10000"/>
          </a:bodyPr>
          <a:lstStyle/>
          <a:p>
            <a:r>
              <a:rPr lang="fr-FR" dirty="0" smtClean="0"/>
              <a:t>A la différence des tests fonctionnels précédents le navigateur ne sera pas simulé mais réalisés sur un </a:t>
            </a:r>
            <a:r>
              <a:rPr lang="fr-FR" b="1" dirty="0" smtClean="0"/>
              <a:t>vrai navigateur</a:t>
            </a:r>
            <a:r>
              <a:rPr lang="fr-FR" dirty="0" smtClean="0"/>
              <a:t>.</a:t>
            </a:r>
          </a:p>
          <a:p>
            <a:endParaRPr lang="fr-FR" dirty="0"/>
          </a:p>
          <a:p>
            <a:r>
              <a:rPr lang="fr-FR" dirty="0" smtClean="0"/>
              <a:t>Panthera est </a:t>
            </a:r>
            <a:r>
              <a:rPr lang="fr-FR" b="1" dirty="0" smtClean="0"/>
              <a:t>par</a:t>
            </a:r>
            <a:r>
              <a:rPr lang="fr-FR" dirty="0" smtClean="0"/>
              <a:t> </a:t>
            </a:r>
            <a:r>
              <a:rPr lang="fr-FR" b="1" dirty="0" smtClean="0"/>
              <a:t>défaut</a:t>
            </a:r>
            <a:r>
              <a:rPr lang="fr-FR" dirty="0" smtClean="0"/>
              <a:t> </a:t>
            </a:r>
            <a:r>
              <a:rPr lang="fr-FR" b="1" dirty="0" smtClean="0"/>
              <a:t>lié à Chrome</a:t>
            </a:r>
            <a:r>
              <a:rPr lang="fr-FR" dirty="0" smtClean="0"/>
              <a:t>. Il est aussi possible de le lier à Mozilla Firefox. Si l’on veut pousser plus loin, il est aussi possible de le lier à des services de tests de navigateurs tels que </a:t>
            </a:r>
            <a:r>
              <a:rPr lang="en-US" dirty="0" err="1" smtClean="0"/>
              <a:t>SauceLabs</a:t>
            </a:r>
            <a:r>
              <a:rPr lang="en-US" dirty="0" smtClean="0"/>
              <a:t> et </a:t>
            </a:r>
            <a:r>
              <a:rPr lang="en-US" dirty="0" err="1" smtClean="0"/>
              <a:t>BrowserStack</a:t>
            </a:r>
            <a:r>
              <a:rPr lang="en-US" dirty="0" smtClean="0"/>
              <a:t>.</a:t>
            </a:r>
            <a:endParaRPr lang="fr-FR" dirty="0" smtClean="0"/>
          </a:p>
          <a:p>
            <a:endParaRPr lang="fr-FR" dirty="0" smtClean="0"/>
          </a:p>
          <a:p>
            <a:r>
              <a:rPr lang="fr-FR" dirty="0" err="1" smtClean="0"/>
              <a:t>PantherTestCase</a:t>
            </a:r>
            <a:r>
              <a:rPr lang="fr-FR" dirty="0" smtClean="0"/>
              <a:t> </a:t>
            </a:r>
            <a:r>
              <a:rPr lang="fr-FR" b="1" dirty="0" smtClean="0"/>
              <a:t>étends </a:t>
            </a:r>
            <a:r>
              <a:rPr lang="fr-FR" b="1" dirty="0" err="1" smtClean="0"/>
              <a:t>WebTestCase</a:t>
            </a:r>
            <a:r>
              <a:rPr lang="fr-FR" dirty="0" smtClean="0"/>
              <a:t> ce qui permets d’avoir accès à tous les tests fonctionnels standards.</a:t>
            </a:r>
          </a:p>
          <a:p>
            <a:endParaRPr lang="fr-FR" dirty="0" smtClean="0"/>
          </a:p>
          <a:p>
            <a:r>
              <a:rPr lang="fr-FR" dirty="0" smtClean="0"/>
              <a:t>Contrairement aux tests simulés, Panthera a accès au </a:t>
            </a:r>
            <a:r>
              <a:rPr lang="fr-FR" b="1" dirty="0" err="1" smtClean="0"/>
              <a:t>Javascript</a:t>
            </a:r>
            <a:r>
              <a:rPr lang="fr-FR" dirty="0" smtClean="0"/>
              <a:t> et peut réaliser des </a:t>
            </a:r>
            <a:r>
              <a:rPr lang="fr-FR" b="1" dirty="0" err="1" smtClean="0"/>
              <a:t>screenshots</a:t>
            </a:r>
            <a:r>
              <a:rPr lang="fr-FR" dirty="0" smtClean="0"/>
              <a:t>.</a:t>
            </a:r>
            <a:endParaRPr lang="fr-FR" dirty="0"/>
          </a:p>
        </p:txBody>
      </p:sp>
      <p:pic>
        <p:nvPicPr>
          <p:cNvPr id="10242" name="Picture 2" descr="Pan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3311525"/>
            <a:ext cx="20097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6906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Exemple</a:t>
            </a:r>
            <a:endParaRPr lang="fr-FR" dirty="0"/>
          </a:p>
        </p:txBody>
      </p:sp>
      <p:pic>
        <p:nvPicPr>
          <p:cNvPr id="10242" name="Picture 2" descr="Pan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367" y="2990035"/>
            <a:ext cx="2009775"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au 4"/>
          <p:cNvGraphicFramePr>
            <a:graphicFrameLocks noGrp="1"/>
          </p:cNvGraphicFramePr>
          <p:nvPr>
            <p:extLst>
              <p:ext uri="{D42A27DB-BD31-4B8C-83A1-F6EECF244321}">
                <p14:modId xmlns:p14="http://schemas.microsoft.com/office/powerpoint/2010/main" val="1652148029"/>
              </p:ext>
            </p:extLst>
          </p:nvPr>
        </p:nvGraphicFramePr>
        <p:xfrm>
          <a:off x="502276" y="2489020"/>
          <a:ext cx="9271359" cy="3383280"/>
        </p:xfrm>
        <a:graphic>
          <a:graphicData uri="http://schemas.openxmlformats.org/drawingml/2006/table">
            <a:tbl>
              <a:tblPr firstRow="1" bandRow="1">
                <a:tableStyleId>{5C22544A-7EE6-4342-B048-85BDC9FD1C3A}</a:tableStyleId>
              </a:tblPr>
              <a:tblGrid>
                <a:gridCol w="9271359"/>
              </a:tblGrid>
              <a:tr h="370840">
                <a:tc>
                  <a:txBody>
                    <a:bodyPr/>
                    <a:lstStyle/>
                    <a:p>
                      <a:pPr marL="400050" lvl="1" indent="0">
                        <a:buNone/>
                      </a:pPr>
                      <a:r>
                        <a:rPr lang="fr-FR" b="0" dirty="0" smtClean="0"/>
                        <a:t>use </a:t>
                      </a:r>
                      <a:r>
                        <a:rPr lang="fr-FR" b="0" dirty="0" err="1" smtClean="0"/>
                        <a:t>Symfony</a:t>
                      </a:r>
                      <a:r>
                        <a:rPr lang="fr-FR" b="0" dirty="0" smtClean="0"/>
                        <a:t>\Component\Panther\</a:t>
                      </a:r>
                      <a:r>
                        <a:rPr lang="fr-FR" b="0" dirty="0" err="1" smtClean="0"/>
                        <a:t>PantherTestCase</a:t>
                      </a:r>
                      <a:r>
                        <a:rPr lang="fr-FR" b="0" dirty="0" smtClean="0"/>
                        <a:t>;</a:t>
                      </a:r>
                    </a:p>
                    <a:p>
                      <a:pPr marL="400050" lvl="1" indent="0">
                        <a:buNone/>
                      </a:pPr>
                      <a:endParaRPr lang="fr-FR" b="0" dirty="0" smtClean="0"/>
                    </a:p>
                    <a:p>
                      <a:pPr marL="400050" lvl="1" indent="0">
                        <a:buNone/>
                      </a:pPr>
                      <a:r>
                        <a:rPr lang="fr-FR" b="0" dirty="0" smtClean="0"/>
                        <a:t>class </a:t>
                      </a:r>
                      <a:r>
                        <a:rPr lang="fr-FR" b="0" dirty="0" err="1" smtClean="0"/>
                        <a:t>MyFnctTest</a:t>
                      </a:r>
                      <a:r>
                        <a:rPr lang="fr-FR" b="0" dirty="0" smtClean="0"/>
                        <a:t> </a:t>
                      </a:r>
                      <a:r>
                        <a:rPr lang="fr-FR" b="0" dirty="0" err="1" smtClean="0"/>
                        <a:t>extends</a:t>
                      </a:r>
                      <a:r>
                        <a:rPr lang="fr-FR" b="0" dirty="0" smtClean="0"/>
                        <a:t> </a:t>
                      </a:r>
                      <a:r>
                        <a:rPr lang="fr-FR" b="1" dirty="0" err="1" smtClean="0"/>
                        <a:t>PantherTestCase</a:t>
                      </a:r>
                      <a:endParaRPr lang="fr-FR" b="1"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testMyApp</a:t>
                      </a:r>
                      <a:r>
                        <a:rPr lang="fr-FR" b="0" dirty="0" smtClean="0"/>
                        <a:t>()</a:t>
                      </a:r>
                    </a:p>
                    <a:p>
                      <a:pPr marL="400050" lvl="1" indent="0">
                        <a:buNone/>
                      </a:pPr>
                      <a:r>
                        <a:rPr lang="fr-FR" b="0" dirty="0" smtClean="0"/>
                        <a:t>    {</a:t>
                      </a:r>
                    </a:p>
                    <a:p>
                      <a:pPr marL="400050" lvl="1" indent="0">
                        <a:buNone/>
                      </a:pPr>
                      <a:r>
                        <a:rPr lang="fr-FR" b="0" dirty="0" smtClean="0"/>
                        <a:t>        $client = </a:t>
                      </a:r>
                      <a:r>
                        <a:rPr lang="fr-FR" b="0" dirty="0" err="1" smtClean="0"/>
                        <a:t>static</a:t>
                      </a:r>
                      <a:r>
                        <a:rPr lang="fr-FR" b="0" dirty="0" smtClean="0"/>
                        <a:t>::</a:t>
                      </a:r>
                      <a:r>
                        <a:rPr lang="fr-FR" b="0" dirty="0" err="1" smtClean="0"/>
                        <a:t>createPantherClient</a:t>
                      </a:r>
                      <a:r>
                        <a:rPr lang="fr-FR" b="0" dirty="0" smtClean="0"/>
                        <a:t>(); </a:t>
                      </a:r>
                    </a:p>
                    <a:p>
                      <a:pPr marL="400050" lvl="1" indent="0">
                        <a:buNone/>
                      </a:pPr>
                      <a:r>
                        <a:rPr lang="fr-FR" b="0" baseline="0" dirty="0" smtClean="0"/>
                        <a:t>        </a:t>
                      </a:r>
                      <a:r>
                        <a:rPr lang="fr-FR" b="0" dirty="0" smtClean="0"/>
                        <a:t>$crawler = $client-&gt;</a:t>
                      </a:r>
                      <a:r>
                        <a:rPr lang="fr-FR" b="0" dirty="0" err="1" smtClean="0"/>
                        <a:t>request</a:t>
                      </a:r>
                      <a:r>
                        <a:rPr lang="fr-FR" b="0" dirty="0" smtClean="0"/>
                        <a:t>('GET', '/</a:t>
                      </a:r>
                      <a:r>
                        <a:rPr lang="fr-FR" b="0" dirty="0" err="1" smtClean="0"/>
                        <a:t>mypage</a:t>
                      </a:r>
                      <a:r>
                        <a:rPr lang="fr-FR" b="0" dirty="0" smtClean="0"/>
                        <a:t>');</a:t>
                      </a:r>
                    </a:p>
                    <a:p>
                      <a:pPr marL="400050" lvl="1" indent="0">
                        <a:buNone/>
                      </a:pPr>
                      <a:endParaRPr lang="fr-FR" b="0" dirty="0" smtClean="0"/>
                    </a:p>
                    <a:p>
                      <a:pPr marL="400050" lvl="1" indent="0">
                        <a:buNone/>
                      </a:pPr>
                      <a:r>
                        <a:rPr lang="fr-FR" b="0" dirty="0" smtClean="0"/>
                        <a:t>        $</a:t>
                      </a:r>
                      <a:r>
                        <a:rPr lang="fr-FR" b="0" dirty="0" err="1" smtClean="0"/>
                        <a:t>this</a:t>
                      </a:r>
                      <a:r>
                        <a:rPr lang="fr-FR" b="0" dirty="0" smtClean="0"/>
                        <a:t>-&gt;</a:t>
                      </a:r>
                      <a:r>
                        <a:rPr lang="fr-FR" b="0" dirty="0" err="1" smtClean="0"/>
                        <a:t>assertContains</a:t>
                      </a:r>
                      <a:r>
                        <a:rPr lang="fr-FR" b="0" dirty="0" smtClean="0"/>
                        <a:t>('</a:t>
                      </a:r>
                      <a:r>
                        <a:rPr lang="fr-FR" b="0" dirty="0" err="1" smtClean="0"/>
                        <a:t>My</a:t>
                      </a:r>
                      <a:r>
                        <a:rPr lang="fr-FR" b="0" dirty="0" smtClean="0"/>
                        <a:t> </a:t>
                      </a:r>
                      <a:r>
                        <a:rPr lang="fr-FR" b="0" dirty="0" err="1" smtClean="0"/>
                        <a:t>Title</a:t>
                      </a:r>
                      <a:r>
                        <a:rPr lang="fr-FR" b="0" dirty="0" smtClean="0"/>
                        <a:t>', $crawler-&gt;</a:t>
                      </a:r>
                      <a:r>
                        <a:rPr lang="fr-FR" b="0" dirty="0" err="1" smtClean="0"/>
                        <a:t>filter</a:t>
                      </a:r>
                      <a:r>
                        <a:rPr lang="fr-FR" b="0" dirty="0" smtClean="0"/>
                        <a:t>('</a:t>
                      </a:r>
                      <a:r>
                        <a:rPr lang="fr-FR" b="0" dirty="0" err="1" smtClean="0"/>
                        <a:t>title</a:t>
                      </a:r>
                      <a:r>
                        <a:rPr lang="fr-FR" b="0" dirty="0" smtClean="0"/>
                        <a:t>')-&gt;html()); </a:t>
                      </a:r>
                    </a:p>
                    <a:p>
                      <a:pPr marL="400050" lvl="1" indent="0">
                        <a:buNone/>
                      </a:pPr>
                      <a:r>
                        <a:rPr lang="fr-FR" b="0" baseline="0" dirty="0" smtClean="0"/>
                        <a:t>    </a:t>
                      </a:r>
                      <a:r>
                        <a:rPr lang="fr-FR" b="0" dirty="0" smtClean="0"/>
                        <a:t>}</a:t>
                      </a:r>
                    </a:p>
                    <a:p>
                      <a:pPr marL="400050" lvl="1" indent="0">
                        <a:buNone/>
                      </a:pPr>
                      <a:r>
                        <a:rPr lang="fr-FR" b="0" dirty="0" smtClean="0"/>
                        <a:t>}</a:t>
                      </a:r>
                    </a:p>
                  </a:txBody>
                  <a:tcPr/>
                </a:tc>
              </a:tr>
            </a:tbl>
          </a:graphicData>
        </a:graphic>
      </p:graphicFrame>
      <p:sp>
        <p:nvSpPr>
          <p:cNvPr id="4" name="Flèche gauche 3"/>
          <p:cNvSpPr/>
          <p:nvPr/>
        </p:nvSpPr>
        <p:spPr>
          <a:xfrm>
            <a:off x="5705341" y="3013656"/>
            <a:ext cx="837127" cy="489397"/>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xx</a:t>
            </a:r>
            <a:endParaRPr lang="fr-FR" sz="2400" b="1" dirty="0">
              <a:solidFill>
                <a:schemeClr val="bg1"/>
              </a:solidFill>
            </a:endParaRPr>
          </a:p>
        </p:txBody>
      </p:sp>
    </p:spTree>
    <p:extLst>
      <p:ext uri="{BB962C8B-B14F-4D97-AF65-F5344CB8AC3E}">
        <p14:creationId xmlns:p14="http://schemas.microsoft.com/office/powerpoint/2010/main" val="3468353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Utilisations</a:t>
            </a:r>
            <a:endParaRPr lang="fr-FR" dirty="0"/>
          </a:p>
        </p:txBody>
      </p:sp>
      <p:sp>
        <p:nvSpPr>
          <p:cNvPr id="3" name="Espace réservé du contenu 2"/>
          <p:cNvSpPr>
            <a:spLocks noGrp="1"/>
          </p:cNvSpPr>
          <p:nvPr>
            <p:ph idx="1"/>
          </p:nvPr>
        </p:nvSpPr>
        <p:spPr/>
        <p:txBody>
          <a:bodyPr/>
          <a:lstStyle/>
          <a:p>
            <a:r>
              <a:rPr lang="fr-FR" dirty="0" smtClean="0"/>
              <a:t>PANTHER_NO_HEADLESS=1 Permettra de visualiser la fenêtre Chrome. Cela s’avère très utile pour debugger.</a:t>
            </a:r>
          </a:p>
          <a:p>
            <a:endParaRPr lang="en-US" dirty="0"/>
          </a:p>
          <a:p>
            <a:endParaRPr lang="en-US" dirty="0" smtClean="0"/>
          </a:p>
          <a:p>
            <a:r>
              <a:rPr lang="fr-FR" b="1" dirty="0"/>
              <a:t>--</a:t>
            </a:r>
            <a:r>
              <a:rPr lang="fr-FR" b="1" dirty="0" err="1" smtClean="0"/>
              <a:t>debug</a:t>
            </a:r>
            <a:r>
              <a:rPr lang="fr-FR" b="1" dirty="0" smtClean="0"/>
              <a:t> </a:t>
            </a:r>
            <a:r>
              <a:rPr lang="fr-FR" dirty="0" smtClean="0"/>
              <a:t>provoque une pause à chaque échec, ceci va permettre un </a:t>
            </a:r>
            <a:r>
              <a:rPr lang="fr-FR" dirty="0" err="1" smtClean="0"/>
              <a:t>débug</a:t>
            </a:r>
            <a:r>
              <a:rPr lang="fr-FR" dirty="0" smtClean="0"/>
              <a:t> plus rapide via les différents inspecteurs des navigateurs.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71499953"/>
              </p:ext>
            </p:extLst>
          </p:nvPr>
        </p:nvGraphicFramePr>
        <p:xfrm>
          <a:off x="1349421" y="327463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PANTHER_NO_HEADLESS=1 </a:t>
                      </a:r>
                      <a:r>
                        <a:rPr lang="en-US" b="0" dirty="0" err="1" smtClean="0"/>
                        <a:t>php</a:t>
                      </a:r>
                      <a:r>
                        <a:rPr lang="en-US" b="0" dirty="0" smtClean="0"/>
                        <a:t> ./bin/</a:t>
                      </a:r>
                      <a:r>
                        <a:rPr lang="en-US" b="0" dirty="0" err="1" smtClean="0"/>
                        <a:t>phpunit</a:t>
                      </a:r>
                      <a:r>
                        <a:rPr lang="en-US" b="0" dirty="0" smtClean="0"/>
                        <a:t> --group </a:t>
                      </a:r>
                      <a:r>
                        <a:rPr lang="en-US" b="0" dirty="0" err="1" smtClean="0"/>
                        <a:t>Functionnal</a:t>
                      </a:r>
                      <a:endParaRPr lang="en-US" b="0" dirty="0" smtClean="0"/>
                    </a:p>
                  </a:txBody>
                  <a:tcPr/>
                </a:tc>
              </a:tr>
            </a:tbl>
          </a:graphicData>
        </a:graphic>
      </p:graphicFrame>
    </p:spTree>
    <p:extLst>
      <p:ext uri="{BB962C8B-B14F-4D97-AF65-F5344CB8AC3E}">
        <p14:creationId xmlns:p14="http://schemas.microsoft.com/office/powerpoint/2010/main" val="32717694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Optimisations</a:t>
            </a:r>
            <a:endParaRPr lang="fr-FR" dirty="0"/>
          </a:p>
        </p:txBody>
      </p:sp>
      <p:sp>
        <p:nvSpPr>
          <p:cNvPr id="3" name="Espace réservé du contenu 2"/>
          <p:cNvSpPr>
            <a:spLocks noGrp="1"/>
          </p:cNvSpPr>
          <p:nvPr>
            <p:ph idx="1"/>
          </p:nvPr>
        </p:nvSpPr>
        <p:spPr/>
        <p:txBody>
          <a:bodyPr/>
          <a:lstStyle/>
          <a:p>
            <a:r>
              <a:rPr lang="fr-FR" dirty="0" smtClean="0"/>
              <a:t>Si vous voulez améliorer la rapidité de lancement, il est possible d’ajouter l'extension suivante. Cela permettre d’avoir un service démarré tout le temps et non un service qui se lance à chaque fois que l’on instancie </a:t>
            </a:r>
            <a:r>
              <a:rPr lang="en-US" dirty="0" err="1" smtClean="0"/>
              <a:t>createPantherClient</a:t>
            </a:r>
            <a:r>
              <a:rPr lang="en-US" dirty="0" smtClean="0"/>
              <a:t>().</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3387326853"/>
              </p:ext>
            </p:extLst>
          </p:nvPr>
        </p:nvGraphicFramePr>
        <p:xfrm>
          <a:off x="1246390" y="4990832"/>
          <a:ext cx="8927920" cy="917798"/>
        </p:xfrm>
        <a:graphic>
          <a:graphicData uri="http://schemas.openxmlformats.org/drawingml/2006/table">
            <a:tbl>
              <a:tblPr firstRow="1" bandRow="1">
                <a:tableStyleId>{5C22544A-7EE6-4342-B048-85BDC9FD1C3A}</a:tableStyleId>
              </a:tblPr>
              <a:tblGrid>
                <a:gridCol w="8927920"/>
              </a:tblGrid>
              <a:tr h="917798">
                <a:tc>
                  <a:txBody>
                    <a:bodyPr/>
                    <a:lstStyle/>
                    <a:p>
                      <a:pPr marL="400050" lvl="1" indent="0">
                        <a:buNone/>
                      </a:pPr>
                      <a:r>
                        <a:rPr lang="en-US" b="0" dirty="0" smtClean="0"/>
                        <a:t>&lt;extensions&gt;</a:t>
                      </a:r>
                    </a:p>
                    <a:p>
                      <a:pPr marL="400050" lvl="1" indent="0">
                        <a:buNone/>
                      </a:pPr>
                      <a:r>
                        <a:rPr lang="en-US" b="0" dirty="0" smtClean="0"/>
                        <a:t>        &lt;extension class="</a:t>
                      </a:r>
                      <a:r>
                        <a:rPr lang="en-US" b="0" dirty="0" err="1" smtClean="0"/>
                        <a:t>Symfony</a:t>
                      </a:r>
                      <a:r>
                        <a:rPr lang="en-US" b="0" dirty="0" smtClean="0"/>
                        <a:t>\Component\Panther\</a:t>
                      </a:r>
                      <a:r>
                        <a:rPr lang="en-US" b="0" dirty="0" err="1" smtClean="0"/>
                        <a:t>ServerExtension</a:t>
                      </a:r>
                      <a:r>
                        <a:rPr lang="en-US" b="0" dirty="0" smtClean="0"/>
                        <a:t>" /&gt;</a:t>
                      </a:r>
                    </a:p>
                    <a:p>
                      <a:pPr marL="400050" lvl="1" indent="0">
                        <a:buNone/>
                      </a:pPr>
                      <a:r>
                        <a:rPr lang="en-US" b="0" dirty="0" smtClean="0"/>
                        <a:t>&lt;/extensions&gt;</a:t>
                      </a:r>
                    </a:p>
                  </a:txBody>
                  <a:tcPr/>
                </a:tc>
              </a:tr>
            </a:tbl>
          </a:graphicData>
        </a:graphic>
      </p:graphicFrame>
    </p:spTree>
    <p:extLst>
      <p:ext uri="{BB962C8B-B14F-4D97-AF65-F5344CB8AC3E}">
        <p14:creationId xmlns:p14="http://schemas.microsoft.com/office/powerpoint/2010/main" val="25491242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End</a:t>
            </a:r>
            <a:endParaRPr lang="fr-FR" dirty="0"/>
          </a:p>
        </p:txBody>
      </p:sp>
    </p:spTree>
    <p:extLst>
      <p:ext uri="{BB962C8B-B14F-4D97-AF65-F5344CB8AC3E}">
        <p14:creationId xmlns:p14="http://schemas.microsoft.com/office/powerpoint/2010/main" val="424941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a:t>Function</a:t>
            </a:r>
            <a:r>
              <a:rPr lang="fr-FR" dirty="0"/>
              <a:t> </a:t>
            </a:r>
            <a:r>
              <a:rPr lang="fr-FR" dirty="0" err="1"/>
              <a:t>sumOfTaxes</a:t>
            </a:r>
            <a:r>
              <a:rPr lang="fr-FR" dirty="0"/>
              <a:t> (</a:t>
            </a:r>
            <a:r>
              <a:rPr lang="fr-FR" dirty="0" err="1"/>
              <a:t>int</a:t>
            </a:r>
            <a:r>
              <a:rPr lang="fr-FR" dirty="0"/>
              <a:t> </a:t>
            </a:r>
            <a:r>
              <a:rPr lang="fr-FR" dirty="0" smtClean="0"/>
              <a:t>$</a:t>
            </a:r>
            <a:r>
              <a:rPr lang="fr-FR" dirty="0" err="1" smtClean="0"/>
              <a:t>maxTaxes</a:t>
            </a:r>
            <a:r>
              <a:rPr lang="fr-FR" dirty="0"/>
              <a:t>): </a:t>
            </a:r>
            <a:r>
              <a:rPr lang="fr-FR" dirty="0" err="1"/>
              <a:t>number</a:t>
            </a:r>
            <a:endParaRPr lang="fr-FR" dirty="0"/>
          </a:p>
          <a:p>
            <a:pPr marL="0" indent="0">
              <a:buNone/>
            </a:pPr>
            <a:r>
              <a:rPr lang="fr-FR" dirty="0"/>
              <a:t>{</a:t>
            </a:r>
          </a:p>
          <a:p>
            <a:pPr marL="0" indent="0">
              <a:buNone/>
            </a:pPr>
            <a:r>
              <a:rPr lang="fr-FR" dirty="0"/>
              <a:t>    $total = 0;</a:t>
            </a:r>
          </a:p>
          <a:p>
            <a:pPr marL="0" indent="0">
              <a:buNone/>
            </a:pPr>
            <a:r>
              <a:rPr lang="fr-FR" dirty="0"/>
              <a:t>    for </a:t>
            </a:r>
            <a:r>
              <a:rPr lang="fr-FR" dirty="0" smtClean="0"/>
              <a:t>($i </a:t>
            </a:r>
            <a:r>
              <a:rPr lang="fr-FR" dirty="0"/>
              <a:t>= 0; </a:t>
            </a:r>
            <a:r>
              <a:rPr lang="fr-FR" dirty="0" smtClean="0"/>
              <a:t>$i </a:t>
            </a:r>
            <a:r>
              <a:rPr lang="fr-FR" dirty="0"/>
              <a:t>&lt; </a:t>
            </a:r>
            <a:r>
              <a:rPr lang="fr-FR" dirty="0" smtClean="0"/>
              <a:t>$</a:t>
            </a:r>
            <a:r>
              <a:rPr lang="fr-FR" dirty="0" err="1" smtClean="0"/>
              <a:t>maxTaxes</a:t>
            </a:r>
            <a:r>
              <a:rPr lang="fr-FR" dirty="0"/>
              <a:t>; </a:t>
            </a:r>
            <a:r>
              <a:rPr lang="fr-FR" dirty="0" smtClean="0"/>
              <a:t>$i</a:t>
            </a:r>
            <a:r>
              <a:rPr lang="fr-FR" dirty="0"/>
              <a:t>++) {</a:t>
            </a:r>
          </a:p>
          <a:p>
            <a:pPr marL="0" indent="0">
              <a:buNone/>
            </a:pPr>
            <a:r>
              <a:rPr lang="fr-FR" dirty="0"/>
              <a:t>        for </a:t>
            </a:r>
            <a:r>
              <a:rPr lang="fr-FR" dirty="0" smtClean="0"/>
              <a:t>($j </a:t>
            </a:r>
            <a:r>
              <a:rPr lang="fr-FR" dirty="0"/>
              <a:t>= 5; </a:t>
            </a:r>
            <a:r>
              <a:rPr lang="fr-FR" dirty="0" smtClean="0"/>
              <a:t>$j &lt; $i</a:t>
            </a:r>
            <a:r>
              <a:rPr lang="fr-FR" dirty="0"/>
              <a:t>; </a:t>
            </a:r>
            <a:r>
              <a:rPr lang="fr-FR" dirty="0" smtClean="0"/>
              <a:t>$</a:t>
            </a:r>
            <a:r>
              <a:rPr lang="fr-FR" dirty="0" err="1" smtClean="0"/>
              <a:t>j</a:t>
            </a:r>
            <a:r>
              <a:rPr lang="fr-FR" dirty="0" err="1"/>
              <a:t>++</a:t>
            </a:r>
            <a:r>
              <a:rPr lang="fr-FR" dirty="0"/>
              <a:t>) {</a:t>
            </a:r>
          </a:p>
          <a:p>
            <a:pPr marL="0" indent="0">
              <a:buNone/>
            </a:pPr>
            <a:r>
              <a:rPr lang="fr-FR" dirty="0"/>
              <a:t>            if </a:t>
            </a:r>
            <a:r>
              <a:rPr lang="fr-FR" dirty="0" smtClean="0"/>
              <a:t>($total </a:t>
            </a:r>
            <a:r>
              <a:rPr lang="fr-FR" dirty="0"/>
              <a:t>&gt; 9) {</a:t>
            </a:r>
          </a:p>
          <a:p>
            <a:pPr marL="0" indent="0">
              <a:buNone/>
            </a:pPr>
            <a:r>
              <a:rPr lang="fr-FR" dirty="0"/>
              <a:t>                continue;</a:t>
            </a:r>
          </a:p>
          <a:p>
            <a:pPr marL="0" indent="0">
              <a:buNone/>
            </a:pPr>
            <a:r>
              <a:rPr lang="fr-FR" dirty="0"/>
              <a:t>             }</a:t>
            </a:r>
          </a:p>
          <a:p>
            <a:pPr marL="0" indent="0">
              <a:buNone/>
            </a:pPr>
            <a:r>
              <a:rPr lang="fr-FR" dirty="0"/>
              <a:t>        }</a:t>
            </a:r>
          </a:p>
          <a:p>
            <a:pPr marL="0" indent="0">
              <a:buNone/>
            </a:pPr>
            <a:r>
              <a:rPr lang="fr-FR" dirty="0"/>
              <a:t>       </a:t>
            </a:r>
            <a:r>
              <a:rPr lang="fr-FR" dirty="0" smtClean="0"/>
              <a:t>$total</a:t>
            </a:r>
            <a:r>
              <a:rPr lang="fr-FR" dirty="0"/>
              <a:t>++;</a:t>
            </a:r>
          </a:p>
          <a:p>
            <a:pPr marL="0" indent="0">
              <a:buNone/>
            </a:pPr>
            <a:r>
              <a:rPr lang="fr-FR" dirty="0"/>
              <a:t>    }</a:t>
            </a:r>
          </a:p>
          <a:p>
            <a:pPr marL="0" indent="0">
              <a:buNone/>
            </a:pPr>
            <a:r>
              <a:rPr lang="fr-FR" dirty="0"/>
              <a:t>    return </a:t>
            </a:r>
            <a:r>
              <a:rPr lang="fr-FR" dirty="0" smtClean="0"/>
              <a:t>$total</a:t>
            </a:r>
            <a:r>
              <a:rPr lang="fr-FR" dirty="0"/>
              <a:t>;</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lisibles</a:t>
            </a:r>
          </a:p>
          <a:p>
            <a:r>
              <a:rPr lang="fr-FR" b="1" dirty="0" smtClean="0">
                <a:solidFill>
                  <a:schemeClr val="accent4"/>
                </a:solidFill>
              </a:rPr>
              <a:t>1</a:t>
            </a:r>
            <a:r>
              <a:rPr lang="fr-FR" dirty="0" smtClean="0"/>
              <a:t> : Brisure du flux (if…jump…récursivité)</a:t>
            </a:r>
          </a:p>
          <a:p>
            <a:r>
              <a:rPr lang="fr-FR" b="1" dirty="0" smtClean="0">
                <a:solidFill>
                  <a:srgbClr val="FF0000"/>
                </a:solidFill>
              </a:rPr>
              <a:t>N+1</a:t>
            </a:r>
            <a:r>
              <a:rPr lang="fr-FR" dirty="0" smtClean="0"/>
              <a:t> : Points malus pour chaque niveau supplémentaire d’imbrication. (if dans if, catchs,…)</a:t>
            </a:r>
            <a:endParaRPr lang="fr-FR" dirty="0"/>
          </a:p>
        </p:txBody>
      </p:sp>
    </p:spTree>
    <p:extLst>
      <p:ext uri="{BB962C8B-B14F-4D97-AF65-F5344CB8AC3E}">
        <p14:creationId xmlns:p14="http://schemas.microsoft.com/office/powerpoint/2010/main" val="4079159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9173902" cy="706964"/>
          </a:xfrm>
        </p:spPr>
        <p:txBody>
          <a:bodyPr/>
          <a:lstStyle/>
          <a:p>
            <a:r>
              <a:rPr lang="fr-FR" dirty="0" smtClean="0"/>
              <a:t>Exemple : Complexité cognitive de 7 pts</a:t>
            </a:r>
            <a:endParaRPr lang="fr-FR" sz="3200"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smtClean="0"/>
              <a:t>Function</a:t>
            </a:r>
            <a:r>
              <a:rPr lang="fr-FR" dirty="0" smtClean="0"/>
              <a:t> </a:t>
            </a:r>
            <a:r>
              <a:rPr lang="fr-FR" dirty="0" err="1" smtClean="0"/>
              <a:t>sumOfTaxes</a:t>
            </a:r>
            <a:r>
              <a:rPr lang="fr-FR" dirty="0" smtClean="0"/>
              <a:t> (</a:t>
            </a:r>
            <a:r>
              <a:rPr lang="fr-FR" dirty="0" err="1" smtClean="0"/>
              <a:t>int</a:t>
            </a:r>
            <a:r>
              <a:rPr lang="fr-FR" dirty="0" smtClean="0"/>
              <a:t> $</a:t>
            </a:r>
            <a:r>
              <a:rPr lang="fr-FR" dirty="0" err="1" smtClean="0"/>
              <a:t>maxTaxes</a:t>
            </a:r>
            <a:r>
              <a:rPr lang="fr-FR" dirty="0" smtClean="0"/>
              <a:t>): </a:t>
            </a:r>
            <a:r>
              <a:rPr lang="fr-FR" dirty="0" err="1" smtClean="0"/>
              <a:t>number</a:t>
            </a:r>
            <a:endParaRPr lang="fr-FR" dirty="0" smtClean="0"/>
          </a:p>
          <a:p>
            <a:pPr marL="0" indent="0">
              <a:buNone/>
            </a:pPr>
            <a:r>
              <a:rPr lang="fr-FR" dirty="0" smtClean="0"/>
              <a:t>{</a:t>
            </a:r>
          </a:p>
          <a:p>
            <a:pPr marL="0" indent="0">
              <a:buNone/>
            </a:pPr>
            <a:r>
              <a:rPr lang="fr-FR" dirty="0"/>
              <a:t> </a:t>
            </a:r>
            <a:r>
              <a:rPr lang="fr-FR" dirty="0" smtClean="0"/>
              <a:t>   </a:t>
            </a:r>
            <a:r>
              <a:rPr lang="fr-FR" dirty="0" smtClean="0">
                <a:solidFill>
                  <a:srgbClr val="00B050"/>
                </a:solidFill>
              </a:rPr>
              <a:t>$total = 0;                                                     </a:t>
            </a:r>
            <a:r>
              <a:rPr lang="fr-FR" b="1" dirty="0" smtClean="0">
                <a:solidFill>
                  <a:srgbClr val="00B050"/>
                </a:solidFill>
              </a:rPr>
              <a:t>0</a:t>
            </a:r>
          </a:p>
          <a:p>
            <a:pPr marL="0" indent="0">
              <a:buNone/>
            </a:pPr>
            <a:r>
              <a:rPr lang="fr-FR" dirty="0">
                <a:solidFill>
                  <a:schemeClr val="accent4"/>
                </a:solidFill>
              </a:rPr>
              <a:t> </a:t>
            </a:r>
            <a:r>
              <a:rPr lang="fr-FR" dirty="0" smtClean="0">
                <a:solidFill>
                  <a:schemeClr val="accent4"/>
                </a:solidFill>
              </a:rPr>
              <a:t>   for ($i = 0;$ i &lt; $</a:t>
            </a:r>
            <a:r>
              <a:rPr lang="fr-FR" dirty="0" err="1" smtClean="0">
                <a:solidFill>
                  <a:schemeClr val="accent4"/>
                </a:solidFill>
              </a:rPr>
              <a:t>maxTaxes</a:t>
            </a:r>
            <a:r>
              <a:rPr lang="fr-FR" dirty="0" smtClean="0">
                <a:solidFill>
                  <a:schemeClr val="accent4"/>
                </a:solidFill>
              </a:rPr>
              <a:t>; $i++) {              </a:t>
            </a:r>
            <a:r>
              <a:rPr lang="fr-FR" b="1" dirty="0" smtClean="0">
                <a:solidFill>
                  <a:schemeClr val="accent4"/>
                </a:solidFill>
              </a:rPr>
              <a:t>1</a:t>
            </a:r>
          </a:p>
          <a:p>
            <a:pPr marL="0" indent="0">
              <a:buNone/>
            </a:pPr>
            <a:r>
              <a:rPr lang="fr-FR" dirty="0" smtClean="0">
                <a:solidFill>
                  <a:srgbClr val="FF0000"/>
                </a:solidFill>
              </a:rPr>
              <a:t>        for ($j = 5; $j &lt; $i; $</a:t>
            </a:r>
            <a:r>
              <a:rPr lang="fr-FR" dirty="0" err="1" smtClean="0">
                <a:solidFill>
                  <a:srgbClr val="FF0000"/>
                </a:solidFill>
              </a:rPr>
              <a:t>j++</a:t>
            </a:r>
            <a:r>
              <a:rPr lang="fr-FR" dirty="0" smtClean="0">
                <a:solidFill>
                  <a:srgbClr val="FF0000"/>
                </a:solidFill>
              </a:rPr>
              <a:t>) {                           </a:t>
            </a:r>
            <a:r>
              <a:rPr lang="fr-FR" b="1" dirty="0" smtClean="0">
                <a:solidFill>
                  <a:srgbClr val="FF0000"/>
                </a:solidFill>
              </a:rPr>
              <a:t>2</a:t>
            </a:r>
          </a:p>
          <a:p>
            <a:pPr marL="0" indent="0">
              <a:buNone/>
            </a:pPr>
            <a:r>
              <a:rPr lang="fr-FR" dirty="0">
                <a:solidFill>
                  <a:srgbClr val="FF0000"/>
                </a:solidFill>
              </a:rPr>
              <a:t> </a:t>
            </a:r>
            <a:r>
              <a:rPr lang="fr-FR" dirty="0" smtClean="0">
                <a:solidFill>
                  <a:srgbClr val="FF0000"/>
                </a:solidFill>
              </a:rPr>
              <a:t>           if ($total &gt; 9) {                                       </a:t>
            </a:r>
            <a:r>
              <a:rPr lang="fr-FR" b="1" dirty="0" smtClean="0">
                <a:solidFill>
                  <a:srgbClr val="FF0000"/>
                </a:solidFill>
              </a:rPr>
              <a:t>3</a:t>
            </a:r>
          </a:p>
          <a:p>
            <a:pPr marL="0" indent="0">
              <a:buNone/>
            </a:pPr>
            <a:r>
              <a:rPr lang="fr-FR" dirty="0"/>
              <a:t> </a:t>
            </a:r>
            <a:r>
              <a:rPr lang="fr-FR" dirty="0" smtClean="0"/>
              <a:t>               </a:t>
            </a:r>
            <a:r>
              <a:rPr lang="fr-FR" dirty="0" smtClean="0">
                <a:solidFill>
                  <a:schemeClr val="accent4"/>
                </a:solidFill>
              </a:rPr>
              <a:t>continue;                                          </a:t>
            </a:r>
            <a:r>
              <a:rPr lang="fr-FR" b="1" dirty="0" smtClean="0">
                <a:solidFill>
                  <a:schemeClr val="accent4"/>
                </a:solidFill>
              </a:rPr>
              <a:t>1</a:t>
            </a:r>
          </a:p>
          <a:p>
            <a:pPr marL="0" indent="0">
              <a:buNone/>
            </a:pPr>
            <a:r>
              <a:rPr lang="fr-FR" dirty="0"/>
              <a:t> </a:t>
            </a:r>
            <a:r>
              <a:rPr lang="fr-FR" dirty="0" smtClean="0"/>
              <a:t>            }</a:t>
            </a:r>
          </a:p>
          <a:p>
            <a:pPr marL="0" indent="0">
              <a:buNone/>
            </a:pPr>
            <a:r>
              <a:rPr lang="fr-FR" dirty="0"/>
              <a:t> </a:t>
            </a:r>
            <a:r>
              <a:rPr lang="fr-FR" dirty="0" smtClean="0"/>
              <a:t>       }</a:t>
            </a:r>
          </a:p>
          <a:p>
            <a:pPr marL="0" indent="0">
              <a:buNone/>
            </a:pPr>
            <a:r>
              <a:rPr lang="fr-FR" dirty="0">
                <a:solidFill>
                  <a:srgbClr val="00B050"/>
                </a:solidFill>
              </a:rPr>
              <a:t> </a:t>
            </a:r>
            <a:r>
              <a:rPr lang="fr-FR" dirty="0" smtClean="0">
                <a:solidFill>
                  <a:srgbClr val="00B050"/>
                </a:solidFill>
              </a:rPr>
              <a:t>       $total++;                                                    </a:t>
            </a:r>
            <a:r>
              <a:rPr lang="fr-FR" b="1" dirty="0" smtClean="0">
                <a:solidFill>
                  <a:srgbClr val="00B050"/>
                </a:solidFill>
              </a:rPr>
              <a:t>0</a:t>
            </a:r>
          </a:p>
          <a:p>
            <a:pPr marL="0" indent="0">
              <a:buNone/>
            </a:pPr>
            <a:r>
              <a:rPr lang="fr-FR" dirty="0"/>
              <a:t> </a:t>
            </a:r>
            <a:r>
              <a:rPr lang="fr-FR" dirty="0" smtClean="0"/>
              <a:t>   }</a:t>
            </a:r>
          </a:p>
          <a:p>
            <a:pPr marL="0" indent="0">
              <a:buNone/>
            </a:pPr>
            <a:r>
              <a:rPr lang="fr-FR" dirty="0"/>
              <a:t> </a:t>
            </a:r>
            <a:r>
              <a:rPr lang="fr-FR" dirty="0" smtClean="0"/>
              <a:t>   return $total;</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lisibles</a:t>
            </a:r>
          </a:p>
          <a:p>
            <a:r>
              <a:rPr lang="fr-FR" b="1" dirty="0" smtClean="0">
                <a:solidFill>
                  <a:schemeClr val="accent4"/>
                </a:solidFill>
              </a:rPr>
              <a:t>1</a:t>
            </a:r>
            <a:r>
              <a:rPr lang="fr-FR" dirty="0" smtClean="0"/>
              <a:t> : Brisure du flux (if…jump…récursivité)</a:t>
            </a:r>
          </a:p>
          <a:p>
            <a:r>
              <a:rPr lang="fr-FR" b="1" dirty="0" smtClean="0">
                <a:solidFill>
                  <a:srgbClr val="FF0000"/>
                </a:solidFill>
              </a:rPr>
              <a:t>N+1</a:t>
            </a:r>
            <a:r>
              <a:rPr lang="fr-FR" dirty="0" smtClean="0"/>
              <a:t> : Points malus pour chaque niveau supplémentaire d’imbrication. (if dans if, catchs,…)</a:t>
            </a:r>
            <a:endParaRPr lang="fr-FR" dirty="0"/>
          </a:p>
        </p:txBody>
      </p:sp>
    </p:spTree>
    <p:extLst>
      <p:ext uri="{BB962C8B-B14F-4D97-AF65-F5344CB8AC3E}">
        <p14:creationId xmlns:p14="http://schemas.microsoft.com/office/powerpoint/2010/main" val="1566906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Complexité </a:t>
            </a:r>
            <a:r>
              <a:rPr lang="fr-FR" dirty="0" err="1" smtClean="0"/>
              <a:t>cyclomatique</a:t>
            </a:r>
            <a:r>
              <a:rPr lang="fr-FR" dirty="0" smtClean="0"/>
              <a:t> </a:t>
            </a:r>
            <a:br>
              <a:rPr lang="fr-FR" dirty="0" smtClean="0"/>
            </a:br>
            <a:r>
              <a:rPr lang="fr-FR" sz="2000" dirty="0" smtClean="0"/>
              <a:t>(ou mesure de </a:t>
            </a:r>
            <a:r>
              <a:rPr lang="fr-FR" sz="2000" dirty="0" err="1" smtClean="0"/>
              <a:t>McCabe</a:t>
            </a:r>
            <a:r>
              <a:rPr lang="fr-FR" sz="2000" dirty="0" smtClean="0"/>
              <a:t>)</a:t>
            </a:r>
            <a:endParaRPr lang="fr-FR" sz="2000" dirty="0"/>
          </a:p>
        </p:txBody>
      </p:sp>
      <p:sp>
        <p:nvSpPr>
          <p:cNvPr id="10" name="Espace réservé du texte 9"/>
          <p:cNvSpPr>
            <a:spLocks noGrp="1"/>
          </p:cNvSpPr>
          <p:nvPr>
            <p:ph type="body" idx="1"/>
          </p:nvPr>
        </p:nvSpPr>
        <p:spPr/>
        <p:txBody>
          <a:bodyPr/>
          <a:lstStyle/>
          <a:p>
            <a:r>
              <a:rPr lang="fr-FR" dirty="0" smtClean="0"/>
              <a:t>Mesure crée en 1976 par Thomas J. </a:t>
            </a:r>
            <a:r>
              <a:rPr lang="fr-FR" dirty="0" err="1" smtClean="0"/>
              <a:t>McCabe</a:t>
            </a:r>
            <a:endParaRPr lang="fr-FR" dirty="0"/>
          </a:p>
        </p:txBody>
      </p:sp>
    </p:spTree>
    <p:extLst>
      <p:ext uri="{BB962C8B-B14F-4D97-AF65-F5344CB8AC3E}">
        <p14:creationId xmlns:p14="http://schemas.microsoft.com/office/powerpoint/2010/main" val="1132637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normAutofit/>
          </a:bodyPr>
          <a:lstStyle/>
          <a:p>
            <a:r>
              <a:rPr lang="fr-FR" dirty="0" smtClean="0"/>
              <a:t>Cette mesure va permettre de mesurer la complexité d’un programme. Elle comptabilise le nombre de « chemins » d’exécutions possible.</a:t>
            </a:r>
          </a:p>
          <a:p>
            <a:endParaRPr lang="fr-FR" dirty="0"/>
          </a:p>
          <a:p>
            <a:r>
              <a:rPr lang="fr-FR" dirty="0" smtClean="0"/>
              <a:t>Une bonne pratique est de ne pas dépasser une complexité </a:t>
            </a:r>
            <a:r>
              <a:rPr lang="fr-FR" dirty="0" err="1" smtClean="0"/>
              <a:t>cyclomatique</a:t>
            </a:r>
            <a:r>
              <a:rPr lang="fr-FR" dirty="0" smtClean="0"/>
              <a:t> de </a:t>
            </a:r>
            <a:r>
              <a:rPr lang="fr-FR" b="1" dirty="0" smtClean="0"/>
              <a:t>10 points pour une fonction</a:t>
            </a:r>
            <a:r>
              <a:rPr lang="fr-FR" dirty="0" smtClean="0"/>
              <a:t>.</a:t>
            </a:r>
          </a:p>
          <a:p>
            <a:pPr marL="0" indent="0">
              <a:buNone/>
            </a:pPr>
            <a:endParaRPr lang="fr-FR" dirty="0" smtClean="0"/>
          </a:p>
          <a:p>
            <a:r>
              <a:rPr lang="fr-FR" dirty="0" smtClean="0"/>
              <a:t>Permet de définir :</a:t>
            </a:r>
          </a:p>
          <a:p>
            <a:pPr lvl="1">
              <a:buFont typeface="Wingdings" panose="05000000000000000000" pitchFamily="2" charset="2"/>
              <a:buChar char="§"/>
            </a:pPr>
            <a:r>
              <a:rPr lang="fr-FR" dirty="0" smtClean="0"/>
              <a:t>Le nombre de chemins d’exécution</a:t>
            </a:r>
          </a:p>
          <a:p>
            <a:pPr lvl="1">
              <a:buFont typeface="Wingdings" panose="05000000000000000000" pitchFamily="2" charset="2"/>
              <a:buChar char="§"/>
            </a:pPr>
            <a:r>
              <a:rPr lang="fr-FR" b="1" dirty="0" smtClean="0"/>
              <a:t>Le nombre de tests minimum qu’il faut écrire pour avoir une couverture de 100%</a:t>
            </a:r>
            <a:endParaRPr lang="fr-FR" b="1" dirty="0"/>
          </a:p>
        </p:txBody>
      </p:sp>
    </p:spTree>
    <p:extLst>
      <p:ext uri="{BB962C8B-B14F-4D97-AF65-F5344CB8AC3E}">
        <p14:creationId xmlns:p14="http://schemas.microsoft.com/office/powerpoint/2010/main" val="3734422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2741</Words>
  <Application>Microsoft Office PowerPoint</Application>
  <PresentationFormat>Grand écran</PresentationFormat>
  <Paragraphs>544</Paragraphs>
  <Slides>57</Slides>
  <Notes>5</Notes>
  <HiddenSlides>1</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57</vt:i4>
      </vt:variant>
    </vt:vector>
  </HeadingPairs>
  <TitlesOfParts>
    <vt:vector size="64" baseType="lpstr">
      <vt:lpstr>Arial</vt:lpstr>
      <vt:lpstr>Calibri</vt:lpstr>
      <vt:lpstr>Century Gothic</vt:lpstr>
      <vt:lpstr>Wingdings</vt:lpstr>
      <vt:lpstr>Wingdings 3</vt:lpstr>
      <vt:lpstr>Direction Ion</vt:lpstr>
      <vt:lpstr>Objet d’environnement du Gestionnaire de liaisons</vt:lpstr>
      <vt:lpstr>Tests unitaires et fonctionnels</vt:lpstr>
      <vt:lpstr>Résume</vt:lpstr>
      <vt:lpstr>Rappels</vt:lpstr>
      <vt:lpstr>Complexité cognitive</vt:lpstr>
      <vt:lpstr>Définition</vt:lpstr>
      <vt:lpstr>Exemple</vt:lpstr>
      <vt:lpstr>Exemple : Complexité cognitive de 7 pts</vt:lpstr>
      <vt:lpstr>Complexité cyclomatique  (ou mesure de McCabe)</vt:lpstr>
      <vt:lpstr>Définition</vt:lpstr>
      <vt:lpstr>Exemple</vt:lpstr>
      <vt:lpstr>Exemple : Complexité cyclomatique 4 pts</vt:lpstr>
      <vt:lpstr>Tests Unitaires</vt:lpstr>
      <vt:lpstr>Oui, mais pour quoi faire ?</vt:lpstr>
      <vt:lpstr>Installation sous Symfony 4</vt:lpstr>
      <vt:lpstr>Configuration : phpunit.xml.dist</vt:lpstr>
      <vt:lpstr>Couverture</vt:lpstr>
      <vt:lpstr>Norme d’écritures</vt:lpstr>
      <vt:lpstr>Test Driven Development (TDD)</vt:lpstr>
      <vt:lpstr>Assertion</vt:lpstr>
      <vt:lpstr>C’est en forgeant qu’on devient forgeron.</vt:lpstr>
      <vt:lpstr>Premier test unitaire</vt:lpstr>
      <vt:lpstr>Exemples exhaustifs des assertions</vt:lpstr>
      <vt:lpstr>Vérifier la durée d’exécution</vt:lpstr>
      <vt:lpstr>Annotation - Groupes</vt:lpstr>
      <vt:lpstr>Annotation - Groupes</vt:lpstr>
      <vt:lpstr>DataProvider</vt:lpstr>
      <vt:lpstr>setUp() et TearDown()</vt:lpstr>
      <vt:lpstr>setUpBeforeClass() et tearDownAfterClass()</vt:lpstr>
      <vt:lpstr>Dépendance des tests</vt:lpstr>
      <vt:lpstr>Fixture</vt:lpstr>
      <vt:lpstr>Load Fixture via liib</vt:lpstr>
      <vt:lpstr>Tests des dépôts Doctrine</vt:lpstr>
      <vt:lpstr>Mocks</vt:lpstr>
      <vt:lpstr>Organiser une suite de tests</vt:lpstr>
      <vt:lpstr>Organiser une suite de tests</vt:lpstr>
      <vt:lpstr>Organiser une suite de tests</vt:lpstr>
      <vt:lpstr>Exports</vt:lpstr>
      <vt:lpstr>Exports – Activer XDebug</vt:lpstr>
      <vt:lpstr>Présentation PowerPoint</vt:lpstr>
      <vt:lpstr>Présentation PowerPoint</vt:lpstr>
      <vt:lpstr>Configuration de la journalisation</vt:lpstr>
      <vt:lpstr>Configuration de la journalisation</vt:lpstr>
      <vt:lpstr>Configuration en mode CI/CD</vt:lpstr>
      <vt:lpstr>Configuration en mode CI/CD</vt:lpstr>
      <vt:lpstr>Présentation PowerPoint</vt:lpstr>
      <vt:lpstr>Bilan des tests unitaires</vt:lpstr>
      <vt:lpstr>Tests Fonctionnels</vt:lpstr>
      <vt:lpstr>Premier test fonctionnel</vt:lpstr>
      <vt:lpstr>CSS</vt:lpstr>
      <vt:lpstr>Javascript</vt:lpstr>
      <vt:lpstr>Autres</vt:lpstr>
      <vt:lpstr>Annotation - Groupes</vt:lpstr>
      <vt:lpstr>Panthera</vt:lpstr>
      <vt:lpstr>Panthera - Exemple</vt:lpstr>
      <vt:lpstr>Panthera - Utilisations</vt:lpstr>
      <vt:lpstr>Panthera - Optimisations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unitaires et fonctionnels</dc:title>
  <dc:creator>LERICHE Jeremy</dc:creator>
  <cp:lastModifiedBy>LERICHE Jeremy</cp:lastModifiedBy>
  <cp:revision>134</cp:revision>
  <dcterms:created xsi:type="dcterms:W3CDTF">2019-02-25T08:31:54Z</dcterms:created>
  <dcterms:modified xsi:type="dcterms:W3CDTF">2019-03-01T14:55:21Z</dcterms:modified>
</cp:coreProperties>
</file>