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comments/comment2.xml" ContentType="application/vnd.openxmlformats-officedocument.presentationml.comments+xml"/>
  <Override PartName="/ppt/comments/comment3.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8"/>
  </p:notesMasterIdLst>
  <p:sldIdLst>
    <p:sldId id="256" r:id="rId2"/>
    <p:sldId id="257" r:id="rId3"/>
    <p:sldId id="287" r:id="rId4"/>
    <p:sldId id="258" r:id="rId5"/>
    <p:sldId id="259" r:id="rId6"/>
    <p:sldId id="260" r:id="rId7"/>
    <p:sldId id="261" r:id="rId8"/>
    <p:sldId id="262" r:id="rId9"/>
    <p:sldId id="263" r:id="rId10"/>
    <p:sldId id="264" r:id="rId11"/>
    <p:sldId id="265" r:id="rId12"/>
    <p:sldId id="266" r:id="rId13"/>
    <p:sldId id="279" r:id="rId14"/>
    <p:sldId id="267" r:id="rId15"/>
    <p:sldId id="272" r:id="rId16"/>
    <p:sldId id="277" r:id="rId17"/>
    <p:sldId id="271" r:id="rId18"/>
    <p:sldId id="278" r:id="rId19"/>
    <p:sldId id="273" r:id="rId20"/>
    <p:sldId id="288" r:id="rId21"/>
    <p:sldId id="289" r:id="rId22"/>
    <p:sldId id="309" r:id="rId23"/>
    <p:sldId id="300" r:id="rId24"/>
    <p:sldId id="285" r:id="rId25"/>
    <p:sldId id="292" r:id="rId26"/>
    <p:sldId id="307" r:id="rId27"/>
    <p:sldId id="280" r:id="rId28"/>
    <p:sldId id="293" r:id="rId29"/>
    <p:sldId id="299" r:id="rId30"/>
    <p:sldId id="282" r:id="rId31"/>
    <p:sldId id="311" r:id="rId32"/>
    <p:sldId id="308" r:id="rId33"/>
    <p:sldId id="305" r:id="rId34"/>
    <p:sldId id="281" r:id="rId35"/>
    <p:sldId id="295" r:id="rId36"/>
    <p:sldId id="291" r:id="rId37"/>
    <p:sldId id="274" r:id="rId38"/>
    <p:sldId id="276" r:id="rId39"/>
    <p:sldId id="286" r:id="rId40"/>
    <p:sldId id="283" r:id="rId41"/>
    <p:sldId id="294" r:id="rId42"/>
    <p:sldId id="275" r:id="rId43"/>
    <p:sldId id="297" r:id="rId44"/>
    <p:sldId id="298" r:id="rId45"/>
    <p:sldId id="296" r:id="rId46"/>
    <p:sldId id="268" r:id="rId47"/>
    <p:sldId id="290" r:id="rId48"/>
    <p:sldId id="306" r:id="rId49"/>
    <p:sldId id="310" r:id="rId50"/>
    <p:sldId id="312" r:id="rId51"/>
    <p:sldId id="284" r:id="rId52"/>
    <p:sldId id="301" r:id="rId53"/>
    <p:sldId id="302" r:id="rId54"/>
    <p:sldId id="303" r:id="rId55"/>
    <p:sldId id="304" r:id="rId56"/>
    <p:sldId id="269" r:id="rId5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RICHE Jeremy" initials="LJ" lastIdx="3" clrIdx="0">
    <p:extLst>
      <p:ext uri="{19B8F6BF-5375-455C-9EA6-DF929625EA0E}">
        <p15:presenceInfo xmlns:p15="http://schemas.microsoft.com/office/powerpoint/2012/main" userId="S-1-5-21-116214888-1408503796-6498272-6384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434" autoAdjust="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2-25T14:45:51.184" idx="1">
    <p:pos x="10" y="10"/>
    <p:text>Si nb tests &lt; complexité cyclo alors il manque des tests ou le code est trop complexe.</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02-26T09:31:49.674" idx="3">
    <p:pos x="6088" y="3263"/>
    <p:text>Attention  https://github.com/symfony/symfony-docs/issues/10350</p:text>
    <p:extLst>
      <p:ext uri="{C676402C-5697-4E1C-873F-D02D1690AC5C}">
        <p15:threadingInfo xmlns:p15="http://schemas.microsoft.com/office/powerpoint/2012/main" timeZoneBias="-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9-02-25T15:05:09.993" idx="2">
    <p:pos x="4631" y="2399"/>
    <p:text>(*) Nous verrons plus tard que PantherTestCase et WebTestCase héritent de TestCase et qu'elles peuvent donc faire appel à ses fonctions.</p:text>
    <p:extLst>
      <p:ext uri="{C676402C-5697-4E1C-873F-D02D1690AC5C}">
        <p15:threadingInfo xmlns:p15="http://schemas.microsoft.com/office/powerpoint/2012/main" timeZoneBias="-60"/>
      </p:ext>
    </p:extLst>
  </p:cm>
</p:cmLst>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F07C79-AA05-4ABC-B3AB-76007F07C3B9}" type="datetimeFigureOut">
              <a:rPr lang="fr-FR" smtClean="0"/>
              <a:t>28/02/2019</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20D268-D42A-4458-B323-BBF9AF1E1380}" type="slidenum">
              <a:rPr lang="fr-FR" smtClean="0"/>
              <a:t>‹N°›</a:t>
            </a:fld>
            <a:endParaRPr lang="fr-FR"/>
          </a:p>
        </p:txBody>
      </p:sp>
    </p:spTree>
    <p:extLst>
      <p:ext uri="{BB962C8B-B14F-4D97-AF65-F5344CB8AC3E}">
        <p14:creationId xmlns:p14="http://schemas.microsoft.com/office/powerpoint/2010/main" val="21550178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https://github.com/symfony/test-pack/blob/master/composer.json</a:t>
            </a:r>
            <a:endParaRPr lang="fr-FR" dirty="0"/>
          </a:p>
        </p:txBody>
      </p:sp>
      <p:sp>
        <p:nvSpPr>
          <p:cNvPr id="4" name="Espace réservé du numéro de diapositive 3"/>
          <p:cNvSpPr>
            <a:spLocks noGrp="1"/>
          </p:cNvSpPr>
          <p:nvPr>
            <p:ph type="sldNum" sz="quarter" idx="10"/>
          </p:nvPr>
        </p:nvSpPr>
        <p:spPr/>
        <p:txBody>
          <a:bodyPr/>
          <a:lstStyle/>
          <a:p>
            <a:fld id="{5C20D268-D42A-4458-B323-BBF9AF1E1380}" type="slidenum">
              <a:rPr lang="fr-FR" smtClean="0"/>
              <a:t>14</a:t>
            </a:fld>
            <a:endParaRPr lang="fr-FR"/>
          </a:p>
        </p:txBody>
      </p:sp>
    </p:spTree>
    <p:extLst>
      <p:ext uri="{BB962C8B-B14F-4D97-AF65-F5344CB8AC3E}">
        <p14:creationId xmlns:p14="http://schemas.microsoft.com/office/powerpoint/2010/main" val="1375603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https://symfony.com/doc/current/testing/doctrine.html</a:t>
            </a:r>
            <a:endParaRPr lang="fr-FR" dirty="0"/>
          </a:p>
        </p:txBody>
      </p:sp>
      <p:sp>
        <p:nvSpPr>
          <p:cNvPr id="4" name="Espace réservé du numéro de diapositive 3"/>
          <p:cNvSpPr>
            <a:spLocks noGrp="1"/>
          </p:cNvSpPr>
          <p:nvPr>
            <p:ph type="sldNum" sz="quarter" idx="10"/>
          </p:nvPr>
        </p:nvSpPr>
        <p:spPr/>
        <p:txBody>
          <a:bodyPr/>
          <a:lstStyle/>
          <a:p>
            <a:fld id="{5C20D268-D42A-4458-B323-BBF9AF1E1380}" type="slidenum">
              <a:rPr lang="fr-FR" smtClean="0"/>
              <a:t>32</a:t>
            </a:fld>
            <a:endParaRPr lang="fr-FR"/>
          </a:p>
        </p:txBody>
      </p:sp>
    </p:spTree>
    <p:extLst>
      <p:ext uri="{BB962C8B-B14F-4D97-AF65-F5344CB8AC3E}">
        <p14:creationId xmlns:p14="http://schemas.microsoft.com/office/powerpoint/2010/main" val="41993523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https://symfony.com/doc/current/testing/database.html</a:t>
            </a:r>
          </a:p>
          <a:p>
            <a:endParaRPr lang="fr-FR" dirty="0"/>
          </a:p>
        </p:txBody>
      </p:sp>
      <p:sp>
        <p:nvSpPr>
          <p:cNvPr id="4" name="Espace réservé du numéro de diapositive 3"/>
          <p:cNvSpPr>
            <a:spLocks noGrp="1"/>
          </p:cNvSpPr>
          <p:nvPr>
            <p:ph type="sldNum" sz="quarter" idx="10"/>
          </p:nvPr>
        </p:nvSpPr>
        <p:spPr/>
        <p:txBody>
          <a:bodyPr/>
          <a:lstStyle/>
          <a:p>
            <a:fld id="{5C20D268-D42A-4458-B323-BBF9AF1E1380}" type="slidenum">
              <a:rPr lang="fr-FR" smtClean="0"/>
              <a:t>33</a:t>
            </a:fld>
            <a:endParaRPr lang="fr-FR"/>
          </a:p>
        </p:txBody>
      </p:sp>
    </p:spTree>
    <p:extLst>
      <p:ext uri="{BB962C8B-B14F-4D97-AF65-F5344CB8AC3E}">
        <p14:creationId xmlns:p14="http://schemas.microsoft.com/office/powerpoint/2010/main" val="38966105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https://github.com/symfony/panther/blob/master/tests/ClientTest.php</a:t>
            </a:r>
            <a:endParaRPr lang="fr-FR" dirty="0"/>
          </a:p>
        </p:txBody>
      </p:sp>
      <p:sp>
        <p:nvSpPr>
          <p:cNvPr id="4" name="Espace réservé du numéro de diapositive 3"/>
          <p:cNvSpPr>
            <a:spLocks noGrp="1"/>
          </p:cNvSpPr>
          <p:nvPr>
            <p:ph type="sldNum" sz="quarter" idx="10"/>
          </p:nvPr>
        </p:nvSpPr>
        <p:spPr/>
        <p:txBody>
          <a:bodyPr/>
          <a:lstStyle/>
          <a:p>
            <a:fld id="{5C20D268-D42A-4458-B323-BBF9AF1E1380}" type="slidenum">
              <a:rPr lang="fr-FR" smtClean="0"/>
              <a:t>49</a:t>
            </a:fld>
            <a:endParaRPr lang="fr-FR"/>
          </a:p>
        </p:txBody>
      </p:sp>
    </p:spTree>
    <p:extLst>
      <p:ext uri="{BB962C8B-B14F-4D97-AF65-F5344CB8AC3E}">
        <p14:creationId xmlns:p14="http://schemas.microsoft.com/office/powerpoint/2010/main" val="28792188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https://github.com/symfony/panther/blob/master/tests/ClientTest.php</a:t>
            </a:r>
            <a:endParaRPr lang="fr-FR" dirty="0"/>
          </a:p>
        </p:txBody>
      </p:sp>
      <p:sp>
        <p:nvSpPr>
          <p:cNvPr id="4" name="Espace réservé du numéro de diapositive 3"/>
          <p:cNvSpPr>
            <a:spLocks noGrp="1"/>
          </p:cNvSpPr>
          <p:nvPr>
            <p:ph type="sldNum" sz="quarter" idx="10"/>
          </p:nvPr>
        </p:nvSpPr>
        <p:spPr/>
        <p:txBody>
          <a:bodyPr/>
          <a:lstStyle/>
          <a:p>
            <a:fld id="{5C20D268-D42A-4458-B323-BBF9AF1E1380}" type="slidenum">
              <a:rPr lang="fr-FR" smtClean="0"/>
              <a:t>50</a:t>
            </a:fld>
            <a:endParaRPr lang="fr-FR"/>
          </a:p>
        </p:txBody>
      </p:sp>
    </p:spTree>
    <p:extLst>
      <p:ext uri="{BB962C8B-B14F-4D97-AF65-F5344CB8AC3E}">
        <p14:creationId xmlns:p14="http://schemas.microsoft.com/office/powerpoint/2010/main" val="15309105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2/28/2019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923A1CC3-2375-41D4-9E03-427CAF2A4C1A}" type="datetimeFigureOut">
              <a:rPr lang="en-US" dirty="0"/>
              <a:t>2/28/2019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re et légen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fr-FR" smtClean="0"/>
              <a:t>Modifiez le style du titre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AFF16868-8199-4C2C-A5B1-63AEE139F88E}" type="datetimeFigureOut">
              <a:rPr lang="en-US" dirty="0"/>
              <a:t>2/28/2019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tion avec légende">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fr-FR" smtClean="0"/>
              <a:t>Modifiez le style du titre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AAD9FF7F-6988-44CC-821B-644E70CD2F73}" type="datetimeFigureOut">
              <a:rPr lang="en-US" dirty="0"/>
              <a:t>2/28/2019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rte nom">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5C12C299-16B2-4475-990D-751901EACC14}" type="datetimeFigureOut">
              <a:rPr lang="en-US" dirty="0"/>
              <a:t>2/28/2019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fr-FR" smtClean="0"/>
              <a:t>Modifiez le style du titre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2/28/2019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fr-FR" smtClean="0"/>
              <a:t>Modifiez le style du titre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2/28/2019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2/28/2019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fr-FR" smtClean="0"/>
              <a:t>Modifiez le style du titre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2/28/2019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2/28/2019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F34E6425-0181-43F2-84FC-787E803FD2F8}" type="datetimeFigureOut">
              <a:rPr lang="en-US" dirty="0"/>
              <a:t>2/28/2019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2/28/2019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2/28/2019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2/28/2019</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2/28/2019</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fr-FR" smtClean="0"/>
              <a:t>Modifiez le style du titre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76E86A4C-8E40-4F87-A4F0-01A0687C5742}" type="datetimeFigureOut">
              <a:rPr lang="en-US" dirty="0"/>
              <a:t>2/28/2019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fr-FR" smtClean="0"/>
              <a:t>Cliquez sur l'icône pour ajouter une image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35E72C73-2D91-4E12-BA25-F0AA0C03599B}" type="datetimeFigureOut">
              <a:rPr lang="en-US" dirty="0"/>
              <a:t>2/28/2019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fr-FR" smtClean="0"/>
              <a:t>Modifiez le style du titre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2/28/2019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symfony/test-pack/blob/master/composer.json"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comments" Target="../comments/commen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hyperlink" Target="https://phpunit.readthedocs.io/en/7.4/configuration.html#appendixes-configuration" TargetMode="Externa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phpunit.readthedocs.io/fr/latest/assertions.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hyperlink" Target="https://phpunit.readthedocs.io/fr/latest/assertions.html" TargetMode="External"/><Relationship Id="rId2" Type="http://schemas.openxmlformats.org/officeDocument/2006/relationships/hyperlink" Target="https://github.com/the-crucible/phpunit-example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symfony.com/doc/current/components/stopwatch.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hyperlink" Target="https://phpunit.readthedocs.io/fr/latest/fixtures.html"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phpunit.readthedocs.io/fr/latest/configuration.html#appendixes-configuration-logging"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github.com/MarcusBarnes/mik/issues/272" TargetMode="External"/><Relationship Id="rId2" Type="http://schemas.openxmlformats.org/officeDocument/2006/relationships/hyperlink" Target="https://openclassrooms.com/fr/courses/4087056-testez-et-suivez-letat-de-votre-application-php/4419481-tp-mettre-en-place-un-outil-dintegration-continue-travis" TargetMode="External"/><Relationship Id="rId1" Type="http://schemas.openxmlformats.org/officeDocument/2006/relationships/slideLayout" Target="../slideLayouts/slideLayout2.xml"/><Relationship Id="rId4" Type="http://schemas.openxmlformats.org/officeDocument/2006/relationships/hyperlink" Target="https://blog.pascal-martin.fr/post/integration-continue-jenkins-projet-php/"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github.com/symfony/panther/blob/master/test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Tests unitaires et fonctionnels</a:t>
            </a:r>
            <a:endParaRPr lang="fr-FR" dirty="0"/>
          </a:p>
        </p:txBody>
      </p:sp>
      <p:sp>
        <p:nvSpPr>
          <p:cNvPr id="3" name="Sous-titre 2"/>
          <p:cNvSpPr>
            <a:spLocks noGrp="1"/>
          </p:cNvSpPr>
          <p:nvPr>
            <p:ph type="subTitle" idx="1"/>
          </p:nvPr>
        </p:nvSpPr>
        <p:spPr/>
        <p:txBody>
          <a:bodyPr/>
          <a:lstStyle/>
          <a:p>
            <a:r>
              <a:rPr lang="fr-FR" dirty="0" smtClean="0"/>
              <a:t>Vendredi 01 mars 2019</a:t>
            </a:r>
            <a:endParaRPr lang="fr-FR" dirty="0"/>
          </a:p>
        </p:txBody>
      </p:sp>
    </p:spTree>
    <p:extLst>
      <p:ext uri="{BB962C8B-B14F-4D97-AF65-F5344CB8AC3E}">
        <p14:creationId xmlns:p14="http://schemas.microsoft.com/office/powerpoint/2010/main" val="32213760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a:t>
            </a:r>
            <a:endParaRPr lang="fr-FR" dirty="0"/>
          </a:p>
        </p:txBody>
      </p:sp>
      <p:sp>
        <p:nvSpPr>
          <p:cNvPr id="6" name="Espace réservé du texte 5"/>
          <p:cNvSpPr>
            <a:spLocks noGrp="1"/>
          </p:cNvSpPr>
          <p:nvPr>
            <p:ph type="body" sz="quarter" idx="3"/>
          </p:nvPr>
        </p:nvSpPr>
        <p:spPr/>
        <p:txBody>
          <a:bodyPr/>
          <a:lstStyle/>
          <a:p>
            <a:r>
              <a:rPr lang="fr-FR" dirty="0" smtClean="0"/>
              <a:t>Notation</a:t>
            </a:r>
            <a:endParaRPr lang="fr-FR" dirty="0"/>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3633" y="2305198"/>
            <a:ext cx="2040680" cy="4308103"/>
          </a:xfrm>
          <a:prstGeom prst="rect">
            <a:avLst/>
          </a:prstGeom>
        </p:spPr>
      </p:pic>
      <p:sp>
        <p:nvSpPr>
          <p:cNvPr id="4" name="Espace réservé du contenu 3"/>
          <p:cNvSpPr>
            <a:spLocks noGrp="1"/>
          </p:cNvSpPr>
          <p:nvPr>
            <p:ph sz="quarter" idx="4"/>
          </p:nvPr>
        </p:nvSpPr>
        <p:spPr/>
        <p:txBody>
          <a:bodyPr/>
          <a:lstStyle/>
          <a:p>
            <a:r>
              <a:rPr lang="fr-FR" dirty="0" smtClean="0"/>
              <a:t>Un point par chemin d’exécution</a:t>
            </a:r>
            <a:endParaRPr lang="fr-FR" dirty="0"/>
          </a:p>
        </p:txBody>
      </p:sp>
    </p:spTree>
    <p:extLst>
      <p:ext uri="{BB962C8B-B14F-4D97-AF65-F5344CB8AC3E}">
        <p14:creationId xmlns:p14="http://schemas.microsoft.com/office/powerpoint/2010/main" val="28842991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54954" y="973668"/>
            <a:ext cx="8967840" cy="706964"/>
          </a:xfrm>
        </p:spPr>
        <p:txBody>
          <a:bodyPr/>
          <a:lstStyle/>
          <a:p>
            <a:r>
              <a:rPr lang="fr-FR" dirty="0" smtClean="0"/>
              <a:t>Exemple : </a:t>
            </a:r>
            <a:r>
              <a:rPr lang="fr-FR" sz="3200" dirty="0" smtClean="0"/>
              <a:t>Complexité </a:t>
            </a:r>
            <a:r>
              <a:rPr lang="fr-FR" sz="3200" dirty="0" err="1" smtClean="0"/>
              <a:t>cyclomatique</a:t>
            </a:r>
            <a:r>
              <a:rPr lang="fr-FR" sz="3200" dirty="0" smtClean="0"/>
              <a:t> 4 pts</a:t>
            </a:r>
            <a:endParaRPr lang="fr-FR" sz="3200" dirty="0"/>
          </a:p>
        </p:txBody>
      </p:sp>
      <p:sp>
        <p:nvSpPr>
          <p:cNvPr id="5" name="Espace réservé du contenu 4"/>
          <p:cNvSpPr>
            <a:spLocks noGrp="1"/>
          </p:cNvSpPr>
          <p:nvPr>
            <p:ph sz="half" idx="2"/>
          </p:nvPr>
        </p:nvSpPr>
        <p:spPr>
          <a:xfrm>
            <a:off x="502276" y="2356834"/>
            <a:ext cx="5477836" cy="4314422"/>
          </a:xfrm>
        </p:spPr>
        <p:txBody>
          <a:bodyPr>
            <a:normAutofit fontScale="92500" lnSpcReduction="20000"/>
          </a:bodyPr>
          <a:lstStyle/>
          <a:p>
            <a:pPr marL="0" indent="0">
              <a:buNone/>
            </a:pPr>
            <a:r>
              <a:rPr lang="fr-FR" dirty="0" err="1"/>
              <a:t>Function</a:t>
            </a:r>
            <a:r>
              <a:rPr lang="fr-FR" dirty="0"/>
              <a:t> </a:t>
            </a:r>
            <a:r>
              <a:rPr lang="fr-FR" dirty="0" err="1"/>
              <a:t>sumOfTaxes</a:t>
            </a:r>
            <a:r>
              <a:rPr lang="fr-FR" dirty="0"/>
              <a:t> (</a:t>
            </a:r>
            <a:r>
              <a:rPr lang="fr-FR" dirty="0" err="1"/>
              <a:t>int</a:t>
            </a:r>
            <a:r>
              <a:rPr lang="fr-FR" dirty="0"/>
              <a:t> </a:t>
            </a:r>
            <a:r>
              <a:rPr lang="fr-FR" dirty="0" smtClean="0"/>
              <a:t>$</a:t>
            </a:r>
            <a:r>
              <a:rPr lang="fr-FR" dirty="0" err="1" smtClean="0"/>
              <a:t>maxTaxes</a:t>
            </a:r>
            <a:r>
              <a:rPr lang="fr-FR" dirty="0"/>
              <a:t>): </a:t>
            </a:r>
            <a:r>
              <a:rPr lang="fr-FR" dirty="0" err="1" smtClean="0"/>
              <a:t>number</a:t>
            </a:r>
            <a:r>
              <a:rPr lang="fr-FR" dirty="0" smtClean="0"/>
              <a:t>     </a:t>
            </a:r>
            <a:r>
              <a:rPr lang="fr-FR" b="1" dirty="0" smtClean="0">
                <a:solidFill>
                  <a:schemeClr val="accent4"/>
                </a:solidFill>
              </a:rPr>
              <a:t>1</a:t>
            </a:r>
            <a:endParaRPr lang="fr-FR" b="1" dirty="0">
              <a:solidFill>
                <a:schemeClr val="accent4"/>
              </a:solidFill>
            </a:endParaRPr>
          </a:p>
          <a:p>
            <a:pPr marL="0" indent="0">
              <a:buNone/>
            </a:pPr>
            <a:r>
              <a:rPr lang="fr-FR" dirty="0"/>
              <a:t>{</a:t>
            </a:r>
          </a:p>
          <a:p>
            <a:pPr marL="0" indent="0">
              <a:buNone/>
            </a:pPr>
            <a:r>
              <a:rPr lang="fr-FR" dirty="0"/>
              <a:t>    $total = 0;</a:t>
            </a:r>
          </a:p>
          <a:p>
            <a:pPr marL="0" indent="0">
              <a:buNone/>
            </a:pPr>
            <a:r>
              <a:rPr lang="fr-FR" dirty="0"/>
              <a:t>    for </a:t>
            </a:r>
            <a:r>
              <a:rPr lang="fr-FR" dirty="0" smtClean="0"/>
              <a:t>($i </a:t>
            </a:r>
            <a:r>
              <a:rPr lang="fr-FR" dirty="0"/>
              <a:t>= 0; </a:t>
            </a:r>
            <a:r>
              <a:rPr lang="fr-FR" dirty="0" smtClean="0"/>
              <a:t>$i </a:t>
            </a:r>
            <a:r>
              <a:rPr lang="fr-FR" dirty="0"/>
              <a:t>&lt; </a:t>
            </a:r>
            <a:r>
              <a:rPr lang="fr-FR" dirty="0" smtClean="0"/>
              <a:t>$</a:t>
            </a:r>
            <a:r>
              <a:rPr lang="fr-FR" dirty="0" err="1" smtClean="0"/>
              <a:t>maxTaxes</a:t>
            </a:r>
            <a:r>
              <a:rPr lang="fr-FR" dirty="0"/>
              <a:t>; </a:t>
            </a:r>
            <a:r>
              <a:rPr lang="fr-FR" dirty="0" smtClean="0"/>
              <a:t>$i</a:t>
            </a:r>
            <a:r>
              <a:rPr lang="fr-FR" dirty="0"/>
              <a:t>++) </a:t>
            </a:r>
            <a:r>
              <a:rPr lang="fr-FR" dirty="0" smtClean="0"/>
              <a:t>{                         </a:t>
            </a:r>
            <a:r>
              <a:rPr lang="fr-FR" b="1" dirty="0" smtClean="0">
                <a:solidFill>
                  <a:schemeClr val="accent4"/>
                </a:solidFill>
              </a:rPr>
              <a:t>1</a:t>
            </a:r>
            <a:endParaRPr lang="fr-FR" b="1" dirty="0">
              <a:solidFill>
                <a:schemeClr val="accent4"/>
              </a:solidFill>
            </a:endParaRPr>
          </a:p>
          <a:p>
            <a:pPr marL="0" indent="0">
              <a:buNone/>
            </a:pPr>
            <a:r>
              <a:rPr lang="fr-FR" dirty="0"/>
              <a:t>        for </a:t>
            </a:r>
            <a:r>
              <a:rPr lang="fr-FR" dirty="0" smtClean="0"/>
              <a:t>($j </a:t>
            </a:r>
            <a:r>
              <a:rPr lang="fr-FR" dirty="0"/>
              <a:t>= 5; </a:t>
            </a:r>
            <a:r>
              <a:rPr lang="fr-FR" dirty="0" smtClean="0"/>
              <a:t>$j </a:t>
            </a:r>
            <a:r>
              <a:rPr lang="fr-FR" dirty="0"/>
              <a:t>&lt; </a:t>
            </a:r>
            <a:r>
              <a:rPr lang="fr-FR" dirty="0" smtClean="0"/>
              <a:t>$i</a:t>
            </a:r>
            <a:r>
              <a:rPr lang="fr-FR" dirty="0"/>
              <a:t>; </a:t>
            </a:r>
            <a:r>
              <a:rPr lang="fr-FR" dirty="0" smtClean="0"/>
              <a:t>$</a:t>
            </a:r>
            <a:r>
              <a:rPr lang="fr-FR" dirty="0" err="1" smtClean="0"/>
              <a:t>j</a:t>
            </a:r>
            <a:r>
              <a:rPr lang="fr-FR" dirty="0" err="1"/>
              <a:t>++</a:t>
            </a:r>
            <a:r>
              <a:rPr lang="fr-FR" dirty="0"/>
              <a:t>) </a:t>
            </a:r>
            <a:r>
              <a:rPr lang="fr-FR" dirty="0" smtClean="0"/>
              <a:t>{                                     </a:t>
            </a:r>
            <a:r>
              <a:rPr lang="fr-FR" b="1" dirty="0" smtClean="0">
                <a:solidFill>
                  <a:schemeClr val="accent4"/>
                </a:solidFill>
              </a:rPr>
              <a:t>1</a:t>
            </a:r>
            <a:endParaRPr lang="fr-FR" b="1" dirty="0">
              <a:solidFill>
                <a:schemeClr val="accent4"/>
              </a:solidFill>
            </a:endParaRPr>
          </a:p>
          <a:p>
            <a:pPr marL="0" indent="0">
              <a:buNone/>
            </a:pPr>
            <a:r>
              <a:rPr lang="fr-FR" dirty="0"/>
              <a:t>            if </a:t>
            </a:r>
            <a:r>
              <a:rPr lang="fr-FR" dirty="0" smtClean="0"/>
              <a:t>($total </a:t>
            </a:r>
            <a:r>
              <a:rPr lang="fr-FR" dirty="0"/>
              <a:t>&gt; 9) </a:t>
            </a:r>
            <a:r>
              <a:rPr lang="fr-FR" dirty="0" smtClean="0"/>
              <a:t>{                                                 </a:t>
            </a:r>
            <a:r>
              <a:rPr lang="fr-FR" b="1" dirty="0" smtClean="0">
                <a:solidFill>
                  <a:schemeClr val="accent4"/>
                </a:solidFill>
              </a:rPr>
              <a:t>1</a:t>
            </a:r>
            <a:endParaRPr lang="fr-FR" b="1" dirty="0">
              <a:solidFill>
                <a:schemeClr val="accent4"/>
              </a:solidFill>
            </a:endParaRPr>
          </a:p>
          <a:p>
            <a:pPr marL="0" indent="0">
              <a:buNone/>
            </a:pPr>
            <a:r>
              <a:rPr lang="fr-FR" dirty="0"/>
              <a:t>                continue;</a:t>
            </a:r>
          </a:p>
          <a:p>
            <a:pPr marL="0" indent="0">
              <a:buNone/>
            </a:pPr>
            <a:r>
              <a:rPr lang="fr-FR" dirty="0"/>
              <a:t>             }</a:t>
            </a:r>
          </a:p>
          <a:p>
            <a:pPr marL="0" indent="0">
              <a:buNone/>
            </a:pPr>
            <a:r>
              <a:rPr lang="fr-FR" dirty="0"/>
              <a:t>        }</a:t>
            </a:r>
          </a:p>
          <a:p>
            <a:pPr marL="0" indent="0">
              <a:buNone/>
            </a:pPr>
            <a:r>
              <a:rPr lang="fr-FR" dirty="0"/>
              <a:t>        </a:t>
            </a:r>
            <a:r>
              <a:rPr lang="fr-FR" dirty="0" smtClean="0"/>
              <a:t>$total</a:t>
            </a:r>
            <a:r>
              <a:rPr lang="fr-FR" dirty="0"/>
              <a:t>++;</a:t>
            </a:r>
          </a:p>
          <a:p>
            <a:pPr marL="0" indent="0">
              <a:buNone/>
            </a:pPr>
            <a:r>
              <a:rPr lang="fr-FR" dirty="0"/>
              <a:t>    }</a:t>
            </a:r>
          </a:p>
          <a:p>
            <a:pPr marL="0" indent="0">
              <a:buNone/>
            </a:pPr>
            <a:r>
              <a:rPr lang="fr-FR" dirty="0"/>
              <a:t>    return </a:t>
            </a:r>
            <a:r>
              <a:rPr lang="fr-FR" dirty="0" smtClean="0"/>
              <a:t>$total</a:t>
            </a:r>
            <a:r>
              <a:rPr lang="fr-FR" dirty="0"/>
              <a:t>;</a:t>
            </a:r>
          </a:p>
          <a:p>
            <a:pPr marL="0" indent="0">
              <a:buNone/>
            </a:pPr>
            <a:r>
              <a:rPr lang="fr-FR" dirty="0"/>
              <a:t>}</a:t>
            </a:r>
          </a:p>
        </p:txBody>
      </p:sp>
      <p:sp>
        <p:nvSpPr>
          <p:cNvPr id="6" name="Espace réservé du texte 5"/>
          <p:cNvSpPr>
            <a:spLocks noGrp="1"/>
          </p:cNvSpPr>
          <p:nvPr>
            <p:ph type="body" sz="quarter" idx="3"/>
          </p:nvPr>
        </p:nvSpPr>
        <p:spPr/>
        <p:txBody>
          <a:bodyPr/>
          <a:lstStyle/>
          <a:p>
            <a:r>
              <a:rPr lang="fr-FR" dirty="0" smtClean="0"/>
              <a:t>Notation</a:t>
            </a:r>
            <a:endParaRPr lang="fr-FR" dirty="0"/>
          </a:p>
        </p:txBody>
      </p:sp>
      <p:sp>
        <p:nvSpPr>
          <p:cNvPr id="7" name="Espace réservé du contenu 6"/>
          <p:cNvSpPr>
            <a:spLocks noGrp="1"/>
          </p:cNvSpPr>
          <p:nvPr>
            <p:ph sz="quarter" idx="4"/>
          </p:nvPr>
        </p:nvSpPr>
        <p:spPr/>
        <p:txBody>
          <a:bodyPr/>
          <a:lstStyle/>
          <a:p>
            <a:r>
              <a:rPr lang="fr-FR" b="1" dirty="0" smtClean="0">
                <a:solidFill>
                  <a:srgbClr val="00B050"/>
                </a:solidFill>
              </a:rPr>
              <a:t>0</a:t>
            </a:r>
            <a:r>
              <a:rPr lang="fr-FR" dirty="0" smtClean="0"/>
              <a:t> : Structures standards</a:t>
            </a:r>
          </a:p>
          <a:p>
            <a:r>
              <a:rPr lang="fr-FR" b="1" dirty="0" smtClean="0">
                <a:solidFill>
                  <a:schemeClr val="accent4"/>
                </a:solidFill>
              </a:rPr>
              <a:t>1</a:t>
            </a:r>
            <a:r>
              <a:rPr lang="fr-FR" dirty="0" smtClean="0"/>
              <a:t> : Un point par chemin d’exécution</a:t>
            </a:r>
          </a:p>
        </p:txBody>
      </p:sp>
      <p:sp>
        <p:nvSpPr>
          <p:cNvPr id="3" name="ZoneTexte 2"/>
          <p:cNvSpPr txBox="1"/>
          <p:nvPr/>
        </p:nvSpPr>
        <p:spPr>
          <a:xfrm>
            <a:off x="3425780" y="5888177"/>
            <a:ext cx="3863662" cy="707886"/>
          </a:xfrm>
          <a:prstGeom prst="rect">
            <a:avLst/>
          </a:prstGeom>
          <a:noFill/>
        </p:spPr>
        <p:txBody>
          <a:bodyPr wrap="square" rtlCol="0">
            <a:spAutoFit/>
          </a:bodyPr>
          <a:lstStyle/>
          <a:p>
            <a:r>
              <a:rPr lang="fr-FR" sz="2000" b="1" dirty="0" smtClean="0">
                <a:solidFill>
                  <a:schemeClr val="accent4"/>
                </a:solidFill>
              </a:rPr>
              <a:t>Complexité </a:t>
            </a:r>
            <a:r>
              <a:rPr lang="fr-FR" sz="2000" b="1" dirty="0" err="1" smtClean="0">
                <a:solidFill>
                  <a:schemeClr val="accent4"/>
                </a:solidFill>
              </a:rPr>
              <a:t>cyclomatique</a:t>
            </a:r>
            <a:r>
              <a:rPr lang="fr-FR" sz="2000" b="1" dirty="0" smtClean="0">
                <a:solidFill>
                  <a:schemeClr val="accent4"/>
                </a:solidFill>
              </a:rPr>
              <a:t> de 4 pts</a:t>
            </a:r>
            <a:endParaRPr lang="fr-FR" sz="2000" b="1" dirty="0">
              <a:solidFill>
                <a:schemeClr val="accent4"/>
              </a:solidFill>
            </a:endParaRPr>
          </a:p>
        </p:txBody>
      </p:sp>
    </p:spTree>
    <p:extLst>
      <p:ext uri="{BB962C8B-B14F-4D97-AF65-F5344CB8AC3E}">
        <p14:creationId xmlns:p14="http://schemas.microsoft.com/office/powerpoint/2010/main" val="5864958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ctrTitle"/>
          </p:nvPr>
        </p:nvSpPr>
        <p:spPr>
          <a:xfrm>
            <a:off x="1631473" y="2987898"/>
            <a:ext cx="8825658" cy="952357"/>
          </a:xfrm>
        </p:spPr>
        <p:txBody>
          <a:bodyPr numCol="1"/>
          <a:lstStyle/>
          <a:p>
            <a:pPr algn="ctr"/>
            <a:r>
              <a:rPr lang="fr-FR" dirty="0" smtClean="0"/>
              <a:t>Tests Unitaires</a:t>
            </a:r>
            <a:endParaRPr lang="fr-FR" dirty="0"/>
          </a:p>
        </p:txBody>
      </p:sp>
    </p:spTree>
    <p:extLst>
      <p:ext uri="{BB962C8B-B14F-4D97-AF65-F5344CB8AC3E}">
        <p14:creationId xmlns:p14="http://schemas.microsoft.com/office/powerpoint/2010/main" val="14293900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Oui, mais pour quoi faire ?</a:t>
            </a:r>
            <a:endParaRPr lang="fr-FR" dirty="0"/>
          </a:p>
        </p:txBody>
      </p:sp>
      <p:sp>
        <p:nvSpPr>
          <p:cNvPr id="3" name="Espace réservé du contenu 2"/>
          <p:cNvSpPr>
            <a:spLocks noGrp="1"/>
          </p:cNvSpPr>
          <p:nvPr>
            <p:ph idx="1"/>
          </p:nvPr>
        </p:nvSpPr>
        <p:spPr>
          <a:xfrm>
            <a:off x="1154954" y="2603499"/>
            <a:ext cx="8825659" cy="3848815"/>
          </a:xfrm>
        </p:spPr>
        <p:txBody>
          <a:bodyPr>
            <a:normAutofit fontScale="92500"/>
          </a:bodyPr>
          <a:lstStyle/>
          <a:p>
            <a:pPr>
              <a:lnSpc>
                <a:spcPct val="150000"/>
              </a:lnSpc>
            </a:pPr>
            <a:r>
              <a:rPr lang="fr-FR" dirty="0" smtClean="0"/>
              <a:t>C’est un bon indicateur de la qualité du livrable.</a:t>
            </a:r>
          </a:p>
          <a:p>
            <a:pPr>
              <a:lnSpc>
                <a:spcPct val="150000"/>
              </a:lnSpc>
            </a:pPr>
            <a:r>
              <a:rPr lang="fr-FR" dirty="0" smtClean="0"/>
              <a:t>Il vont permettre de valider que les règles métier sont correctement implémentées.</a:t>
            </a:r>
          </a:p>
          <a:p>
            <a:pPr>
              <a:lnSpc>
                <a:spcPct val="150000"/>
              </a:lnSpc>
            </a:pPr>
            <a:r>
              <a:rPr lang="fr-FR" dirty="0" smtClean="0"/>
              <a:t>Les tests unitaires vont permettre de vérifier que la correction, la </a:t>
            </a:r>
            <a:r>
              <a:rPr lang="fr-FR" dirty="0" err="1" smtClean="0"/>
              <a:t>refactorisation</a:t>
            </a:r>
            <a:r>
              <a:rPr lang="fr-FR" dirty="0" smtClean="0"/>
              <a:t> n'introduit </a:t>
            </a:r>
            <a:r>
              <a:rPr lang="fr-FR" dirty="0"/>
              <a:t>pas de régression</a:t>
            </a:r>
            <a:r>
              <a:rPr lang="fr-FR" dirty="0" smtClean="0"/>
              <a:t>.</a:t>
            </a:r>
          </a:p>
          <a:p>
            <a:pPr>
              <a:lnSpc>
                <a:spcPct val="150000"/>
              </a:lnSpc>
            </a:pPr>
            <a:r>
              <a:rPr lang="fr-FR" dirty="0" smtClean="0"/>
              <a:t>Ils permettent aussi de remettre en question les différents « chemins » d’exécution du code et forcent à factoriser celui-ci.</a:t>
            </a:r>
          </a:p>
          <a:p>
            <a:pPr>
              <a:lnSpc>
                <a:spcPct val="150000"/>
              </a:lnSpc>
            </a:pPr>
            <a:r>
              <a:rPr lang="fr-FR" dirty="0"/>
              <a:t>Ils permettent de détecter les erreurs au plus </a:t>
            </a:r>
            <a:r>
              <a:rPr lang="fr-FR" dirty="0" smtClean="0"/>
              <a:t>tôt</a:t>
            </a:r>
            <a:r>
              <a:rPr lang="fr-FR" dirty="0"/>
              <a:t> </a:t>
            </a:r>
            <a:r>
              <a:rPr lang="fr-FR" dirty="0" smtClean="0"/>
              <a:t>et réduit la dette technique.</a:t>
            </a:r>
            <a:endParaRPr lang="fr-FR" dirty="0"/>
          </a:p>
        </p:txBody>
      </p:sp>
    </p:spTree>
    <p:extLst>
      <p:ext uri="{BB962C8B-B14F-4D97-AF65-F5344CB8AC3E}">
        <p14:creationId xmlns:p14="http://schemas.microsoft.com/office/powerpoint/2010/main" val="29865335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Installation sous </a:t>
            </a:r>
            <a:r>
              <a:rPr lang="fr-FR" dirty="0" err="1"/>
              <a:t>S</a:t>
            </a:r>
            <a:r>
              <a:rPr lang="fr-FR" dirty="0" err="1" smtClean="0"/>
              <a:t>ymfony</a:t>
            </a:r>
            <a:r>
              <a:rPr lang="fr-FR" dirty="0" smtClean="0"/>
              <a:t> 4</a:t>
            </a:r>
            <a:endParaRPr lang="fr-FR" b="1" dirty="0"/>
          </a:p>
        </p:txBody>
      </p:sp>
      <p:sp>
        <p:nvSpPr>
          <p:cNvPr id="3" name="Espace réservé du contenu 2"/>
          <p:cNvSpPr>
            <a:spLocks noGrp="1"/>
          </p:cNvSpPr>
          <p:nvPr>
            <p:ph idx="1"/>
          </p:nvPr>
        </p:nvSpPr>
        <p:spPr>
          <a:xfrm>
            <a:off x="1154954" y="2603499"/>
            <a:ext cx="8825659" cy="4041999"/>
          </a:xfrm>
        </p:spPr>
        <p:txBody>
          <a:bodyPr>
            <a:normAutofit fontScale="92500" lnSpcReduction="20000"/>
          </a:bodyPr>
          <a:lstStyle/>
          <a:p>
            <a:r>
              <a:rPr lang="fr-FR" dirty="0" smtClean="0"/>
              <a:t>Pour l’installation nous allons utiliser le gestionnaire de paquets composer.</a:t>
            </a:r>
          </a:p>
          <a:p>
            <a:r>
              <a:rPr lang="fr-FR" dirty="0" smtClean="0"/>
              <a:t>Attention à l’erreur fréquente suivante : </a:t>
            </a:r>
          </a:p>
          <a:p>
            <a:pPr marL="0" indent="0">
              <a:buNone/>
            </a:pPr>
            <a:r>
              <a:rPr lang="fr-FR" dirty="0" err="1"/>
              <a:t>p</a:t>
            </a:r>
            <a:r>
              <a:rPr lang="fr-FR" dirty="0" err="1" smtClean="0"/>
              <a:t>hpunit</a:t>
            </a:r>
            <a:r>
              <a:rPr lang="fr-FR" dirty="0" smtClean="0"/>
              <a:t>-bridge est déjà présent dans </a:t>
            </a:r>
          </a:p>
          <a:p>
            <a:pPr marL="0" indent="0">
              <a:buNone/>
            </a:pPr>
            <a:r>
              <a:rPr lang="fr-FR" dirty="0" smtClean="0">
                <a:hlinkClick r:id="rId3"/>
              </a:rPr>
              <a:t>test-pack</a:t>
            </a:r>
            <a:r>
              <a:rPr lang="fr-FR" dirty="0" smtClean="0"/>
              <a:t>. Risque de bugs.</a:t>
            </a:r>
          </a:p>
          <a:p>
            <a:pPr marL="0" indent="0">
              <a:buNone/>
            </a:pPr>
            <a:endParaRPr lang="fr-FR" dirty="0"/>
          </a:p>
          <a:p>
            <a:endParaRPr lang="fr-FR" dirty="0" smtClean="0"/>
          </a:p>
          <a:p>
            <a:endParaRPr lang="fr-FR" dirty="0" smtClean="0"/>
          </a:p>
          <a:p>
            <a:endParaRPr lang="fr-FR" dirty="0" smtClean="0"/>
          </a:p>
          <a:p>
            <a:endParaRPr lang="fr-FR" dirty="0"/>
          </a:p>
          <a:p>
            <a:pPr marL="0" indent="0">
              <a:buNone/>
            </a:pPr>
            <a:endParaRPr lang="fr-FR" dirty="0" smtClean="0"/>
          </a:p>
          <a:p>
            <a:r>
              <a:rPr lang="fr-FR" dirty="0" smtClean="0"/>
              <a:t>Il ne faudra pas oublier de faire de même dans les fichiers de configuration CI/CD.</a:t>
            </a:r>
          </a:p>
        </p:txBody>
      </p:sp>
      <p:graphicFrame>
        <p:nvGraphicFramePr>
          <p:cNvPr id="5" name="Tableau 4"/>
          <p:cNvGraphicFramePr>
            <a:graphicFrameLocks noGrp="1"/>
          </p:cNvGraphicFramePr>
          <p:nvPr>
            <p:extLst>
              <p:ext uri="{D42A27DB-BD31-4B8C-83A1-F6EECF244321}">
                <p14:modId xmlns:p14="http://schemas.microsoft.com/office/powerpoint/2010/main" val="2381774246"/>
              </p:ext>
            </p:extLst>
          </p:nvPr>
        </p:nvGraphicFramePr>
        <p:xfrm>
          <a:off x="1503783" y="5171225"/>
          <a:ext cx="8128000" cy="640080"/>
        </p:xfrm>
        <a:graphic>
          <a:graphicData uri="http://schemas.openxmlformats.org/drawingml/2006/table">
            <a:tbl>
              <a:tblPr firstRow="1" bandRow="1">
                <a:tableStyleId>{5C22544A-7EE6-4342-B048-85BDC9FD1C3A}</a:tableStyleId>
              </a:tblPr>
              <a:tblGrid>
                <a:gridCol w="8128000"/>
              </a:tblGrid>
              <a:tr h="370840">
                <a:tc>
                  <a:txBody>
                    <a:bodyPr/>
                    <a:lstStyle/>
                    <a:p>
                      <a:pPr marL="400050" marR="0" lvl="1" indent="0" algn="l" defTabSz="457200" rtl="0" eaLnBrk="1" fontAlgn="auto" latinLnBrk="0" hangingPunct="1">
                        <a:lnSpc>
                          <a:spcPct val="100000"/>
                        </a:lnSpc>
                        <a:spcBef>
                          <a:spcPts val="0"/>
                        </a:spcBef>
                        <a:spcAft>
                          <a:spcPts val="0"/>
                        </a:spcAft>
                        <a:buClrTx/>
                        <a:buSzTx/>
                        <a:buFontTx/>
                        <a:buNone/>
                        <a:tabLst/>
                        <a:defRPr/>
                      </a:pPr>
                      <a:r>
                        <a:rPr lang="en-US" dirty="0" smtClean="0"/>
                        <a:t>composer remove --dev </a:t>
                      </a:r>
                      <a:r>
                        <a:rPr lang="en-US" dirty="0" err="1" smtClean="0"/>
                        <a:t>symfony</a:t>
                      </a:r>
                      <a:r>
                        <a:rPr lang="en-US" dirty="0" smtClean="0"/>
                        <a:t>/</a:t>
                      </a:r>
                      <a:r>
                        <a:rPr lang="en-US" dirty="0" err="1" smtClean="0"/>
                        <a:t>phpunit</a:t>
                      </a:r>
                      <a:r>
                        <a:rPr lang="en-US" dirty="0" smtClean="0"/>
                        <a:t>-bridge</a:t>
                      </a:r>
                      <a:endParaRPr lang="fr-FR" dirty="0" smtClean="0"/>
                    </a:p>
                    <a:p>
                      <a:pPr marL="400050" marR="0" lvl="1" indent="0" algn="l" defTabSz="457200" rtl="0" eaLnBrk="1" fontAlgn="auto" latinLnBrk="0" hangingPunct="1">
                        <a:lnSpc>
                          <a:spcPct val="100000"/>
                        </a:lnSpc>
                        <a:spcBef>
                          <a:spcPts val="0"/>
                        </a:spcBef>
                        <a:spcAft>
                          <a:spcPts val="0"/>
                        </a:spcAft>
                        <a:buClrTx/>
                        <a:buSzTx/>
                        <a:buFontTx/>
                        <a:buNone/>
                        <a:tabLst/>
                        <a:defRPr/>
                      </a:pPr>
                      <a:r>
                        <a:rPr lang="fr-FR" dirty="0" smtClean="0"/>
                        <a:t>composer </a:t>
                      </a:r>
                      <a:r>
                        <a:rPr lang="fr-FR" dirty="0" err="1" smtClean="0"/>
                        <a:t>require</a:t>
                      </a:r>
                      <a:r>
                        <a:rPr lang="fr-FR" dirty="0" smtClean="0"/>
                        <a:t> --</a:t>
                      </a:r>
                      <a:r>
                        <a:rPr lang="fr-FR" dirty="0" err="1" smtClean="0"/>
                        <a:t>dev</a:t>
                      </a:r>
                      <a:r>
                        <a:rPr lang="fr-FR" dirty="0" smtClean="0"/>
                        <a:t> test-pack</a:t>
                      </a:r>
                    </a:p>
                  </a:txBody>
                  <a:tcPr/>
                </a:tc>
              </a:tr>
            </a:tbl>
          </a:graphicData>
        </a:graphic>
      </p:graphicFrame>
      <p:pic>
        <p:nvPicPr>
          <p:cNvPr id="4" name="Image 3"/>
          <p:cNvPicPr>
            <a:picLocks noChangeAspect="1"/>
          </p:cNvPicPr>
          <p:nvPr/>
        </p:nvPicPr>
        <p:blipFill>
          <a:blip r:embed="rId4"/>
          <a:stretch>
            <a:fillRect/>
          </a:stretch>
        </p:blipFill>
        <p:spPr>
          <a:xfrm>
            <a:off x="5784314" y="2975857"/>
            <a:ext cx="4196299" cy="2092337"/>
          </a:xfrm>
          <a:prstGeom prst="rect">
            <a:avLst/>
          </a:prstGeom>
        </p:spPr>
      </p:pic>
    </p:spTree>
    <p:extLst>
      <p:ext uri="{BB962C8B-B14F-4D97-AF65-F5344CB8AC3E}">
        <p14:creationId xmlns:p14="http://schemas.microsoft.com/office/powerpoint/2010/main" val="41186861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Configuration : </a:t>
            </a:r>
            <a:r>
              <a:rPr lang="fr-FR" b="1" dirty="0" err="1" smtClean="0"/>
              <a:t>phpunit.xml.dist</a:t>
            </a:r>
            <a:endParaRPr lang="fr-FR" b="1" dirty="0"/>
          </a:p>
        </p:txBody>
      </p:sp>
      <p:sp>
        <p:nvSpPr>
          <p:cNvPr id="3" name="Espace réservé du contenu 2"/>
          <p:cNvSpPr>
            <a:spLocks noGrp="1"/>
          </p:cNvSpPr>
          <p:nvPr>
            <p:ph idx="1"/>
          </p:nvPr>
        </p:nvSpPr>
        <p:spPr>
          <a:xfrm>
            <a:off x="1154954" y="2603500"/>
            <a:ext cx="9930388" cy="3698826"/>
          </a:xfrm>
        </p:spPr>
        <p:txBody>
          <a:bodyPr>
            <a:normAutofit/>
          </a:bodyPr>
          <a:lstStyle/>
          <a:p>
            <a:r>
              <a:rPr lang="fr-FR" b="1" dirty="0" smtClean="0"/>
              <a:t>Localisation</a:t>
            </a:r>
            <a:r>
              <a:rPr lang="fr-FR" dirty="0" smtClean="0"/>
              <a:t> : Ce fichier doit se trouver à la racine de votre application.</a:t>
            </a:r>
          </a:p>
          <a:p>
            <a:r>
              <a:rPr lang="fr-FR" b="1" dirty="0" smtClean="0"/>
              <a:t>Objectif</a:t>
            </a:r>
            <a:r>
              <a:rPr lang="fr-FR" dirty="0" smtClean="0"/>
              <a:t> : Ce fichier va nous permettre de configurer le comportement de </a:t>
            </a:r>
            <a:r>
              <a:rPr lang="fr-FR" dirty="0" err="1" smtClean="0"/>
              <a:t>phpUnit</a:t>
            </a:r>
            <a:r>
              <a:rPr lang="fr-FR" dirty="0" smtClean="0"/>
              <a:t>.</a:t>
            </a:r>
          </a:p>
          <a:p>
            <a:r>
              <a:rPr lang="fr-FR" dirty="0"/>
              <a:t>Configuration minimale </a:t>
            </a:r>
            <a:r>
              <a:rPr lang="fr-FR" dirty="0" smtClean="0"/>
              <a:t>:</a:t>
            </a:r>
          </a:p>
          <a:p>
            <a:endParaRPr lang="fr-FR" dirty="0"/>
          </a:p>
          <a:p>
            <a:endParaRPr lang="fr-FR" dirty="0" smtClean="0"/>
          </a:p>
          <a:p>
            <a:endParaRPr lang="fr-FR" dirty="0" smtClean="0"/>
          </a:p>
          <a:p>
            <a:r>
              <a:rPr lang="fr-FR" dirty="0"/>
              <a:t>Documentation complète : </a:t>
            </a:r>
          </a:p>
          <a:p>
            <a:pPr marL="0" indent="0">
              <a:buNone/>
            </a:pPr>
            <a:r>
              <a:rPr lang="fr-FR" dirty="0">
                <a:solidFill>
                  <a:srgbClr val="00B0F0"/>
                </a:solidFill>
                <a:hlinkClick r:id="rId3"/>
              </a:rPr>
              <a:t>https://</a:t>
            </a:r>
            <a:r>
              <a:rPr lang="fr-FR" dirty="0" smtClean="0">
                <a:solidFill>
                  <a:srgbClr val="00B0F0"/>
                </a:solidFill>
                <a:hlinkClick r:id="rId3"/>
              </a:rPr>
              <a:t>phpunit.readthedocs.io/en/7.4/configuration.html#appendixes-configuration</a:t>
            </a:r>
            <a:endParaRPr lang="fr-FR" dirty="0" smtClean="0">
              <a:solidFill>
                <a:srgbClr val="00B0F0"/>
              </a:solidFill>
            </a:endParaRPr>
          </a:p>
          <a:p>
            <a:pPr marL="0" indent="0">
              <a:buNone/>
            </a:pPr>
            <a:r>
              <a:rPr lang="fr-FR" dirty="0">
                <a:solidFill>
                  <a:srgbClr val="00B0F0"/>
                </a:solidFill>
              </a:rPr>
              <a:t>https://github.com/symfony/demo/blob/master/phpunit.xml.dist</a:t>
            </a:r>
          </a:p>
          <a:p>
            <a:endParaRPr lang="fr-FR" dirty="0"/>
          </a:p>
          <a:p>
            <a:endParaRPr lang="fr-FR" dirty="0" smtClean="0"/>
          </a:p>
        </p:txBody>
      </p:sp>
      <p:graphicFrame>
        <p:nvGraphicFramePr>
          <p:cNvPr id="4" name="Objet 3"/>
          <p:cNvGraphicFramePr>
            <a:graphicFrameLocks noChangeAspect="1"/>
          </p:cNvGraphicFramePr>
          <p:nvPr>
            <p:extLst>
              <p:ext uri="{D42A27DB-BD31-4B8C-83A1-F6EECF244321}">
                <p14:modId xmlns:p14="http://schemas.microsoft.com/office/powerpoint/2010/main" val="3885897457"/>
              </p:ext>
            </p:extLst>
          </p:nvPr>
        </p:nvGraphicFramePr>
        <p:xfrm>
          <a:off x="4363552" y="3624153"/>
          <a:ext cx="2408462" cy="1206182"/>
        </p:xfrm>
        <a:graphic>
          <a:graphicData uri="http://schemas.openxmlformats.org/presentationml/2006/ole">
            <mc:AlternateContent xmlns:mc="http://schemas.openxmlformats.org/markup-compatibility/2006">
              <mc:Choice xmlns:v="urn:schemas-microsoft-com:vml" Requires="v">
                <p:oleObj spid="_x0000_s8270" name="Objet d’environnement du Gestionnaire de liaisons" showAsIcon="1" r:id="rId4" imgW="979200" imgH="491040" progId="Package">
                  <p:embed/>
                </p:oleObj>
              </mc:Choice>
              <mc:Fallback>
                <p:oleObj name="Objet d’environnement du Gestionnaire de liaisons" showAsIcon="1" r:id="rId4" imgW="979200" imgH="491040" progId="Package">
                  <p:embed/>
                  <p:pic>
                    <p:nvPicPr>
                      <p:cNvPr id="0" name=""/>
                      <p:cNvPicPr/>
                      <p:nvPr/>
                    </p:nvPicPr>
                    <p:blipFill>
                      <a:blip r:embed="rId5"/>
                      <a:stretch>
                        <a:fillRect/>
                      </a:stretch>
                    </p:blipFill>
                    <p:spPr>
                      <a:xfrm>
                        <a:off x="4363552" y="3624153"/>
                        <a:ext cx="2408462" cy="1206182"/>
                      </a:xfrm>
                      <a:prstGeom prst="rect">
                        <a:avLst/>
                      </a:prstGeom>
                      <a:solidFill>
                        <a:schemeClr val="accent1">
                          <a:lumMod val="75000"/>
                        </a:schemeClr>
                      </a:solidFill>
                      <a:ln>
                        <a:solidFill>
                          <a:schemeClr val="tx1">
                            <a:lumMod val="50000"/>
                            <a:lumOff val="50000"/>
                          </a:schemeClr>
                        </a:solidFill>
                      </a:ln>
                    </p:spPr>
                  </p:pic>
                </p:oleObj>
              </mc:Fallback>
            </mc:AlternateContent>
          </a:graphicData>
        </a:graphic>
      </p:graphicFrame>
    </p:spTree>
    <p:extLst>
      <p:ext uri="{BB962C8B-B14F-4D97-AF65-F5344CB8AC3E}">
        <p14:creationId xmlns:p14="http://schemas.microsoft.com/office/powerpoint/2010/main" val="17759019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Couverture</a:t>
            </a:r>
            <a:endParaRPr lang="fr-FR" dirty="0"/>
          </a:p>
        </p:txBody>
      </p:sp>
      <p:sp>
        <p:nvSpPr>
          <p:cNvPr id="3" name="Espace réservé du contenu 2"/>
          <p:cNvSpPr>
            <a:spLocks noGrp="1"/>
          </p:cNvSpPr>
          <p:nvPr>
            <p:ph idx="1"/>
          </p:nvPr>
        </p:nvSpPr>
        <p:spPr/>
        <p:txBody>
          <a:bodyPr/>
          <a:lstStyle/>
          <a:p>
            <a:r>
              <a:rPr lang="fr-FR" dirty="0"/>
              <a:t>Ne visez pas le 100% de couverture, visez le maximum de cas d'utilisation du code</a:t>
            </a:r>
            <a:r>
              <a:rPr lang="fr-FR" dirty="0" smtClean="0"/>
              <a:t>.</a:t>
            </a:r>
          </a:p>
          <a:p>
            <a:endParaRPr lang="fr-FR" dirty="0"/>
          </a:p>
          <a:p>
            <a:r>
              <a:rPr lang="fr-FR" b="1" dirty="0" smtClean="0"/>
              <a:t>Important</a:t>
            </a:r>
            <a:r>
              <a:rPr lang="fr-FR" dirty="0" smtClean="0"/>
              <a:t> : Tenez compte du temps nécessaire pour écrire de vos tests dans vos estimations.</a:t>
            </a:r>
            <a:endParaRPr lang="fr-FR" dirty="0"/>
          </a:p>
        </p:txBody>
      </p:sp>
    </p:spTree>
    <p:extLst>
      <p:ext uri="{BB962C8B-B14F-4D97-AF65-F5344CB8AC3E}">
        <p14:creationId xmlns:p14="http://schemas.microsoft.com/office/powerpoint/2010/main" val="19465620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Norme d’écritures</a:t>
            </a:r>
            <a:endParaRPr lang="fr-FR" b="1" dirty="0"/>
          </a:p>
        </p:txBody>
      </p:sp>
      <p:sp>
        <p:nvSpPr>
          <p:cNvPr id="3" name="Espace réservé du contenu 2"/>
          <p:cNvSpPr>
            <a:spLocks noGrp="1"/>
          </p:cNvSpPr>
          <p:nvPr>
            <p:ph idx="1"/>
          </p:nvPr>
        </p:nvSpPr>
        <p:spPr>
          <a:xfrm>
            <a:off x="1154954" y="2434107"/>
            <a:ext cx="10371638" cy="3992451"/>
          </a:xfrm>
        </p:spPr>
        <p:txBody>
          <a:bodyPr>
            <a:normAutofit/>
          </a:bodyPr>
          <a:lstStyle/>
          <a:p>
            <a:r>
              <a:rPr lang="fr-FR" dirty="0" smtClean="0"/>
              <a:t>    Les tests sont stockés dans le répertoire </a:t>
            </a:r>
            <a:r>
              <a:rPr lang="fr-FR" b="1" dirty="0" smtClean="0">
                <a:solidFill>
                  <a:schemeClr val="accent5">
                    <a:lumMod val="75000"/>
                  </a:schemeClr>
                </a:solidFill>
              </a:rPr>
              <a:t>/tests</a:t>
            </a:r>
            <a:r>
              <a:rPr lang="fr-FR" dirty="0" smtClean="0"/>
              <a:t>.</a:t>
            </a:r>
          </a:p>
          <a:p>
            <a:endParaRPr lang="fr-FR" dirty="0" smtClean="0"/>
          </a:p>
          <a:p>
            <a:r>
              <a:rPr lang="fr-FR" dirty="0" smtClean="0"/>
              <a:t>    Les </a:t>
            </a:r>
            <a:r>
              <a:rPr lang="fr-FR" dirty="0"/>
              <a:t>tests pour une classe </a:t>
            </a:r>
            <a:r>
              <a:rPr lang="fr-FR" b="1" dirty="0">
                <a:solidFill>
                  <a:schemeClr val="accent5">
                    <a:lumMod val="75000"/>
                  </a:schemeClr>
                </a:solidFill>
              </a:rPr>
              <a:t>Class</a:t>
            </a:r>
            <a:r>
              <a:rPr lang="fr-FR" dirty="0"/>
              <a:t> vont dans une classe </a:t>
            </a:r>
            <a:r>
              <a:rPr lang="fr-FR" b="1" dirty="0" err="1" smtClean="0">
                <a:solidFill>
                  <a:schemeClr val="accent5">
                    <a:lumMod val="75000"/>
                  </a:schemeClr>
                </a:solidFill>
              </a:rPr>
              <a:t>Class</a:t>
            </a:r>
            <a:r>
              <a:rPr lang="fr-FR" dirty="0" err="1" smtClean="0"/>
              <a:t>Test.php</a:t>
            </a:r>
            <a:endParaRPr lang="fr-FR" dirty="0"/>
          </a:p>
          <a:p>
            <a:endParaRPr lang="fr-FR" dirty="0"/>
          </a:p>
          <a:p>
            <a:r>
              <a:rPr lang="fr-FR" dirty="0"/>
              <a:t>    </a:t>
            </a:r>
            <a:r>
              <a:rPr lang="fr-FR" dirty="0" err="1"/>
              <a:t>ClassTest</a:t>
            </a:r>
            <a:r>
              <a:rPr lang="fr-FR" dirty="0"/>
              <a:t> hérite </a:t>
            </a:r>
            <a:r>
              <a:rPr lang="fr-FR" dirty="0" smtClean="0"/>
              <a:t>de </a:t>
            </a:r>
            <a:r>
              <a:rPr lang="fr-FR" dirty="0" err="1"/>
              <a:t>PHPUnit</a:t>
            </a:r>
            <a:r>
              <a:rPr lang="fr-FR" dirty="0"/>
              <a:t>\Framework\</a:t>
            </a:r>
            <a:r>
              <a:rPr lang="fr-FR" dirty="0" err="1"/>
              <a:t>TestCase</a:t>
            </a:r>
            <a:r>
              <a:rPr lang="fr-FR" dirty="0" smtClean="0"/>
              <a:t>. (*)</a:t>
            </a:r>
            <a:endParaRPr lang="fr-FR" dirty="0"/>
          </a:p>
          <a:p>
            <a:endParaRPr lang="fr-FR" dirty="0"/>
          </a:p>
          <a:p>
            <a:r>
              <a:rPr lang="fr-FR" dirty="0"/>
              <a:t>    Les tests sont des méthodes publiques qui sont appelées </a:t>
            </a:r>
            <a:r>
              <a:rPr lang="fr-FR" b="1" dirty="0">
                <a:solidFill>
                  <a:schemeClr val="accent5">
                    <a:lumMod val="75000"/>
                  </a:schemeClr>
                </a:solidFill>
              </a:rPr>
              <a:t>test</a:t>
            </a:r>
            <a:r>
              <a:rPr lang="fr-FR" dirty="0" smtClean="0">
                <a:solidFill>
                  <a:schemeClr val="accent5">
                    <a:lumMod val="75000"/>
                  </a:schemeClr>
                </a:solidFill>
              </a:rPr>
              <a:t>* </a:t>
            </a:r>
            <a:r>
              <a:rPr lang="fr-FR" dirty="0" smtClean="0">
                <a:solidFill>
                  <a:schemeClr val="tx1"/>
                </a:solidFill>
              </a:rPr>
              <a:t>exemple </a:t>
            </a:r>
            <a:r>
              <a:rPr lang="fr-FR" b="1" dirty="0" err="1" smtClean="0">
                <a:solidFill>
                  <a:schemeClr val="accent5">
                    <a:lumMod val="75000"/>
                  </a:schemeClr>
                </a:solidFill>
              </a:rPr>
              <a:t>test</a:t>
            </a:r>
            <a:r>
              <a:rPr lang="fr-FR" dirty="0" err="1" smtClean="0">
                <a:solidFill>
                  <a:schemeClr val="tx1"/>
                </a:solidFill>
              </a:rPr>
              <a:t>PrixMax</a:t>
            </a:r>
            <a:r>
              <a:rPr lang="fr-FR" dirty="0" smtClean="0">
                <a:solidFill>
                  <a:schemeClr val="tx1"/>
                </a:solidFill>
              </a:rPr>
              <a:t>()</a:t>
            </a:r>
          </a:p>
          <a:p>
            <a:endParaRPr lang="fr-FR" dirty="0"/>
          </a:p>
          <a:p>
            <a:r>
              <a:rPr lang="fr-FR" dirty="0"/>
              <a:t>    A l’intérieur des méthodes de test, des méthodes d’assertion telles que </a:t>
            </a:r>
            <a:r>
              <a:rPr lang="fr-FR" dirty="0" err="1"/>
              <a:t>assertSame</a:t>
            </a:r>
            <a:r>
              <a:rPr lang="fr-FR" dirty="0"/>
              <a:t>() sont utilisées pour affirmer qu’une valeur constatée correspond à une valeur attendue.</a:t>
            </a:r>
          </a:p>
          <a:p>
            <a:endParaRPr lang="fr-FR" dirty="0"/>
          </a:p>
        </p:txBody>
      </p:sp>
    </p:spTree>
    <p:extLst>
      <p:ext uri="{BB962C8B-B14F-4D97-AF65-F5344CB8AC3E}">
        <p14:creationId xmlns:p14="http://schemas.microsoft.com/office/powerpoint/2010/main" val="5525010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Test </a:t>
            </a:r>
            <a:r>
              <a:rPr lang="fr-FR" dirty="0" err="1"/>
              <a:t>Driven</a:t>
            </a:r>
            <a:r>
              <a:rPr lang="fr-FR" dirty="0"/>
              <a:t> </a:t>
            </a:r>
            <a:r>
              <a:rPr lang="fr-FR" dirty="0" err="1"/>
              <a:t>Development</a:t>
            </a:r>
            <a:r>
              <a:rPr lang="fr-FR" dirty="0"/>
              <a:t> (TDD)</a:t>
            </a:r>
          </a:p>
        </p:txBody>
      </p:sp>
      <p:sp>
        <p:nvSpPr>
          <p:cNvPr id="3" name="Espace réservé du contenu 2"/>
          <p:cNvSpPr>
            <a:spLocks noGrp="1"/>
          </p:cNvSpPr>
          <p:nvPr>
            <p:ph idx="1"/>
          </p:nvPr>
        </p:nvSpPr>
        <p:spPr/>
        <p:txBody>
          <a:bodyPr>
            <a:normAutofit lnSpcReduction="10000"/>
          </a:bodyPr>
          <a:lstStyle/>
          <a:p>
            <a:r>
              <a:rPr lang="fr-FR" dirty="0" smtClean="0"/>
              <a:t>Il </a:t>
            </a:r>
            <a:r>
              <a:rPr lang="fr-FR" dirty="0"/>
              <a:t>y a </a:t>
            </a:r>
            <a:r>
              <a:rPr lang="fr-FR" dirty="0" smtClean="0"/>
              <a:t>4 </a:t>
            </a:r>
            <a:r>
              <a:rPr lang="fr-FR" dirty="0"/>
              <a:t>étapes à respecter :</a:t>
            </a:r>
          </a:p>
          <a:p>
            <a:endParaRPr lang="fr-FR" dirty="0"/>
          </a:p>
          <a:p>
            <a:pPr>
              <a:buFont typeface="+mj-lt"/>
              <a:buAutoNum type="arabicPeriod"/>
            </a:pPr>
            <a:r>
              <a:rPr lang="fr-FR" dirty="0"/>
              <a:t>    Écrire le test.</a:t>
            </a:r>
          </a:p>
          <a:p>
            <a:pPr>
              <a:buFont typeface="+mj-lt"/>
              <a:buAutoNum type="arabicPeriod"/>
            </a:pPr>
            <a:endParaRPr lang="fr-FR" dirty="0"/>
          </a:p>
          <a:p>
            <a:pPr>
              <a:buFont typeface="+mj-lt"/>
              <a:buAutoNum type="arabicPeriod"/>
            </a:pPr>
            <a:r>
              <a:rPr lang="fr-FR" dirty="0"/>
              <a:t>    Lancer le test et vérifier qu'il échoue.</a:t>
            </a:r>
          </a:p>
          <a:p>
            <a:pPr>
              <a:buFont typeface="+mj-lt"/>
              <a:buAutoNum type="arabicPeriod"/>
            </a:pPr>
            <a:endParaRPr lang="fr-FR" dirty="0"/>
          </a:p>
          <a:p>
            <a:pPr>
              <a:buFont typeface="+mj-lt"/>
              <a:buAutoNum type="arabicPeriod"/>
            </a:pPr>
            <a:r>
              <a:rPr lang="fr-FR" dirty="0"/>
              <a:t>    Écrire le code fonctionnel.</a:t>
            </a:r>
          </a:p>
          <a:p>
            <a:pPr>
              <a:buFont typeface="+mj-lt"/>
              <a:buAutoNum type="arabicPeriod"/>
            </a:pPr>
            <a:endParaRPr lang="fr-FR" dirty="0"/>
          </a:p>
          <a:p>
            <a:pPr>
              <a:buFont typeface="+mj-lt"/>
              <a:buAutoNum type="arabicPeriod"/>
            </a:pPr>
            <a:r>
              <a:rPr lang="fr-FR" dirty="0"/>
              <a:t>    Lancer le test et vérifier qu'il est ok.</a:t>
            </a:r>
          </a:p>
        </p:txBody>
      </p:sp>
    </p:spTree>
    <p:extLst>
      <p:ext uri="{BB962C8B-B14F-4D97-AF65-F5344CB8AC3E}">
        <p14:creationId xmlns:p14="http://schemas.microsoft.com/office/powerpoint/2010/main" val="20389204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Assertion</a:t>
            </a:r>
            <a:endParaRPr lang="fr-FR" dirty="0"/>
          </a:p>
        </p:txBody>
      </p:sp>
      <p:sp>
        <p:nvSpPr>
          <p:cNvPr id="3" name="Espace réservé du contenu 2"/>
          <p:cNvSpPr>
            <a:spLocks noGrp="1"/>
          </p:cNvSpPr>
          <p:nvPr>
            <p:ph idx="1"/>
          </p:nvPr>
        </p:nvSpPr>
        <p:spPr/>
        <p:txBody>
          <a:bodyPr/>
          <a:lstStyle/>
          <a:p>
            <a:r>
              <a:rPr lang="fr-FR" dirty="0" smtClean="0"/>
              <a:t>Une </a:t>
            </a:r>
            <a:r>
              <a:rPr lang="fr-FR" b="1" dirty="0" smtClean="0"/>
              <a:t>assertion</a:t>
            </a:r>
            <a:r>
              <a:rPr lang="fr-FR" dirty="0" smtClean="0"/>
              <a:t> représente un énoncé considéré comme vrai. </a:t>
            </a:r>
          </a:p>
          <a:p>
            <a:pPr marL="0" indent="0">
              <a:buNone/>
            </a:pPr>
            <a:r>
              <a:rPr lang="fr-FR" dirty="0" smtClean="0"/>
              <a:t>Il s’agit donc de la condition à remplir pour que l’on considère le test comme ayant une issue concluante.</a:t>
            </a:r>
          </a:p>
          <a:p>
            <a:endParaRPr lang="fr-FR" dirty="0"/>
          </a:p>
          <a:p>
            <a:r>
              <a:rPr lang="fr-FR" dirty="0" smtClean="0"/>
              <a:t>Nous allons en voir plusieurs mais pour visualiser la liste complète voici le lien vers la documentation des diverses assertions.</a:t>
            </a:r>
          </a:p>
          <a:p>
            <a:pPr marL="400050" lvl="1" indent="0">
              <a:buNone/>
            </a:pPr>
            <a:r>
              <a:rPr lang="fr-FR" dirty="0" smtClean="0">
                <a:hlinkClick r:id="rId2"/>
              </a:rPr>
              <a:t>https</a:t>
            </a:r>
            <a:r>
              <a:rPr lang="fr-FR" dirty="0">
                <a:hlinkClick r:id="rId2"/>
              </a:rPr>
              <a:t>://</a:t>
            </a:r>
            <a:r>
              <a:rPr lang="fr-FR" dirty="0" smtClean="0">
                <a:hlinkClick r:id="rId2"/>
              </a:rPr>
              <a:t>phpunit.readthedocs.io/fr/latest/assertions.html</a:t>
            </a:r>
            <a:endParaRPr lang="fr-FR" dirty="0" smtClean="0"/>
          </a:p>
          <a:p>
            <a:endParaRPr lang="fr-FR" dirty="0"/>
          </a:p>
        </p:txBody>
      </p:sp>
    </p:spTree>
    <p:extLst>
      <p:ext uri="{BB962C8B-B14F-4D97-AF65-F5344CB8AC3E}">
        <p14:creationId xmlns:p14="http://schemas.microsoft.com/office/powerpoint/2010/main" val="26076314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Résume</a:t>
            </a:r>
            <a:endParaRPr lang="fr-FR" dirty="0"/>
          </a:p>
        </p:txBody>
      </p:sp>
      <p:sp>
        <p:nvSpPr>
          <p:cNvPr id="3" name="Espace réservé du contenu 2"/>
          <p:cNvSpPr>
            <a:spLocks noGrp="1"/>
          </p:cNvSpPr>
          <p:nvPr>
            <p:ph idx="1"/>
          </p:nvPr>
        </p:nvSpPr>
        <p:spPr/>
        <p:txBody>
          <a:bodyPr/>
          <a:lstStyle/>
          <a:p>
            <a:r>
              <a:rPr lang="fr-FR" dirty="0" smtClean="0"/>
              <a:t>Rappels</a:t>
            </a:r>
          </a:p>
          <a:p>
            <a:r>
              <a:rPr lang="fr-FR" dirty="0" smtClean="0"/>
              <a:t>Tests unitaires</a:t>
            </a:r>
          </a:p>
          <a:p>
            <a:r>
              <a:rPr lang="fr-FR" dirty="0" smtClean="0"/>
              <a:t>Tests fonctionnels</a:t>
            </a:r>
            <a:endParaRPr lang="fr-FR" dirty="0"/>
          </a:p>
        </p:txBody>
      </p:sp>
    </p:spTree>
    <p:extLst>
      <p:ext uri="{BB962C8B-B14F-4D97-AF65-F5344CB8AC3E}">
        <p14:creationId xmlns:p14="http://schemas.microsoft.com/office/powerpoint/2010/main" val="28243226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smtClean="0"/>
              <a:t>C’est en forgeant qu’on devient forgeron.</a:t>
            </a:r>
            <a:endParaRPr lang="fr-FR" dirty="0"/>
          </a:p>
        </p:txBody>
      </p:sp>
      <p:sp>
        <p:nvSpPr>
          <p:cNvPr id="6" name="Espace réservé du texte 5"/>
          <p:cNvSpPr>
            <a:spLocks noGrp="1"/>
          </p:cNvSpPr>
          <p:nvPr>
            <p:ph type="body" sz="half" idx="13"/>
          </p:nvPr>
        </p:nvSpPr>
        <p:spPr/>
        <p:txBody>
          <a:bodyPr/>
          <a:lstStyle/>
          <a:p>
            <a:endParaRPr lang="fr-FR"/>
          </a:p>
        </p:txBody>
      </p:sp>
      <p:sp>
        <p:nvSpPr>
          <p:cNvPr id="5" name="Espace réservé du texte 4"/>
          <p:cNvSpPr>
            <a:spLocks noGrp="1"/>
          </p:cNvSpPr>
          <p:nvPr>
            <p:ph type="body" sz="half" idx="2"/>
          </p:nvPr>
        </p:nvSpPr>
        <p:spPr/>
        <p:txBody>
          <a:bodyPr>
            <a:normAutofit/>
          </a:bodyPr>
          <a:lstStyle/>
          <a:p>
            <a:r>
              <a:rPr lang="fr-FR" sz="1600" dirty="0" smtClean="0"/>
              <a:t>Voici quelques exemples pour se mettre en jambes.</a:t>
            </a:r>
            <a:endParaRPr lang="fr-FR" sz="1600" dirty="0"/>
          </a:p>
        </p:txBody>
      </p:sp>
    </p:spTree>
    <p:extLst>
      <p:ext uri="{BB962C8B-B14F-4D97-AF65-F5344CB8AC3E}">
        <p14:creationId xmlns:p14="http://schemas.microsoft.com/office/powerpoint/2010/main" val="27403329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fr-FR" dirty="0" smtClean="0"/>
              <a:t>Premier test unitaire</a:t>
            </a:r>
            <a:endParaRPr lang="fr-FR" dirty="0"/>
          </a:p>
        </p:txBody>
      </p:sp>
      <p:sp>
        <p:nvSpPr>
          <p:cNvPr id="6" name="Espace réservé du contenu 5"/>
          <p:cNvSpPr>
            <a:spLocks noGrp="1"/>
          </p:cNvSpPr>
          <p:nvPr>
            <p:ph idx="1"/>
          </p:nvPr>
        </p:nvSpPr>
        <p:spPr/>
        <p:txBody>
          <a:bodyPr/>
          <a:lstStyle/>
          <a:p>
            <a:endParaRPr lang="fr-FR" dirty="0" smtClean="0"/>
          </a:p>
          <a:p>
            <a:endParaRPr lang="fr-FR" dirty="0" smtClean="0"/>
          </a:p>
          <a:p>
            <a:endParaRPr lang="fr-FR" dirty="0" smtClean="0"/>
          </a:p>
          <a:p>
            <a:r>
              <a:rPr lang="fr-FR" dirty="0" err="1" smtClean="0"/>
              <a:t>AssertEquals</a:t>
            </a:r>
            <a:r>
              <a:rPr lang="fr-FR" dirty="0" smtClean="0"/>
              <a:t>(</a:t>
            </a:r>
            <a:r>
              <a:rPr lang="fr-FR" dirty="0" err="1" smtClean="0"/>
              <a:t>a,b</a:t>
            </a:r>
            <a:r>
              <a:rPr lang="fr-FR" dirty="0" smtClean="0"/>
              <a:t>) est l’assertion que vous utiliserez le plus. </a:t>
            </a:r>
          </a:p>
          <a:p>
            <a:endParaRPr lang="fr-FR" dirty="0" smtClean="0"/>
          </a:p>
          <a:p>
            <a:r>
              <a:rPr lang="fr-FR" dirty="0" smtClean="0"/>
              <a:t>Elle va tout simplement vérifier que a est égal à b.</a:t>
            </a:r>
            <a:endParaRPr lang="fr-FR" dirty="0"/>
          </a:p>
        </p:txBody>
      </p:sp>
      <p:sp>
        <p:nvSpPr>
          <p:cNvPr id="7" name="Espace réservé du texte 6"/>
          <p:cNvSpPr>
            <a:spLocks noGrp="1"/>
          </p:cNvSpPr>
          <p:nvPr>
            <p:ph type="body" sz="half" idx="2"/>
          </p:nvPr>
        </p:nvSpPr>
        <p:spPr/>
        <p:txBody>
          <a:bodyPr/>
          <a:lstStyle/>
          <a:p>
            <a:endParaRPr lang="fr-FR"/>
          </a:p>
        </p:txBody>
      </p:sp>
      <p:graphicFrame>
        <p:nvGraphicFramePr>
          <p:cNvPr id="8" name="Tableau 7"/>
          <p:cNvGraphicFramePr>
            <a:graphicFrameLocks noGrp="1"/>
          </p:cNvGraphicFramePr>
          <p:nvPr>
            <p:extLst>
              <p:ext uri="{D42A27DB-BD31-4B8C-83A1-F6EECF244321}">
                <p14:modId xmlns:p14="http://schemas.microsoft.com/office/powerpoint/2010/main" val="2950510560"/>
              </p:ext>
            </p:extLst>
          </p:nvPr>
        </p:nvGraphicFramePr>
        <p:xfrm>
          <a:off x="5781146" y="1447800"/>
          <a:ext cx="5539384" cy="1737360"/>
        </p:xfrm>
        <a:graphic>
          <a:graphicData uri="http://schemas.openxmlformats.org/drawingml/2006/table">
            <a:tbl>
              <a:tblPr firstRow="1" bandRow="1">
                <a:tableStyleId>{5C22544A-7EE6-4342-B048-85BDC9FD1C3A}</a:tableStyleId>
              </a:tblPr>
              <a:tblGrid>
                <a:gridCol w="5539384"/>
              </a:tblGrid>
              <a:tr h="370840">
                <a:tc>
                  <a:txBody>
                    <a:bodyPr/>
                    <a:lstStyle/>
                    <a:p>
                      <a:pPr marL="400050" lvl="1" indent="0">
                        <a:buNone/>
                      </a:pPr>
                      <a:r>
                        <a:rPr lang="fr-FR" b="0" dirty="0" smtClean="0"/>
                        <a:t>Class </a:t>
                      </a:r>
                      <a:r>
                        <a:rPr lang="fr-FR" b="0" dirty="0" err="1" smtClean="0"/>
                        <a:t>FirstUnitaryTest</a:t>
                      </a:r>
                      <a:r>
                        <a:rPr lang="fr-FR" b="0" dirty="0" smtClean="0"/>
                        <a:t> </a:t>
                      </a:r>
                      <a:r>
                        <a:rPr lang="fr-FR" b="0" dirty="0" err="1" smtClean="0"/>
                        <a:t>extends</a:t>
                      </a:r>
                      <a:r>
                        <a:rPr lang="fr-FR" b="0" dirty="0" smtClean="0"/>
                        <a:t> </a:t>
                      </a:r>
                      <a:r>
                        <a:rPr lang="fr-FR" b="0" dirty="0" err="1" smtClean="0"/>
                        <a:t>TestCase</a:t>
                      </a:r>
                      <a:endParaRPr lang="fr-FR" b="0" dirty="0" smtClean="0"/>
                    </a:p>
                    <a:p>
                      <a:pPr marL="400050" lvl="1" indent="0">
                        <a:buNone/>
                      </a:pPr>
                      <a:r>
                        <a:rPr lang="fr-FR" b="0" dirty="0" smtClean="0"/>
                        <a:t>{</a:t>
                      </a:r>
                    </a:p>
                    <a:p>
                      <a:pPr marL="400050" lvl="1" indent="0">
                        <a:buNone/>
                      </a:pPr>
                      <a:r>
                        <a:rPr lang="fr-FR" b="0" dirty="0" smtClean="0"/>
                        <a:t>    public </a:t>
                      </a:r>
                      <a:r>
                        <a:rPr lang="fr-FR" b="0" dirty="0" err="1" smtClean="0"/>
                        <a:t>function</a:t>
                      </a:r>
                      <a:r>
                        <a:rPr lang="fr-FR" b="0" dirty="0" smtClean="0"/>
                        <a:t> </a:t>
                      </a:r>
                      <a:r>
                        <a:rPr lang="fr-FR" b="0" dirty="0" err="1" smtClean="0"/>
                        <a:t>someUnitTest</a:t>
                      </a:r>
                      <a:r>
                        <a:rPr lang="fr-FR" b="0" dirty="0" smtClean="0"/>
                        <a:t>() {</a:t>
                      </a:r>
                    </a:p>
                    <a:p>
                      <a:pPr marL="400050" lvl="1" indent="0">
                        <a:buNone/>
                      </a:pPr>
                      <a:r>
                        <a:rPr lang="fr-FR" b="0" dirty="0" smtClean="0"/>
                        <a:t>        $</a:t>
                      </a:r>
                      <a:r>
                        <a:rPr lang="fr-FR" b="0" dirty="0" err="1" smtClean="0"/>
                        <a:t>this</a:t>
                      </a:r>
                      <a:r>
                        <a:rPr lang="fr-FR" b="0" dirty="0" smtClean="0"/>
                        <a:t>-&gt;</a:t>
                      </a:r>
                      <a:r>
                        <a:rPr lang="fr-FR" b="0" dirty="0" err="1" smtClean="0"/>
                        <a:t>assertEquals</a:t>
                      </a:r>
                      <a:r>
                        <a:rPr lang="fr-FR" b="0" dirty="0" smtClean="0"/>
                        <a:t>(1,1);</a:t>
                      </a:r>
                    </a:p>
                    <a:p>
                      <a:pPr marL="400050" lvl="1" indent="0">
                        <a:buNone/>
                      </a:pPr>
                      <a:r>
                        <a:rPr lang="fr-FR" b="0" dirty="0" smtClean="0"/>
                        <a:t>    }</a:t>
                      </a:r>
                    </a:p>
                    <a:p>
                      <a:pPr marL="400050" lvl="1" indent="0">
                        <a:buNone/>
                      </a:pPr>
                      <a:r>
                        <a:rPr lang="fr-FR" b="0" dirty="0" smtClean="0"/>
                        <a:t>}</a:t>
                      </a:r>
                    </a:p>
                  </a:txBody>
                  <a:tcPr/>
                </a:tc>
              </a:tr>
            </a:tbl>
          </a:graphicData>
        </a:graphic>
      </p:graphicFrame>
      <p:sp>
        <p:nvSpPr>
          <p:cNvPr id="9" name="ZoneTexte 8"/>
          <p:cNvSpPr txBox="1"/>
          <p:nvPr/>
        </p:nvSpPr>
        <p:spPr>
          <a:xfrm>
            <a:off x="10522039" y="512003"/>
            <a:ext cx="530915" cy="461665"/>
          </a:xfrm>
          <a:prstGeom prst="rect">
            <a:avLst/>
          </a:prstGeom>
          <a:noFill/>
        </p:spPr>
        <p:txBody>
          <a:bodyPr wrap="none" rtlCol="0">
            <a:spAutoFit/>
          </a:bodyPr>
          <a:lstStyle/>
          <a:p>
            <a:r>
              <a:rPr lang="fr-FR" sz="2400" b="1" dirty="0" smtClean="0">
                <a:solidFill>
                  <a:schemeClr val="bg1"/>
                </a:solidFill>
              </a:rPr>
              <a:t>01</a:t>
            </a:r>
            <a:endParaRPr lang="fr-FR" sz="2400" b="1" dirty="0">
              <a:solidFill>
                <a:schemeClr val="bg1"/>
              </a:solidFill>
            </a:endParaRPr>
          </a:p>
        </p:txBody>
      </p:sp>
    </p:spTree>
    <p:extLst>
      <p:ext uri="{BB962C8B-B14F-4D97-AF65-F5344CB8AC3E}">
        <p14:creationId xmlns:p14="http://schemas.microsoft.com/office/powerpoint/2010/main" val="29565714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fr-FR" dirty="0" smtClean="0"/>
              <a:t>Exemples exhaustifs des assertions</a:t>
            </a:r>
            <a:endParaRPr lang="fr-FR" dirty="0"/>
          </a:p>
        </p:txBody>
      </p:sp>
      <p:sp>
        <p:nvSpPr>
          <p:cNvPr id="8" name="Espace réservé du contenu 7"/>
          <p:cNvSpPr>
            <a:spLocks noGrp="1"/>
          </p:cNvSpPr>
          <p:nvPr>
            <p:ph idx="1"/>
          </p:nvPr>
        </p:nvSpPr>
        <p:spPr/>
        <p:txBody>
          <a:bodyPr/>
          <a:lstStyle/>
          <a:p>
            <a:r>
              <a:rPr lang="fr-FR" dirty="0" smtClean="0"/>
              <a:t>Pour découvrir une liste exhaustive de tous les différents types d’assertion voici un dépôt </a:t>
            </a:r>
            <a:r>
              <a:rPr lang="fr-FR" dirty="0" err="1" smtClean="0"/>
              <a:t>GitHub</a:t>
            </a:r>
            <a:r>
              <a:rPr lang="fr-FR" dirty="0" smtClean="0"/>
              <a:t> avec tous les exemples.</a:t>
            </a:r>
            <a:endParaRPr lang="fr-FR" dirty="0"/>
          </a:p>
          <a:p>
            <a:pPr marL="0" indent="0">
              <a:buNone/>
            </a:pPr>
            <a:r>
              <a:rPr lang="fr-FR" dirty="0" smtClean="0">
                <a:hlinkClick r:id="rId2"/>
              </a:rPr>
              <a:t>https</a:t>
            </a:r>
            <a:r>
              <a:rPr lang="fr-FR" dirty="0">
                <a:hlinkClick r:id="rId2"/>
              </a:rPr>
              <a:t>://</a:t>
            </a:r>
            <a:r>
              <a:rPr lang="fr-FR" dirty="0" smtClean="0">
                <a:hlinkClick r:id="rId2"/>
              </a:rPr>
              <a:t>github.com/the-crucible/phpunit-examples</a:t>
            </a:r>
            <a:endParaRPr lang="fr-FR" dirty="0" smtClean="0"/>
          </a:p>
          <a:p>
            <a:pPr marL="0" indent="0">
              <a:buNone/>
            </a:pPr>
            <a:endParaRPr lang="fr-FR" dirty="0"/>
          </a:p>
          <a:p>
            <a:pPr marL="0" indent="0">
              <a:buNone/>
            </a:pPr>
            <a:endParaRPr lang="fr-FR" dirty="0" smtClean="0"/>
          </a:p>
          <a:p>
            <a:r>
              <a:rPr lang="fr-FR" dirty="0" smtClean="0"/>
              <a:t>Pour avoir tous les détails des paramètres et des retours voici un lien vers la documentation.</a:t>
            </a:r>
          </a:p>
          <a:p>
            <a:pPr marL="0" indent="0">
              <a:buNone/>
            </a:pPr>
            <a:r>
              <a:rPr lang="fr-FR" dirty="0">
                <a:hlinkClick r:id="rId3"/>
              </a:rPr>
              <a:t>https://</a:t>
            </a:r>
            <a:r>
              <a:rPr lang="fr-FR" dirty="0" smtClean="0">
                <a:hlinkClick r:id="rId3"/>
              </a:rPr>
              <a:t>phpunit.readthedocs.io/fr/latest/assertions.html</a:t>
            </a:r>
            <a:endParaRPr lang="fr-FR" dirty="0" smtClean="0"/>
          </a:p>
          <a:p>
            <a:pPr marL="0" indent="0">
              <a:buNone/>
            </a:pPr>
            <a:endParaRPr lang="fr-FR" dirty="0"/>
          </a:p>
          <a:p>
            <a:endParaRPr lang="fr-FR" dirty="0"/>
          </a:p>
        </p:txBody>
      </p:sp>
    </p:spTree>
    <p:extLst>
      <p:ext uri="{BB962C8B-B14F-4D97-AF65-F5344CB8AC3E}">
        <p14:creationId xmlns:p14="http://schemas.microsoft.com/office/powerpoint/2010/main" val="9396018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fr-FR" dirty="0" smtClean="0"/>
              <a:t>Vérifier la durée d’exécution</a:t>
            </a:r>
            <a:endParaRPr lang="fr-FR" dirty="0"/>
          </a:p>
        </p:txBody>
      </p:sp>
      <p:sp>
        <p:nvSpPr>
          <p:cNvPr id="6" name="Espace réservé du contenu 5"/>
          <p:cNvSpPr>
            <a:spLocks noGrp="1"/>
          </p:cNvSpPr>
          <p:nvPr>
            <p:ph idx="1"/>
          </p:nvPr>
        </p:nvSpPr>
        <p:spPr>
          <a:xfrm>
            <a:off x="1154954" y="2603499"/>
            <a:ext cx="8825659" cy="3900331"/>
          </a:xfrm>
        </p:spPr>
        <p:txBody>
          <a:bodyPr>
            <a:normAutofit/>
          </a:bodyPr>
          <a:lstStyle/>
          <a:p>
            <a:endParaRPr lang="fr-FR" dirty="0" smtClean="0"/>
          </a:p>
          <a:p>
            <a:r>
              <a:rPr lang="fr-FR" dirty="0" smtClean="0"/>
              <a:t>Présent dans </a:t>
            </a:r>
            <a:r>
              <a:rPr lang="fr-FR" dirty="0" err="1" smtClean="0"/>
              <a:t>symfony</a:t>
            </a:r>
            <a:r>
              <a:rPr lang="fr-FR" dirty="0" smtClean="0"/>
              <a:t>/</a:t>
            </a:r>
            <a:r>
              <a:rPr lang="fr-FR" dirty="0" err="1" smtClean="0"/>
              <a:t>orm</a:t>
            </a:r>
            <a:r>
              <a:rPr lang="fr-FR" dirty="0" smtClean="0"/>
              <a:t>-pack vérifiez votre </a:t>
            </a:r>
            <a:r>
              <a:rPr lang="fr-FR" dirty="0" err="1" smtClean="0"/>
              <a:t>composer.json</a:t>
            </a:r>
            <a:endParaRPr lang="fr-FR" dirty="0" smtClean="0"/>
          </a:p>
          <a:p>
            <a:endParaRPr lang="fr-FR" dirty="0"/>
          </a:p>
          <a:p>
            <a:endParaRPr lang="fr-FR" dirty="0" smtClean="0"/>
          </a:p>
          <a:p>
            <a:endParaRPr lang="fr-FR" dirty="0"/>
          </a:p>
          <a:p>
            <a:endParaRPr lang="fr-FR" dirty="0" smtClean="0"/>
          </a:p>
          <a:p>
            <a:endParaRPr lang="fr-FR" dirty="0" smtClean="0"/>
          </a:p>
          <a:p>
            <a:endParaRPr lang="fr-FR" dirty="0"/>
          </a:p>
          <a:p>
            <a:r>
              <a:rPr lang="fr-FR" dirty="0" smtClean="0"/>
              <a:t>Littérature complète </a:t>
            </a:r>
            <a:r>
              <a:rPr lang="fr-FR" dirty="0"/>
              <a:t>: </a:t>
            </a:r>
            <a:r>
              <a:rPr lang="fr-FR" dirty="0">
                <a:hlinkClick r:id="rId2"/>
              </a:rPr>
              <a:t>https://</a:t>
            </a:r>
            <a:r>
              <a:rPr lang="fr-FR" dirty="0" smtClean="0">
                <a:hlinkClick r:id="rId2"/>
              </a:rPr>
              <a:t>symfony.com/doc/current/components/stopwatch.html</a:t>
            </a:r>
            <a:endParaRPr lang="fr-FR" dirty="0" smtClean="0"/>
          </a:p>
          <a:p>
            <a:endParaRPr lang="fr-FR" dirty="0"/>
          </a:p>
          <a:p>
            <a:endParaRPr lang="fr-FR" dirty="0"/>
          </a:p>
        </p:txBody>
      </p:sp>
      <p:graphicFrame>
        <p:nvGraphicFramePr>
          <p:cNvPr id="8" name="Tableau 7"/>
          <p:cNvGraphicFramePr>
            <a:graphicFrameLocks noGrp="1"/>
          </p:cNvGraphicFramePr>
          <p:nvPr>
            <p:extLst>
              <p:ext uri="{D42A27DB-BD31-4B8C-83A1-F6EECF244321}">
                <p14:modId xmlns:p14="http://schemas.microsoft.com/office/powerpoint/2010/main" val="306685432"/>
              </p:ext>
            </p:extLst>
          </p:nvPr>
        </p:nvGraphicFramePr>
        <p:xfrm>
          <a:off x="1503783" y="2603500"/>
          <a:ext cx="8128000" cy="370840"/>
        </p:xfrm>
        <a:graphic>
          <a:graphicData uri="http://schemas.openxmlformats.org/drawingml/2006/table">
            <a:tbl>
              <a:tblPr firstRow="1" bandRow="1">
                <a:tableStyleId>{5C22544A-7EE6-4342-B048-85BDC9FD1C3A}</a:tableStyleId>
              </a:tblPr>
              <a:tblGrid>
                <a:gridCol w="8128000"/>
              </a:tblGrid>
              <a:tr h="370840">
                <a:tc>
                  <a:txBody>
                    <a:bodyPr/>
                    <a:lstStyle/>
                    <a:p>
                      <a:pPr marL="400050" lvl="1" indent="0">
                        <a:buNone/>
                      </a:pPr>
                      <a:r>
                        <a:rPr lang="fr-FR" dirty="0" smtClean="0"/>
                        <a:t>composer </a:t>
                      </a:r>
                      <a:r>
                        <a:rPr lang="fr-FR" dirty="0" err="1" smtClean="0"/>
                        <a:t>require</a:t>
                      </a:r>
                      <a:r>
                        <a:rPr lang="fr-FR" dirty="0" smtClean="0"/>
                        <a:t> </a:t>
                      </a:r>
                      <a:r>
                        <a:rPr lang="fr-FR" dirty="0" err="1" smtClean="0"/>
                        <a:t>symfony</a:t>
                      </a:r>
                      <a:r>
                        <a:rPr lang="fr-FR" dirty="0" smtClean="0"/>
                        <a:t>/</a:t>
                      </a:r>
                      <a:r>
                        <a:rPr lang="fr-FR" dirty="0" err="1" smtClean="0"/>
                        <a:t>stopwatch</a:t>
                      </a:r>
                      <a:endParaRPr lang="fr-FR" dirty="0" smtClean="0"/>
                    </a:p>
                  </a:txBody>
                  <a:tcPr/>
                </a:tc>
              </a:tr>
            </a:tbl>
          </a:graphicData>
        </a:graphic>
      </p:graphicFrame>
      <p:sp>
        <p:nvSpPr>
          <p:cNvPr id="9" name="ZoneTexte 8"/>
          <p:cNvSpPr txBox="1"/>
          <p:nvPr/>
        </p:nvSpPr>
        <p:spPr>
          <a:xfrm>
            <a:off x="10522039" y="512003"/>
            <a:ext cx="530915" cy="461665"/>
          </a:xfrm>
          <a:prstGeom prst="rect">
            <a:avLst/>
          </a:prstGeom>
          <a:noFill/>
        </p:spPr>
        <p:txBody>
          <a:bodyPr wrap="none" rtlCol="0">
            <a:spAutoFit/>
          </a:bodyPr>
          <a:lstStyle/>
          <a:p>
            <a:r>
              <a:rPr lang="fr-FR" sz="2400" b="1" dirty="0" smtClean="0">
                <a:solidFill>
                  <a:schemeClr val="bg1"/>
                </a:solidFill>
              </a:rPr>
              <a:t>02</a:t>
            </a:r>
            <a:endParaRPr lang="fr-FR" sz="2400" b="1" dirty="0">
              <a:solidFill>
                <a:schemeClr val="bg1"/>
              </a:solidFill>
            </a:endParaRPr>
          </a:p>
        </p:txBody>
      </p:sp>
      <p:graphicFrame>
        <p:nvGraphicFramePr>
          <p:cNvPr id="10" name="Tableau 9"/>
          <p:cNvGraphicFramePr>
            <a:graphicFrameLocks noGrp="1"/>
          </p:cNvGraphicFramePr>
          <p:nvPr>
            <p:extLst>
              <p:ext uri="{D42A27DB-BD31-4B8C-83A1-F6EECF244321}">
                <p14:modId xmlns:p14="http://schemas.microsoft.com/office/powerpoint/2010/main" val="2659819439"/>
              </p:ext>
            </p:extLst>
          </p:nvPr>
        </p:nvGraphicFramePr>
        <p:xfrm>
          <a:off x="2282936" y="3547824"/>
          <a:ext cx="6569693" cy="2011680"/>
        </p:xfrm>
        <a:graphic>
          <a:graphicData uri="http://schemas.openxmlformats.org/drawingml/2006/table">
            <a:tbl>
              <a:tblPr firstRow="1" bandRow="1">
                <a:tableStyleId>{5C22544A-7EE6-4342-B048-85BDC9FD1C3A}</a:tableStyleId>
              </a:tblPr>
              <a:tblGrid>
                <a:gridCol w="6569693"/>
              </a:tblGrid>
              <a:tr h="370840">
                <a:tc>
                  <a:txBody>
                    <a:bodyPr/>
                    <a:lstStyle/>
                    <a:p>
                      <a:pPr marL="400050" lvl="1" indent="0">
                        <a:buNone/>
                      </a:pPr>
                      <a:r>
                        <a:rPr lang="fr-FR" b="0" dirty="0" smtClean="0"/>
                        <a:t>use </a:t>
                      </a:r>
                      <a:r>
                        <a:rPr lang="fr-FR" b="0" dirty="0" err="1" smtClean="0"/>
                        <a:t>Symfony</a:t>
                      </a:r>
                      <a:r>
                        <a:rPr lang="fr-FR" b="0" dirty="0" smtClean="0"/>
                        <a:t>\Component\</a:t>
                      </a:r>
                      <a:r>
                        <a:rPr lang="fr-FR" b="0" dirty="0" err="1" smtClean="0"/>
                        <a:t>Stopwatch</a:t>
                      </a:r>
                      <a:r>
                        <a:rPr lang="fr-FR" b="0" dirty="0" smtClean="0"/>
                        <a:t>\</a:t>
                      </a:r>
                      <a:r>
                        <a:rPr lang="fr-FR" b="0" dirty="0" err="1" smtClean="0"/>
                        <a:t>Stopwatch</a:t>
                      </a:r>
                      <a:r>
                        <a:rPr lang="fr-FR" b="0" dirty="0" smtClean="0"/>
                        <a:t>;</a:t>
                      </a:r>
                    </a:p>
                    <a:p>
                      <a:pPr marL="400050" lvl="1" indent="0">
                        <a:buNone/>
                      </a:pPr>
                      <a:endParaRPr lang="fr-FR" b="0" dirty="0" smtClean="0"/>
                    </a:p>
                    <a:p>
                      <a:pPr marL="400050" lvl="1" indent="0">
                        <a:buNone/>
                      </a:pPr>
                      <a:r>
                        <a:rPr lang="fr-FR" b="0" dirty="0" smtClean="0"/>
                        <a:t>$</a:t>
                      </a:r>
                      <a:r>
                        <a:rPr lang="fr-FR" b="0" dirty="0" err="1" smtClean="0"/>
                        <a:t>stopwatch</a:t>
                      </a:r>
                      <a:r>
                        <a:rPr lang="fr-FR" b="0" dirty="0" smtClean="0"/>
                        <a:t> = new </a:t>
                      </a:r>
                      <a:r>
                        <a:rPr lang="fr-FR" b="0" dirty="0" err="1" smtClean="0"/>
                        <a:t>Stopwatch</a:t>
                      </a:r>
                      <a:r>
                        <a:rPr lang="fr-FR" b="0" dirty="0" smtClean="0"/>
                        <a:t>();</a:t>
                      </a:r>
                    </a:p>
                    <a:p>
                      <a:pPr marL="400050" lvl="1" indent="0">
                        <a:buNone/>
                      </a:pPr>
                      <a:r>
                        <a:rPr lang="fr-FR" b="0" dirty="0" smtClean="0"/>
                        <a:t>$</a:t>
                      </a:r>
                      <a:r>
                        <a:rPr lang="fr-FR" b="0" dirty="0" err="1" smtClean="0"/>
                        <a:t>stopwatch</a:t>
                      </a:r>
                      <a:r>
                        <a:rPr lang="fr-FR" b="0" dirty="0" smtClean="0"/>
                        <a:t>-&gt;</a:t>
                      </a:r>
                      <a:r>
                        <a:rPr lang="fr-FR" b="0" dirty="0" err="1" smtClean="0"/>
                        <a:t>start</a:t>
                      </a:r>
                      <a:r>
                        <a:rPr lang="fr-FR" b="0" dirty="0" smtClean="0"/>
                        <a:t>('</a:t>
                      </a:r>
                      <a:r>
                        <a:rPr lang="fr-FR" b="0" dirty="0" err="1" smtClean="0"/>
                        <a:t>eventName</a:t>
                      </a:r>
                      <a:r>
                        <a:rPr lang="fr-FR" b="0" dirty="0" smtClean="0"/>
                        <a:t>');</a:t>
                      </a:r>
                    </a:p>
                    <a:p>
                      <a:pPr marL="400050" lvl="1" indent="0">
                        <a:buNone/>
                      </a:pPr>
                      <a:r>
                        <a:rPr lang="fr-FR" b="0" dirty="0" smtClean="0"/>
                        <a:t>$</a:t>
                      </a:r>
                      <a:r>
                        <a:rPr lang="fr-FR" b="0" dirty="0" err="1" smtClean="0"/>
                        <a:t>event</a:t>
                      </a:r>
                      <a:r>
                        <a:rPr lang="fr-FR" b="0" dirty="0" smtClean="0"/>
                        <a:t> = $</a:t>
                      </a:r>
                      <a:r>
                        <a:rPr lang="fr-FR" b="0" dirty="0" err="1" smtClean="0"/>
                        <a:t>stopwatch</a:t>
                      </a:r>
                      <a:r>
                        <a:rPr lang="fr-FR" b="0" dirty="0" smtClean="0"/>
                        <a:t>-&gt;stop('</a:t>
                      </a:r>
                      <a:r>
                        <a:rPr lang="fr-FR" b="0" dirty="0" err="1" smtClean="0"/>
                        <a:t>eventName</a:t>
                      </a:r>
                      <a:r>
                        <a:rPr lang="fr-FR" b="0" dirty="0" smtClean="0"/>
                        <a:t>');</a:t>
                      </a:r>
                    </a:p>
                    <a:p>
                      <a:pPr marL="400050" lvl="1" indent="0">
                        <a:buNone/>
                      </a:pPr>
                      <a:r>
                        <a:rPr lang="fr-FR" b="0" dirty="0" smtClean="0"/>
                        <a:t>$</a:t>
                      </a:r>
                      <a:r>
                        <a:rPr lang="fr-FR" b="0" dirty="0" err="1" smtClean="0"/>
                        <a:t>event</a:t>
                      </a:r>
                      <a:r>
                        <a:rPr lang="fr-FR" b="0" dirty="0" smtClean="0"/>
                        <a:t> -&gt;</a:t>
                      </a:r>
                      <a:r>
                        <a:rPr lang="fr-FR" b="0" dirty="0" err="1" smtClean="0"/>
                        <a:t>getDuration</a:t>
                      </a:r>
                      <a:r>
                        <a:rPr lang="fr-FR" b="0" dirty="0" smtClean="0"/>
                        <a:t>();</a:t>
                      </a:r>
                    </a:p>
                    <a:p>
                      <a:pPr marL="400050" lvl="1" indent="0">
                        <a:buNone/>
                      </a:pPr>
                      <a:endParaRPr lang="fr-FR" b="0" dirty="0" smtClean="0"/>
                    </a:p>
                  </a:txBody>
                  <a:tcPr/>
                </a:tc>
              </a:tr>
            </a:tbl>
          </a:graphicData>
        </a:graphic>
      </p:graphicFrame>
    </p:spTree>
    <p:extLst>
      <p:ext uri="{BB962C8B-B14F-4D97-AF65-F5344CB8AC3E}">
        <p14:creationId xmlns:p14="http://schemas.microsoft.com/office/powerpoint/2010/main" val="21922690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Annotation</a:t>
            </a:r>
            <a:r>
              <a:rPr lang="fr-FR" dirty="0"/>
              <a:t> - Groupes</a:t>
            </a:r>
          </a:p>
        </p:txBody>
      </p:sp>
      <p:sp>
        <p:nvSpPr>
          <p:cNvPr id="3" name="Espace réservé du contenu 2"/>
          <p:cNvSpPr>
            <a:spLocks noGrp="1"/>
          </p:cNvSpPr>
          <p:nvPr>
            <p:ph idx="1"/>
          </p:nvPr>
        </p:nvSpPr>
        <p:spPr>
          <a:xfrm>
            <a:off x="1154954" y="4226380"/>
            <a:ext cx="8825659" cy="1793420"/>
          </a:xfrm>
        </p:spPr>
        <p:txBody>
          <a:bodyPr>
            <a:normAutofit/>
          </a:bodyPr>
          <a:lstStyle/>
          <a:p>
            <a:endParaRPr lang="fr-FR" dirty="0"/>
          </a:p>
          <a:p>
            <a:r>
              <a:rPr lang="fr-FR" dirty="0" smtClean="0"/>
              <a:t>Cette annotation nous permettra de pouvoir lancer uniquement les tests Unitaires.</a:t>
            </a:r>
          </a:p>
          <a:p>
            <a:pPr marL="0" indent="0">
              <a:buNone/>
            </a:pPr>
            <a:endParaRPr lang="fr-FR" dirty="0" smtClean="0"/>
          </a:p>
        </p:txBody>
      </p:sp>
      <p:graphicFrame>
        <p:nvGraphicFramePr>
          <p:cNvPr id="4" name="Tableau 3"/>
          <p:cNvGraphicFramePr>
            <a:graphicFrameLocks noGrp="1"/>
          </p:cNvGraphicFramePr>
          <p:nvPr>
            <p:extLst>
              <p:ext uri="{D42A27DB-BD31-4B8C-83A1-F6EECF244321}">
                <p14:modId xmlns:p14="http://schemas.microsoft.com/office/powerpoint/2010/main" val="2097305763"/>
              </p:ext>
            </p:extLst>
          </p:nvPr>
        </p:nvGraphicFramePr>
        <p:xfrm>
          <a:off x="1645635" y="2489020"/>
          <a:ext cx="8128000" cy="1737360"/>
        </p:xfrm>
        <a:graphic>
          <a:graphicData uri="http://schemas.openxmlformats.org/drawingml/2006/table">
            <a:tbl>
              <a:tblPr firstRow="1" bandRow="1">
                <a:tableStyleId>{5C22544A-7EE6-4342-B048-85BDC9FD1C3A}</a:tableStyleId>
              </a:tblPr>
              <a:tblGrid>
                <a:gridCol w="8128000"/>
              </a:tblGrid>
              <a:tr h="370840">
                <a:tc>
                  <a:txBody>
                    <a:bodyPr/>
                    <a:lstStyle/>
                    <a:p>
                      <a:pPr marL="400050" lvl="1" indent="0">
                        <a:buNone/>
                      </a:pPr>
                      <a:r>
                        <a:rPr lang="fr-FR" b="0" dirty="0" smtClean="0"/>
                        <a:t>/**</a:t>
                      </a:r>
                    </a:p>
                    <a:p>
                      <a:pPr marL="400050" lvl="1" indent="0">
                        <a:buNone/>
                      </a:pPr>
                      <a:r>
                        <a:rPr lang="fr-FR" b="0" dirty="0" smtClean="0"/>
                        <a:t>* </a:t>
                      </a:r>
                      <a:r>
                        <a:rPr lang="fr-FR" b="1" dirty="0" smtClean="0"/>
                        <a:t>@group Unit</a:t>
                      </a:r>
                    </a:p>
                    <a:p>
                      <a:pPr marL="400050" lvl="1" indent="0">
                        <a:buNone/>
                      </a:pPr>
                      <a:r>
                        <a:rPr lang="fr-FR" b="0" dirty="0" smtClean="0"/>
                        <a:t>*/</a:t>
                      </a:r>
                    </a:p>
                    <a:p>
                      <a:pPr marL="400050" lvl="1" indent="0">
                        <a:buNone/>
                      </a:pPr>
                      <a:r>
                        <a:rPr lang="fr-FR" b="0" dirty="0" smtClean="0"/>
                        <a:t>public </a:t>
                      </a:r>
                      <a:r>
                        <a:rPr lang="fr-FR" b="0" dirty="0" err="1" smtClean="0"/>
                        <a:t>function</a:t>
                      </a:r>
                      <a:r>
                        <a:rPr lang="fr-FR" b="0" dirty="0" smtClean="0"/>
                        <a:t> </a:t>
                      </a:r>
                      <a:r>
                        <a:rPr lang="fr-FR" b="0" dirty="0" err="1" smtClean="0"/>
                        <a:t>someUnitTest</a:t>
                      </a:r>
                      <a:r>
                        <a:rPr lang="fr-FR" b="0" dirty="0" smtClean="0"/>
                        <a:t>() {</a:t>
                      </a:r>
                    </a:p>
                    <a:p>
                      <a:pPr marL="400050" lvl="1" indent="0">
                        <a:buNone/>
                      </a:pPr>
                      <a:r>
                        <a:rPr lang="fr-FR" b="0" dirty="0" smtClean="0"/>
                        <a:t>    $</a:t>
                      </a:r>
                      <a:r>
                        <a:rPr lang="fr-FR" b="0" dirty="0" err="1" smtClean="0"/>
                        <a:t>this</a:t>
                      </a:r>
                      <a:r>
                        <a:rPr lang="fr-FR" b="0" dirty="0" smtClean="0"/>
                        <a:t>-&gt;</a:t>
                      </a:r>
                      <a:r>
                        <a:rPr lang="fr-FR" b="0" dirty="0" err="1" smtClean="0"/>
                        <a:t>assertEquals</a:t>
                      </a:r>
                      <a:r>
                        <a:rPr lang="fr-FR" b="0" dirty="0" smtClean="0"/>
                        <a:t>(1,1);</a:t>
                      </a:r>
                    </a:p>
                    <a:p>
                      <a:pPr marL="400050" lvl="1" indent="0">
                        <a:buNone/>
                      </a:pPr>
                      <a:r>
                        <a:rPr lang="fr-FR" b="0" dirty="0" smtClean="0"/>
                        <a:t>}</a:t>
                      </a:r>
                    </a:p>
                  </a:txBody>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2233165619"/>
              </p:ext>
            </p:extLst>
          </p:nvPr>
        </p:nvGraphicFramePr>
        <p:xfrm>
          <a:off x="1645635" y="5648960"/>
          <a:ext cx="8128000" cy="370840"/>
        </p:xfrm>
        <a:graphic>
          <a:graphicData uri="http://schemas.openxmlformats.org/drawingml/2006/table">
            <a:tbl>
              <a:tblPr firstRow="1" bandRow="1">
                <a:tableStyleId>{5C22544A-7EE6-4342-B048-85BDC9FD1C3A}</a:tableStyleId>
              </a:tblPr>
              <a:tblGrid>
                <a:gridCol w="8128000"/>
              </a:tblGrid>
              <a:tr h="370840">
                <a:tc>
                  <a:txBody>
                    <a:bodyPr/>
                    <a:lstStyle/>
                    <a:p>
                      <a:pPr marL="400050" lvl="1" indent="0">
                        <a:buNone/>
                      </a:pPr>
                      <a:r>
                        <a:rPr lang="fr-FR" dirty="0" err="1" smtClean="0"/>
                        <a:t>php</a:t>
                      </a:r>
                      <a:r>
                        <a:rPr lang="fr-FR" dirty="0" smtClean="0"/>
                        <a:t> ./bin/</a:t>
                      </a:r>
                      <a:r>
                        <a:rPr lang="fr-FR" dirty="0" err="1" smtClean="0"/>
                        <a:t>phpunit</a:t>
                      </a:r>
                      <a:r>
                        <a:rPr lang="fr-FR" dirty="0" smtClean="0"/>
                        <a:t> </a:t>
                      </a:r>
                      <a:r>
                        <a:rPr lang="fr-FR" b="1" dirty="0" smtClean="0"/>
                        <a:t>--group Unit</a:t>
                      </a:r>
                      <a:endParaRPr lang="fr-FR" b="1" dirty="0"/>
                    </a:p>
                  </a:txBody>
                  <a:tcPr/>
                </a:tc>
              </a:tr>
            </a:tbl>
          </a:graphicData>
        </a:graphic>
      </p:graphicFrame>
      <p:sp>
        <p:nvSpPr>
          <p:cNvPr id="6" name="ZoneTexte 5"/>
          <p:cNvSpPr txBox="1"/>
          <p:nvPr/>
        </p:nvSpPr>
        <p:spPr>
          <a:xfrm>
            <a:off x="10522039" y="512003"/>
            <a:ext cx="530915" cy="461665"/>
          </a:xfrm>
          <a:prstGeom prst="rect">
            <a:avLst/>
          </a:prstGeom>
          <a:noFill/>
        </p:spPr>
        <p:txBody>
          <a:bodyPr wrap="none" rtlCol="0">
            <a:spAutoFit/>
          </a:bodyPr>
          <a:lstStyle/>
          <a:p>
            <a:r>
              <a:rPr lang="fr-FR" sz="2400" b="1" dirty="0" smtClean="0">
                <a:solidFill>
                  <a:schemeClr val="bg1"/>
                </a:solidFill>
              </a:rPr>
              <a:t>03</a:t>
            </a:r>
            <a:endParaRPr lang="fr-FR" sz="2400" b="1" dirty="0">
              <a:solidFill>
                <a:schemeClr val="bg1"/>
              </a:solidFill>
            </a:endParaRPr>
          </a:p>
        </p:txBody>
      </p:sp>
    </p:spTree>
    <p:extLst>
      <p:ext uri="{BB962C8B-B14F-4D97-AF65-F5344CB8AC3E}">
        <p14:creationId xmlns:p14="http://schemas.microsoft.com/office/powerpoint/2010/main" val="37004081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Annotation - Groupes</a:t>
            </a:r>
            <a:endParaRPr lang="fr-FR" dirty="0"/>
          </a:p>
        </p:txBody>
      </p:sp>
      <p:sp>
        <p:nvSpPr>
          <p:cNvPr id="3" name="Espace réservé du contenu 2"/>
          <p:cNvSpPr>
            <a:spLocks noGrp="1"/>
          </p:cNvSpPr>
          <p:nvPr>
            <p:ph idx="1"/>
          </p:nvPr>
        </p:nvSpPr>
        <p:spPr/>
        <p:txBody>
          <a:bodyPr/>
          <a:lstStyle/>
          <a:p>
            <a:r>
              <a:rPr lang="fr-FR" dirty="0" smtClean="0"/>
              <a:t>Pour lister tous les groupes que nous avons pu créer, il existe une option </a:t>
            </a:r>
            <a:r>
              <a:rPr lang="fr-FR" dirty="0" err="1" smtClean="0"/>
              <a:t>PHPUnit</a:t>
            </a:r>
            <a:r>
              <a:rPr lang="fr-FR" dirty="0" smtClean="0"/>
              <a:t> « --</a:t>
            </a:r>
            <a:r>
              <a:rPr lang="fr-FR" dirty="0" err="1" smtClean="0"/>
              <a:t>list</a:t>
            </a:r>
            <a:r>
              <a:rPr lang="fr-FR" dirty="0" smtClean="0"/>
              <a:t>-groups ».</a:t>
            </a:r>
          </a:p>
          <a:p>
            <a:endParaRPr lang="fr-FR" dirty="0"/>
          </a:p>
          <a:p>
            <a:endParaRPr lang="fr-FR" dirty="0" smtClean="0"/>
          </a:p>
          <a:p>
            <a:endParaRPr lang="fr-FR" dirty="0" smtClean="0"/>
          </a:p>
          <a:p>
            <a:endParaRPr lang="fr-FR" dirty="0"/>
          </a:p>
        </p:txBody>
      </p:sp>
      <p:graphicFrame>
        <p:nvGraphicFramePr>
          <p:cNvPr id="4" name="Tableau 3"/>
          <p:cNvGraphicFramePr>
            <a:graphicFrameLocks noGrp="1"/>
          </p:cNvGraphicFramePr>
          <p:nvPr>
            <p:extLst>
              <p:ext uri="{D42A27DB-BD31-4B8C-83A1-F6EECF244321}">
                <p14:modId xmlns:p14="http://schemas.microsoft.com/office/powerpoint/2010/main" val="244934354"/>
              </p:ext>
            </p:extLst>
          </p:nvPr>
        </p:nvGraphicFramePr>
        <p:xfrm>
          <a:off x="1278477" y="3755766"/>
          <a:ext cx="8128000" cy="1737360"/>
        </p:xfrm>
        <a:graphic>
          <a:graphicData uri="http://schemas.openxmlformats.org/drawingml/2006/table">
            <a:tbl>
              <a:tblPr firstRow="1" bandRow="1">
                <a:tableStyleId>{5C22544A-7EE6-4342-B048-85BDC9FD1C3A}</a:tableStyleId>
              </a:tblPr>
              <a:tblGrid>
                <a:gridCol w="8128000"/>
              </a:tblGrid>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dirty="0" err="1" smtClean="0"/>
                        <a:t>php</a:t>
                      </a:r>
                      <a:r>
                        <a:rPr lang="fr-FR" dirty="0" smtClean="0"/>
                        <a:t> ./bin/</a:t>
                      </a:r>
                      <a:r>
                        <a:rPr lang="fr-FR" dirty="0" err="1" smtClean="0"/>
                        <a:t>phpunit</a:t>
                      </a:r>
                      <a:r>
                        <a:rPr lang="fr-FR" dirty="0" smtClean="0"/>
                        <a:t> –</a:t>
                      </a:r>
                      <a:r>
                        <a:rPr lang="fr-FR" dirty="0" err="1" smtClean="0"/>
                        <a:t>list</a:t>
                      </a:r>
                      <a:r>
                        <a:rPr lang="fr-FR" dirty="0" smtClean="0"/>
                        <a:t>-groups</a:t>
                      </a:r>
                    </a:p>
                    <a:p>
                      <a:pPr marL="0" marR="0" lvl="0" indent="0" algn="l" defTabSz="457200" rtl="0" eaLnBrk="1" fontAlgn="auto" latinLnBrk="0" hangingPunct="1">
                        <a:lnSpc>
                          <a:spcPct val="100000"/>
                        </a:lnSpc>
                        <a:spcBef>
                          <a:spcPts val="0"/>
                        </a:spcBef>
                        <a:spcAft>
                          <a:spcPts val="0"/>
                        </a:spcAft>
                        <a:buClrTx/>
                        <a:buSzTx/>
                        <a:buFontTx/>
                        <a:buNone/>
                        <a:tabLst/>
                        <a:defRPr/>
                      </a:pPr>
                      <a:endParaRPr lang="fr-FR" dirty="0" smtClean="0"/>
                    </a:p>
                    <a:p>
                      <a:pPr marL="0" marR="0" lvl="0" indent="0" algn="l" defTabSz="457200" rtl="0" eaLnBrk="1" fontAlgn="auto" latinLnBrk="0" hangingPunct="1">
                        <a:lnSpc>
                          <a:spcPct val="100000"/>
                        </a:lnSpc>
                        <a:spcBef>
                          <a:spcPts val="0"/>
                        </a:spcBef>
                        <a:spcAft>
                          <a:spcPts val="0"/>
                        </a:spcAft>
                        <a:buClrTx/>
                        <a:buSzTx/>
                        <a:buFontTx/>
                        <a:buNone/>
                        <a:tabLst/>
                        <a:defRPr/>
                      </a:pPr>
                      <a:r>
                        <a:rPr lang="fr-FR" dirty="0" err="1" smtClean="0"/>
                        <a:t>Available</a:t>
                      </a:r>
                      <a:r>
                        <a:rPr lang="fr-FR" dirty="0" smtClean="0"/>
                        <a:t> test group(s)</a:t>
                      </a:r>
                      <a:r>
                        <a:rPr lang="fr-FR" baseline="0" dirty="0" smtClean="0"/>
                        <a:t> :</a:t>
                      </a:r>
                    </a:p>
                    <a:p>
                      <a:pPr marL="285750" marR="0" lvl="0" indent="-285750" algn="l" defTabSz="457200" rtl="0" eaLnBrk="1" fontAlgn="auto" latinLnBrk="0" hangingPunct="1">
                        <a:lnSpc>
                          <a:spcPct val="100000"/>
                        </a:lnSpc>
                        <a:spcBef>
                          <a:spcPts val="0"/>
                        </a:spcBef>
                        <a:spcAft>
                          <a:spcPts val="0"/>
                        </a:spcAft>
                        <a:buClrTx/>
                        <a:buSzTx/>
                        <a:buFontTx/>
                        <a:buChar char="-"/>
                        <a:tabLst/>
                        <a:defRPr/>
                      </a:pPr>
                      <a:r>
                        <a:rPr lang="fr-FR" baseline="0" dirty="0" err="1" smtClean="0"/>
                        <a:t>Functional</a:t>
                      </a:r>
                      <a:endParaRPr lang="fr-FR" baseline="0" dirty="0" smtClean="0"/>
                    </a:p>
                    <a:p>
                      <a:pPr marL="285750" marR="0" lvl="0" indent="-285750" algn="l" defTabSz="457200" rtl="0" eaLnBrk="1" fontAlgn="auto" latinLnBrk="0" hangingPunct="1">
                        <a:lnSpc>
                          <a:spcPct val="100000"/>
                        </a:lnSpc>
                        <a:spcBef>
                          <a:spcPts val="0"/>
                        </a:spcBef>
                        <a:spcAft>
                          <a:spcPts val="0"/>
                        </a:spcAft>
                        <a:buClrTx/>
                        <a:buSzTx/>
                        <a:buFontTx/>
                        <a:buChar char="-"/>
                        <a:tabLst/>
                        <a:defRPr/>
                      </a:pPr>
                      <a:r>
                        <a:rPr lang="fr-FR" baseline="0" dirty="0" smtClean="0"/>
                        <a:t>Unit</a:t>
                      </a:r>
                    </a:p>
                    <a:p>
                      <a:pPr marL="285750" marR="0" lvl="0" indent="-285750" algn="l" defTabSz="457200" rtl="0" eaLnBrk="1" fontAlgn="auto" latinLnBrk="0" hangingPunct="1">
                        <a:lnSpc>
                          <a:spcPct val="100000"/>
                        </a:lnSpc>
                        <a:spcBef>
                          <a:spcPts val="0"/>
                        </a:spcBef>
                        <a:spcAft>
                          <a:spcPts val="0"/>
                        </a:spcAft>
                        <a:buClrTx/>
                        <a:buSzTx/>
                        <a:buFontTx/>
                        <a:buChar char="-"/>
                        <a:tabLst/>
                        <a:defRPr/>
                      </a:pPr>
                      <a:r>
                        <a:rPr lang="fr-FR" baseline="0" dirty="0" smtClean="0"/>
                        <a:t>…</a:t>
                      </a:r>
                      <a:endParaRPr lang="fr-FR" dirty="0" smtClean="0"/>
                    </a:p>
                  </a:txBody>
                  <a:tcPr/>
                </a:tc>
              </a:tr>
            </a:tbl>
          </a:graphicData>
        </a:graphic>
      </p:graphicFrame>
      <p:sp>
        <p:nvSpPr>
          <p:cNvPr id="5" name="ZoneTexte 4"/>
          <p:cNvSpPr txBox="1"/>
          <p:nvPr/>
        </p:nvSpPr>
        <p:spPr>
          <a:xfrm>
            <a:off x="10522039" y="512003"/>
            <a:ext cx="530915" cy="461665"/>
          </a:xfrm>
          <a:prstGeom prst="rect">
            <a:avLst/>
          </a:prstGeom>
          <a:noFill/>
        </p:spPr>
        <p:txBody>
          <a:bodyPr wrap="none" rtlCol="0">
            <a:spAutoFit/>
          </a:bodyPr>
          <a:lstStyle/>
          <a:p>
            <a:r>
              <a:rPr lang="fr-FR" sz="2400" b="1" dirty="0" smtClean="0">
                <a:solidFill>
                  <a:schemeClr val="bg1"/>
                </a:solidFill>
              </a:rPr>
              <a:t>03</a:t>
            </a:r>
            <a:endParaRPr lang="fr-FR" sz="2400" b="1" dirty="0">
              <a:solidFill>
                <a:schemeClr val="bg1"/>
              </a:solidFill>
            </a:endParaRPr>
          </a:p>
        </p:txBody>
      </p:sp>
    </p:spTree>
    <p:extLst>
      <p:ext uri="{BB962C8B-B14F-4D97-AF65-F5344CB8AC3E}">
        <p14:creationId xmlns:p14="http://schemas.microsoft.com/office/powerpoint/2010/main" val="36926325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DataProvider</a:t>
            </a:r>
            <a:endParaRPr lang="fr-FR" dirty="0"/>
          </a:p>
        </p:txBody>
      </p:sp>
      <p:sp>
        <p:nvSpPr>
          <p:cNvPr id="3" name="Espace réservé du contenu 2"/>
          <p:cNvSpPr>
            <a:spLocks noGrp="1"/>
          </p:cNvSpPr>
          <p:nvPr>
            <p:ph idx="1"/>
          </p:nvPr>
        </p:nvSpPr>
        <p:spPr/>
        <p:txBody>
          <a:bodyPr/>
          <a:lstStyle/>
          <a:p>
            <a:r>
              <a:rPr lang="fr-FR" dirty="0" smtClean="0"/>
              <a:t>Lors de tests vous aurez souvent besoin de créer des jeux de tests. Qu’il s’agisse de simples tableaux ou de fichiers csv.</a:t>
            </a:r>
            <a:endParaRPr lang="fr-FR" dirty="0"/>
          </a:p>
        </p:txBody>
      </p:sp>
      <p:sp>
        <p:nvSpPr>
          <p:cNvPr id="5" name="ZoneTexte 4"/>
          <p:cNvSpPr txBox="1"/>
          <p:nvPr/>
        </p:nvSpPr>
        <p:spPr>
          <a:xfrm>
            <a:off x="10509160" y="0"/>
            <a:ext cx="530915" cy="1200329"/>
          </a:xfrm>
          <a:prstGeom prst="rect">
            <a:avLst/>
          </a:prstGeom>
          <a:noFill/>
        </p:spPr>
        <p:txBody>
          <a:bodyPr wrap="none" rtlCol="0">
            <a:spAutoFit/>
          </a:bodyPr>
          <a:lstStyle/>
          <a:p>
            <a:r>
              <a:rPr lang="fr-FR" sz="2400" b="1" dirty="0" smtClean="0">
                <a:solidFill>
                  <a:schemeClr val="bg1"/>
                </a:solidFill>
              </a:rPr>
              <a:t>04</a:t>
            </a:r>
          </a:p>
          <a:p>
            <a:r>
              <a:rPr lang="fr-FR" sz="2400" b="1" dirty="0" smtClean="0">
                <a:solidFill>
                  <a:schemeClr val="bg1"/>
                </a:solidFill>
              </a:rPr>
              <a:t>et</a:t>
            </a:r>
          </a:p>
          <a:p>
            <a:r>
              <a:rPr lang="fr-FR" sz="2400" b="1" dirty="0" smtClean="0">
                <a:solidFill>
                  <a:schemeClr val="bg1"/>
                </a:solidFill>
              </a:rPr>
              <a:t>05</a:t>
            </a:r>
            <a:endParaRPr lang="fr-FR" sz="2400" b="1" dirty="0">
              <a:solidFill>
                <a:schemeClr val="bg1"/>
              </a:solidFill>
            </a:endParaRPr>
          </a:p>
        </p:txBody>
      </p:sp>
    </p:spTree>
    <p:extLst>
      <p:ext uri="{BB962C8B-B14F-4D97-AF65-F5344CB8AC3E}">
        <p14:creationId xmlns:p14="http://schemas.microsoft.com/office/powerpoint/2010/main" val="12640229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setUp</a:t>
            </a:r>
            <a:r>
              <a:rPr lang="fr-FR" dirty="0" smtClean="0"/>
              <a:t>() et </a:t>
            </a:r>
            <a:r>
              <a:rPr lang="fr-FR" dirty="0" err="1" smtClean="0"/>
              <a:t>TearDown</a:t>
            </a:r>
            <a:r>
              <a:rPr lang="fr-FR" dirty="0" smtClean="0"/>
              <a:t>()</a:t>
            </a:r>
            <a:endParaRPr lang="fr-FR" dirty="0"/>
          </a:p>
        </p:txBody>
      </p:sp>
      <p:sp>
        <p:nvSpPr>
          <p:cNvPr id="5" name="Espace réservé du contenu 2"/>
          <p:cNvSpPr txBox="1">
            <a:spLocks/>
          </p:cNvSpPr>
          <p:nvPr/>
        </p:nvSpPr>
        <p:spPr>
          <a:xfrm>
            <a:off x="1154954" y="2603500"/>
            <a:ext cx="8825659" cy="34163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endParaRPr lang="fr-FR" dirty="0" smtClean="0"/>
          </a:p>
          <a:p>
            <a:r>
              <a:rPr lang="fr-FR" dirty="0" smtClean="0"/>
              <a:t>    </a:t>
            </a:r>
            <a:r>
              <a:rPr lang="fr-FR" dirty="0" err="1" smtClean="0"/>
              <a:t>SetUp</a:t>
            </a:r>
            <a:r>
              <a:rPr lang="fr-FR" dirty="0" smtClean="0"/>
              <a:t>() et </a:t>
            </a:r>
            <a:r>
              <a:rPr lang="fr-FR" dirty="0" err="1" smtClean="0"/>
              <a:t>tearDown</a:t>
            </a:r>
            <a:r>
              <a:rPr lang="fr-FR" dirty="0" smtClean="0"/>
              <a:t>() sont de méthodes du </a:t>
            </a:r>
            <a:r>
              <a:rPr lang="fr-FR" dirty="0" err="1" smtClean="0"/>
              <a:t>template</a:t>
            </a:r>
            <a:r>
              <a:rPr lang="fr-FR" dirty="0" smtClean="0"/>
              <a:t> </a:t>
            </a:r>
            <a:r>
              <a:rPr lang="fr-FR" dirty="0" err="1" smtClean="0"/>
              <a:t>PHPUnit</a:t>
            </a:r>
            <a:r>
              <a:rPr lang="fr-FR" dirty="0" smtClean="0"/>
              <a:t>. </a:t>
            </a:r>
          </a:p>
          <a:p>
            <a:pPr marL="0" indent="0">
              <a:buNone/>
            </a:pPr>
            <a:r>
              <a:rPr lang="fr-FR" dirty="0" smtClean="0"/>
              <a:t>Elles sont exécutés </a:t>
            </a:r>
            <a:r>
              <a:rPr lang="fr-FR" b="1" dirty="0" smtClean="0"/>
              <a:t>avant et après chaque méthode de test</a:t>
            </a:r>
            <a:r>
              <a:rPr lang="fr-FR" dirty="0" smtClean="0"/>
              <a:t> de la classe.</a:t>
            </a:r>
          </a:p>
          <a:p>
            <a:pPr marL="0" indent="0">
              <a:buNone/>
            </a:pPr>
            <a:endParaRPr lang="fr-FR" dirty="0" smtClean="0"/>
          </a:p>
          <a:p>
            <a:endParaRPr lang="fr-FR" dirty="0" smtClean="0"/>
          </a:p>
          <a:p>
            <a:pPr marL="0" indent="0">
              <a:buFont typeface="Wingdings 3" charset="2"/>
              <a:buNone/>
            </a:pPr>
            <a:endParaRPr lang="fr-FR" dirty="0" smtClean="0"/>
          </a:p>
          <a:p>
            <a:endParaRPr lang="fr-FR" dirty="0"/>
          </a:p>
        </p:txBody>
      </p:sp>
      <p:sp>
        <p:nvSpPr>
          <p:cNvPr id="4" name="ZoneTexte 3"/>
          <p:cNvSpPr txBox="1"/>
          <p:nvPr/>
        </p:nvSpPr>
        <p:spPr>
          <a:xfrm>
            <a:off x="10522039" y="512003"/>
            <a:ext cx="530915" cy="461665"/>
          </a:xfrm>
          <a:prstGeom prst="rect">
            <a:avLst/>
          </a:prstGeom>
          <a:noFill/>
        </p:spPr>
        <p:txBody>
          <a:bodyPr wrap="none" rtlCol="0">
            <a:spAutoFit/>
          </a:bodyPr>
          <a:lstStyle/>
          <a:p>
            <a:r>
              <a:rPr lang="fr-FR" sz="2400" b="1" dirty="0" smtClean="0">
                <a:solidFill>
                  <a:schemeClr val="bg1"/>
                </a:solidFill>
              </a:rPr>
              <a:t>06</a:t>
            </a:r>
            <a:endParaRPr lang="fr-FR" sz="2400" b="1" dirty="0">
              <a:solidFill>
                <a:schemeClr val="bg1"/>
              </a:solidFill>
            </a:endParaRPr>
          </a:p>
        </p:txBody>
      </p:sp>
    </p:spTree>
    <p:extLst>
      <p:ext uri="{BB962C8B-B14F-4D97-AF65-F5344CB8AC3E}">
        <p14:creationId xmlns:p14="http://schemas.microsoft.com/office/powerpoint/2010/main" val="34891431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54954" y="973668"/>
            <a:ext cx="8993598" cy="706964"/>
          </a:xfrm>
        </p:spPr>
        <p:txBody>
          <a:bodyPr/>
          <a:lstStyle/>
          <a:p>
            <a:r>
              <a:rPr lang="fr-FR" sz="3200" dirty="0" err="1"/>
              <a:t>setUpBeforeClass</a:t>
            </a:r>
            <a:r>
              <a:rPr lang="fr-FR" sz="3200" dirty="0"/>
              <a:t>() et </a:t>
            </a:r>
            <a:r>
              <a:rPr lang="fr-FR" sz="3200" dirty="0" err="1" smtClean="0"/>
              <a:t>tearDownAfterClass</a:t>
            </a:r>
            <a:r>
              <a:rPr lang="fr-FR" sz="3200" dirty="0" smtClean="0"/>
              <a:t>()</a:t>
            </a:r>
            <a:endParaRPr lang="fr-FR" sz="3200" dirty="0"/>
          </a:p>
        </p:txBody>
      </p:sp>
      <p:sp>
        <p:nvSpPr>
          <p:cNvPr id="5" name="Espace réservé du contenu 2"/>
          <p:cNvSpPr txBox="1">
            <a:spLocks/>
          </p:cNvSpPr>
          <p:nvPr/>
        </p:nvSpPr>
        <p:spPr>
          <a:xfrm>
            <a:off x="1154954" y="2603500"/>
            <a:ext cx="9276933" cy="34163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endParaRPr lang="fr-FR" dirty="0" smtClean="0"/>
          </a:p>
          <a:p>
            <a:r>
              <a:rPr lang="fr-FR" dirty="0" smtClean="0"/>
              <a:t>    Elles sont identiques à </a:t>
            </a:r>
            <a:r>
              <a:rPr lang="fr-FR" dirty="0" err="1" smtClean="0"/>
              <a:t>SetUp</a:t>
            </a:r>
            <a:r>
              <a:rPr lang="fr-FR" dirty="0" smtClean="0"/>
              <a:t>() et </a:t>
            </a:r>
            <a:r>
              <a:rPr lang="fr-FR" dirty="0" err="1" smtClean="0"/>
              <a:t>tearDown</a:t>
            </a:r>
            <a:r>
              <a:rPr lang="fr-FR" dirty="0" smtClean="0"/>
              <a:t>(), la seule différences est quelles sont </a:t>
            </a:r>
            <a:r>
              <a:rPr lang="fr-FR" dirty="0"/>
              <a:t>uniquement exécutées </a:t>
            </a:r>
            <a:r>
              <a:rPr lang="fr-FR" b="1" dirty="0" smtClean="0"/>
              <a:t>avant le premier test</a:t>
            </a:r>
            <a:r>
              <a:rPr lang="fr-FR" dirty="0" smtClean="0"/>
              <a:t> et </a:t>
            </a:r>
            <a:r>
              <a:rPr lang="fr-FR" b="1" dirty="0" smtClean="0"/>
              <a:t>après le dernier test</a:t>
            </a:r>
            <a:r>
              <a:rPr lang="fr-FR" dirty="0" smtClean="0"/>
              <a:t>.</a:t>
            </a:r>
          </a:p>
          <a:p>
            <a:endParaRPr lang="fr-FR" dirty="0" smtClean="0"/>
          </a:p>
          <a:p>
            <a:r>
              <a:rPr lang="fr-FR" dirty="0" smtClean="0"/>
              <a:t>Elles sont principalement utilisés pour établir une connexion à une base de données. Celle-ci sera par la suite utilisée dans chaque test.</a:t>
            </a:r>
          </a:p>
          <a:p>
            <a:pPr marL="0" indent="0">
              <a:buFont typeface="Wingdings 3" charset="2"/>
              <a:buNone/>
            </a:pPr>
            <a:endParaRPr lang="fr-FR" dirty="0" smtClean="0"/>
          </a:p>
          <a:p>
            <a:endParaRPr lang="fr-FR" dirty="0"/>
          </a:p>
        </p:txBody>
      </p:sp>
      <p:sp>
        <p:nvSpPr>
          <p:cNvPr id="4" name="ZoneTexte 3"/>
          <p:cNvSpPr txBox="1"/>
          <p:nvPr/>
        </p:nvSpPr>
        <p:spPr>
          <a:xfrm>
            <a:off x="10509160" y="512003"/>
            <a:ext cx="530915" cy="461665"/>
          </a:xfrm>
          <a:prstGeom prst="rect">
            <a:avLst/>
          </a:prstGeom>
          <a:noFill/>
        </p:spPr>
        <p:txBody>
          <a:bodyPr wrap="none" rtlCol="0">
            <a:spAutoFit/>
          </a:bodyPr>
          <a:lstStyle/>
          <a:p>
            <a:r>
              <a:rPr lang="fr-FR" sz="2400" b="1" dirty="0" smtClean="0">
                <a:solidFill>
                  <a:schemeClr val="bg1"/>
                </a:solidFill>
              </a:rPr>
              <a:t>07</a:t>
            </a:r>
            <a:endParaRPr lang="fr-FR" sz="2400" b="1" dirty="0">
              <a:solidFill>
                <a:schemeClr val="bg1"/>
              </a:solidFill>
            </a:endParaRPr>
          </a:p>
        </p:txBody>
      </p:sp>
    </p:spTree>
    <p:extLst>
      <p:ext uri="{BB962C8B-B14F-4D97-AF65-F5344CB8AC3E}">
        <p14:creationId xmlns:p14="http://schemas.microsoft.com/office/powerpoint/2010/main" val="27955957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Dépendance des tests</a:t>
            </a:r>
            <a:endParaRPr lang="fr-FR" dirty="0"/>
          </a:p>
        </p:txBody>
      </p:sp>
      <p:sp>
        <p:nvSpPr>
          <p:cNvPr id="3" name="Espace réservé du contenu 2"/>
          <p:cNvSpPr>
            <a:spLocks noGrp="1"/>
          </p:cNvSpPr>
          <p:nvPr>
            <p:ph idx="1"/>
          </p:nvPr>
        </p:nvSpPr>
        <p:spPr/>
        <p:txBody>
          <a:bodyPr/>
          <a:lstStyle/>
          <a:p>
            <a:r>
              <a:rPr lang="fr-FR" dirty="0" smtClean="0"/>
              <a:t>Certains tests dépendent de l’exécution d’un </a:t>
            </a:r>
          </a:p>
          <a:p>
            <a:pPr marL="0" indent="0">
              <a:buNone/>
            </a:pPr>
            <a:r>
              <a:rPr lang="fr-FR" dirty="0"/>
              <a:t>a</a:t>
            </a:r>
            <a:r>
              <a:rPr lang="fr-FR" dirty="0" smtClean="0"/>
              <a:t>utre test.</a:t>
            </a:r>
          </a:p>
          <a:p>
            <a:pPr marL="0" indent="0">
              <a:buNone/>
            </a:pPr>
            <a:r>
              <a:rPr lang="fr-FR" dirty="0" smtClean="0"/>
              <a:t>Par exemple : Un test de tva dépendra du test</a:t>
            </a:r>
          </a:p>
          <a:p>
            <a:pPr marL="0" indent="0">
              <a:buNone/>
            </a:pPr>
            <a:r>
              <a:rPr lang="fr-FR" dirty="0"/>
              <a:t>d</a:t>
            </a:r>
            <a:r>
              <a:rPr lang="fr-FR" dirty="0" smtClean="0"/>
              <a:t>e prix unitaire non nul.</a:t>
            </a:r>
          </a:p>
          <a:p>
            <a:pPr marL="0" indent="0">
              <a:buNone/>
            </a:pPr>
            <a:endParaRPr lang="fr-FR" dirty="0"/>
          </a:p>
          <a:p>
            <a:pPr marL="0" indent="0">
              <a:buNone/>
            </a:pPr>
            <a:r>
              <a:rPr lang="fr-FR" dirty="0" smtClean="0"/>
              <a:t>Pour ce faire, il faut ajouter une annotation</a:t>
            </a:r>
          </a:p>
          <a:p>
            <a:pPr marL="0" indent="0">
              <a:buNone/>
            </a:pPr>
            <a:r>
              <a:rPr lang="fr-FR" b="1" dirty="0" smtClean="0"/>
              <a:t>@</a:t>
            </a:r>
            <a:r>
              <a:rPr lang="fr-FR" b="1" dirty="0" err="1" smtClean="0"/>
              <a:t>depends</a:t>
            </a:r>
            <a:r>
              <a:rPr lang="fr-FR" b="1" dirty="0" smtClean="0"/>
              <a:t> </a:t>
            </a:r>
            <a:r>
              <a:rPr lang="fr-FR" dirty="0" smtClean="0"/>
              <a:t>suivi du nom de la fonction dont dépend</a:t>
            </a:r>
          </a:p>
          <a:p>
            <a:pPr marL="0" indent="0">
              <a:buNone/>
            </a:pPr>
            <a:r>
              <a:rPr lang="fr-FR" dirty="0"/>
              <a:t>l</a:t>
            </a:r>
            <a:r>
              <a:rPr lang="fr-FR" dirty="0" smtClean="0"/>
              <a:t>e test.</a:t>
            </a:r>
          </a:p>
        </p:txBody>
      </p:sp>
      <p:graphicFrame>
        <p:nvGraphicFramePr>
          <p:cNvPr id="6" name="Tableau 5"/>
          <p:cNvGraphicFramePr>
            <a:graphicFrameLocks noGrp="1"/>
          </p:cNvGraphicFramePr>
          <p:nvPr>
            <p:extLst>
              <p:ext uri="{D42A27DB-BD31-4B8C-83A1-F6EECF244321}">
                <p14:modId xmlns:p14="http://schemas.microsoft.com/office/powerpoint/2010/main" val="4116251392"/>
              </p:ext>
            </p:extLst>
          </p:nvPr>
        </p:nvGraphicFramePr>
        <p:xfrm>
          <a:off x="7459856" y="2741930"/>
          <a:ext cx="4160057" cy="3139440"/>
        </p:xfrm>
        <a:graphic>
          <a:graphicData uri="http://schemas.openxmlformats.org/drawingml/2006/table">
            <a:tbl>
              <a:tblPr firstRow="1" bandRow="1">
                <a:tableStyleId>{5C22544A-7EE6-4342-B048-85BDC9FD1C3A}</a:tableStyleId>
              </a:tblPr>
              <a:tblGrid>
                <a:gridCol w="4160057"/>
              </a:tblGrid>
              <a:tr h="100941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sz="2000" dirty="0" smtClean="0"/>
                        <a:t>Public </a:t>
                      </a:r>
                      <a:r>
                        <a:rPr lang="fr-FR" sz="2000" dirty="0" err="1" smtClean="0"/>
                        <a:t>function</a:t>
                      </a:r>
                      <a:r>
                        <a:rPr lang="fr-FR" sz="2000" dirty="0" smtClean="0"/>
                        <a:t> </a:t>
                      </a:r>
                      <a:r>
                        <a:rPr lang="fr-FR" sz="2000" dirty="0" err="1" smtClean="0">
                          <a:solidFill>
                            <a:schemeClr val="tx1">
                              <a:lumMod val="95000"/>
                              <a:lumOff val="5000"/>
                            </a:schemeClr>
                          </a:solidFill>
                        </a:rPr>
                        <a:t>testFirst</a:t>
                      </a:r>
                      <a:r>
                        <a:rPr lang="fr-FR" sz="2000" dirty="0" smtClean="0"/>
                        <a:t>() {</a:t>
                      </a:r>
                    </a:p>
                    <a:p>
                      <a:pPr marL="0" marR="0" lvl="0" indent="0" algn="l" defTabSz="457200" rtl="0" eaLnBrk="1" fontAlgn="auto" latinLnBrk="0" hangingPunct="1">
                        <a:lnSpc>
                          <a:spcPct val="100000"/>
                        </a:lnSpc>
                        <a:spcBef>
                          <a:spcPts val="0"/>
                        </a:spcBef>
                        <a:spcAft>
                          <a:spcPts val="0"/>
                        </a:spcAft>
                        <a:buClrTx/>
                        <a:buSzTx/>
                        <a:buFontTx/>
                        <a:buNone/>
                        <a:tabLst/>
                        <a:defRPr/>
                      </a:pPr>
                      <a:r>
                        <a:rPr lang="fr-FR" sz="2000" baseline="0" dirty="0" smtClean="0"/>
                        <a:t>    </a:t>
                      </a:r>
                      <a:r>
                        <a:rPr lang="fr-FR" sz="2000" dirty="0" smtClean="0"/>
                        <a:t>….</a:t>
                      </a:r>
                    </a:p>
                    <a:p>
                      <a:pPr marL="0" marR="0" lvl="0" indent="0" algn="l" defTabSz="457200" rtl="0" eaLnBrk="1" fontAlgn="auto" latinLnBrk="0" hangingPunct="1">
                        <a:lnSpc>
                          <a:spcPct val="100000"/>
                        </a:lnSpc>
                        <a:spcBef>
                          <a:spcPts val="0"/>
                        </a:spcBef>
                        <a:spcAft>
                          <a:spcPts val="0"/>
                        </a:spcAft>
                        <a:buClrTx/>
                        <a:buSzTx/>
                        <a:buFontTx/>
                        <a:buNone/>
                        <a:tabLst/>
                        <a:defRPr/>
                      </a:pPr>
                      <a:r>
                        <a:rPr lang="fr-FR" sz="2000" dirty="0" smtClean="0"/>
                        <a:t>}</a:t>
                      </a:r>
                    </a:p>
                    <a:p>
                      <a:pPr marL="0" marR="0" lvl="0" indent="0" algn="l" defTabSz="457200" rtl="0" eaLnBrk="1" fontAlgn="auto" latinLnBrk="0" hangingPunct="1">
                        <a:lnSpc>
                          <a:spcPct val="100000"/>
                        </a:lnSpc>
                        <a:spcBef>
                          <a:spcPts val="0"/>
                        </a:spcBef>
                        <a:spcAft>
                          <a:spcPts val="0"/>
                        </a:spcAft>
                        <a:buClrTx/>
                        <a:buSzTx/>
                        <a:buFontTx/>
                        <a:buNone/>
                        <a:tabLst/>
                        <a:defRPr/>
                      </a:pPr>
                      <a:endParaRPr lang="fr-FR" sz="2000" dirty="0" smtClean="0"/>
                    </a:p>
                    <a:p>
                      <a:pPr marL="0" marR="0" lvl="0" indent="0" algn="l" defTabSz="457200" rtl="0" eaLnBrk="1" fontAlgn="auto" latinLnBrk="0" hangingPunct="1">
                        <a:lnSpc>
                          <a:spcPct val="100000"/>
                        </a:lnSpc>
                        <a:spcBef>
                          <a:spcPts val="0"/>
                        </a:spcBef>
                        <a:spcAft>
                          <a:spcPts val="0"/>
                        </a:spcAft>
                        <a:buClrTx/>
                        <a:buSzTx/>
                        <a:buFontTx/>
                        <a:buNone/>
                        <a:tabLst/>
                        <a:defRPr/>
                      </a:pPr>
                      <a:r>
                        <a:rPr lang="fr-FR" sz="2000" dirty="0" smtClean="0"/>
                        <a:t>/**</a:t>
                      </a:r>
                    </a:p>
                    <a:p>
                      <a:pPr marL="0" marR="0" lvl="0" indent="0" algn="l" defTabSz="457200" rtl="0" eaLnBrk="1" fontAlgn="auto" latinLnBrk="0" hangingPunct="1">
                        <a:lnSpc>
                          <a:spcPct val="100000"/>
                        </a:lnSpc>
                        <a:spcBef>
                          <a:spcPts val="0"/>
                        </a:spcBef>
                        <a:spcAft>
                          <a:spcPts val="0"/>
                        </a:spcAft>
                        <a:buClrTx/>
                        <a:buSzTx/>
                        <a:buFontTx/>
                        <a:buNone/>
                        <a:tabLst/>
                        <a:defRPr/>
                      </a:pPr>
                      <a:r>
                        <a:rPr lang="fr-FR" sz="2000" dirty="0" smtClean="0"/>
                        <a:t> * @</a:t>
                      </a:r>
                      <a:r>
                        <a:rPr lang="fr-FR" sz="2000" dirty="0" err="1" smtClean="0"/>
                        <a:t>depends</a:t>
                      </a:r>
                      <a:r>
                        <a:rPr lang="fr-FR" sz="2000" dirty="0" smtClean="0"/>
                        <a:t> </a:t>
                      </a:r>
                      <a:r>
                        <a:rPr lang="fr-FR" sz="2000" dirty="0" err="1" smtClean="0">
                          <a:solidFill>
                            <a:schemeClr val="tx1">
                              <a:lumMod val="95000"/>
                              <a:lumOff val="5000"/>
                            </a:schemeClr>
                          </a:solidFill>
                        </a:rPr>
                        <a:t>testFirst</a:t>
                      </a:r>
                      <a:endParaRPr lang="fr-FR" sz="2000" dirty="0" smtClean="0">
                        <a:solidFill>
                          <a:schemeClr val="tx1">
                            <a:lumMod val="95000"/>
                            <a:lumOff val="5000"/>
                          </a:schemeClr>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fr-FR" sz="2000" dirty="0" smtClean="0"/>
                        <a:t> */</a:t>
                      </a:r>
                    </a:p>
                    <a:p>
                      <a:pPr marL="0" marR="0" lvl="0" indent="0" algn="l" defTabSz="457200" rtl="0" eaLnBrk="1" fontAlgn="auto" latinLnBrk="0" hangingPunct="1">
                        <a:lnSpc>
                          <a:spcPct val="100000"/>
                        </a:lnSpc>
                        <a:spcBef>
                          <a:spcPts val="0"/>
                        </a:spcBef>
                        <a:spcAft>
                          <a:spcPts val="0"/>
                        </a:spcAft>
                        <a:buClrTx/>
                        <a:buSzTx/>
                        <a:buFontTx/>
                        <a:buNone/>
                        <a:tabLst/>
                        <a:defRPr/>
                      </a:pPr>
                      <a:r>
                        <a:rPr lang="fr-FR" sz="2000" dirty="0" smtClean="0"/>
                        <a:t>Public </a:t>
                      </a:r>
                      <a:r>
                        <a:rPr lang="fr-FR" sz="2000" dirty="0" err="1" smtClean="0"/>
                        <a:t>function</a:t>
                      </a:r>
                      <a:r>
                        <a:rPr lang="fr-FR" sz="2000" dirty="0" smtClean="0"/>
                        <a:t> </a:t>
                      </a:r>
                      <a:r>
                        <a:rPr lang="fr-FR" sz="2000" dirty="0" err="1" smtClean="0"/>
                        <a:t>testSecond</a:t>
                      </a:r>
                      <a:r>
                        <a:rPr lang="fr-FR" sz="2000" dirty="0" smtClean="0"/>
                        <a:t>() {</a:t>
                      </a:r>
                    </a:p>
                    <a:p>
                      <a:pPr marL="0" marR="0" lvl="0" indent="0" algn="l" defTabSz="457200" rtl="0" eaLnBrk="1" fontAlgn="auto" latinLnBrk="0" hangingPunct="1">
                        <a:lnSpc>
                          <a:spcPct val="100000"/>
                        </a:lnSpc>
                        <a:spcBef>
                          <a:spcPts val="0"/>
                        </a:spcBef>
                        <a:spcAft>
                          <a:spcPts val="0"/>
                        </a:spcAft>
                        <a:buClrTx/>
                        <a:buSzTx/>
                        <a:buFontTx/>
                        <a:buNone/>
                        <a:tabLst/>
                        <a:defRPr/>
                      </a:pPr>
                      <a:r>
                        <a:rPr lang="fr-FR" sz="2000" dirty="0" smtClean="0"/>
                        <a:t>    …</a:t>
                      </a:r>
                    </a:p>
                    <a:p>
                      <a:pPr marL="0" marR="0" lvl="0" indent="0" algn="l" defTabSz="457200" rtl="0" eaLnBrk="1" fontAlgn="auto" latinLnBrk="0" hangingPunct="1">
                        <a:lnSpc>
                          <a:spcPct val="100000"/>
                        </a:lnSpc>
                        <a:spcBef>
                          <a:spcPts val="0"/>
                        </a:spcBef>
                        <a:spcAft>
                          <a:spcPts val="0"/>
                        </a:spcAft>
                        <a:buClrTx/>
                        <a:buSzTx/>
                        <a:buFontTx/>
                        <a:buNone/>
                        <a:tabLst/>
                        <a:defRPr/>
                      </a:pPr>
                      <a:r>
                        <a:rPr lang="fr-FR" sz="2000" dirty="0" smtClean="0"/>
                        <a:t>}</a:t>
                      </a:r>
                    </a:p>
                  </a:txBody>
                  <a:tcPr/>
                </a:tc>
              </a:tr>
            </a:tbl>
          </a:graphicData>
        </a:graphic>
      </p:graphicFrame>
      <p:sp>
        <p:nvSpPr>
          <p:cNvPr id="5" name="ZoneTexte 4"/>
          <p:cNvSpPr txBox="1"/>
          <p:nvPr/>
        </p:nvSpPr>
        <p:spPr>
          <a:xfrm>
            <a:off x="10522039" y="512003"/>
            <a:ext cx="530915" cy="461665"/>
          </a:xfrm>
          <a:prstGeom prst="rect">
            <a:avLst/>
          </a:prstGeom>
          <a:noFill/>
        </p:spPr>
        <p:txBody>
          <a:bodyPr wrap="none" rtlCol="0">
            <a:spAutoFit/>
          </a:bodyPr>
          <a:lstStyle/>
          <a:p>
            <a:r>
              <a:rPr lang="fr-FR" sz="2400" b="1" dirty="0" smtClean="0">
                <a:solidFill>
                  <a:schemeClr val="bg1"/>
                </a:solidFill>
              </a:rPr>
              <a:t>08</a:t>
            </a:r>
            <a:endParaRPr lang="fr-FR" sz="2400" b="1" dirty="0">
              <a:solidFill>
                <a:schemeClr val="bg1"/>
              </a:solidFill>
            </a:endParaRPr>
          </a:p>
        </p:txBody>
      </p:sp>
    </p:spTree>
    <p:extLst>
      <p:ext uri="{BB962C8B-B14F-4D97-AF65-F5344CB8AC3E}">
        <p14:creationId xmlns:p14="http://schemas.microsoft.com/office/powerpoint/2010/main" val="3953387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ctrTitle"/>
          </p:nvPr>
        </p:nvSpPr>
        <p:spPr>
          <a:xfrm>
            <a:off x="1631473" y="2987898"/>
            <a:ext cx="8825658" cy="952357"/>
          </a:xfrm>
        </p:spPr>
        <p:txBody>
          <a:bodyPr numCol="1"/>
          <a:lstStyle/>
          <a:p>
            <a:pPr algn="ctr"/>
            <a:r>
              <a:rPr lang="fr-FR" dirty="0" smtClean="0"/>
              <a:t>Rappels</a:t>
            </a:r>
            <a:endParaRPr lang="fr-FR" dirty="0"/>
          </a:p>
        </p:txBody>
      </p:sp>
    </p:spTree>
    <p:extLst>
      <p:ext uri="{BB962C8B-B14F-4D97-AF65-F5344CB8AC3E}">
        <p14:creationId xmlns:p14="http://schemas.microsoft.com/office/powerpoint/2010/main" val="238295191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Fixture</a:t>
            </a:r>
            <a:endParaRPr lang="fr-FR" dirty="0"/>
          </a:p>
        </p:txBody>
      </p:sp>
      <p:sp>
        <p:nvSpPr>
          <p:cNvPr id="3" name="Espace réservé du contenu 2"/>
          <p:cNvSpPr>
            <a:spLocks noGrp="1"/>
          </p:cNvSpPr>
          <p:nvPr>
            <p:ph idx="1"/>
          </p:nvPr>
        </p:nvSpPr>
        <p:spPr>
          <a:xfrm>
            <a:off x="1154954" y="2603499"/>
            <a:ext cx="8825659" cy="3848815"/>
          </a:xfrm>
        </p:spPr>
        <p:txBody>
          <a:bodyPr>
            <a:normAutofit/>
          </a:bodyPr>
          <a:lstStyle/>
          <a:p>
            <a:r>
              <a:rPr lang="fr-FR" dirty="0" smtClean="0"/>
              <a:t>    </a:t>
            </a:r>
            <a:r>
              <a:rPr lang="fr-FR" dirty="0"/>
              <a:t>Qu’est-ce qu’une </a:t>
            </a:r>
            <a:r>
              <a:rPr lang="fr-FR" dirty="0" err="1" smtClean="0"/>
              <a:t>Fixture</a:t>
            </a:r>
            <a:r>
              <a:rPr lang="fr-FR" dirty="0" smtClean="0"/>
              <a:t> ?</a:t>
            </a:r>
            <a:endParaRPr lang="fr-FR" dirty="0"/>
          </a:p>
          <a:p>
            <a:pPr marL="0" indent="0">
              <a:buNone/>
            </a:pPr>
            <a:r>
              <a:rPr lang="fr-FR" dirty="0" smtClean="0"/>
              <a:t>Une </a:t>
            </a:r>
            <a:r>
              <a:rPr lang="fr-FR" dirty="0" err="1"/>
              <a:t>fixture</a:t>
            </a:r>
            <a:r>
              <a:rPr lang="fr-FR" dirty="0"/>
              <a:t> décrit </a:t>
            </a:r>
            <a:r>
              <a:rPr lang="fr-FR" b="1" dirty="0"/>
              <a:t>l’état initial </a:t>
            </a:r>
            <a:r>
              <a:rPr lang="fr-FR" dirty="0"/>
              <a:t>dans lequel se </a:t>
            </a:r>
            <a:r>
              <a:rPr lang="fr-FR" dirty="0" smtClean="0"/>
              <a:t>trouvent </a:t>
            </a:r>
            <a:r>
              <a:rPr lang="fr-FR" dirty="0"/>
              <a:t>votre application et votre base de données quand vous exécutez un test</a:t>
            </a:r>
            <a:r>
              <a:rPr lang="fr-FR" dirty="0" smtClean="0"/>
              <a:t>.</a:t>
            </a:r>
          </a:p>
          <a:p>
            <a:r>
              <a:rPr lang="fr-FR" dirty="0" smtClean="0"/>
              <a:t>Les </a:t>
            </a:r>
            <a:r>
              <a:rPr lang="fr-FR" dirty="0" err="1" smtClean="0"/>
              <a:t>fixtures</a:t>
            </a:r>
            <a:r>
              <a:rPr lang="fr-FR" dirty="0" smtClean="0"/>
              <a:t> doivent être stockées dans le répertoire /</a:t>
            </a:r>
            <a:r>
              <a:rPr lang="fr-FR" dirty="0" err="1" smtClean="0"/>
              <a:t>src</a:t>
            </a:r>
            <a:r>
              <a:rPr lang="fr-FR" dirty="0" smtClean="0"/>
              <a:t>/</a:t>
            </a:r>
            <a:r>
              <a:rPr lang="fr-FR" b="1" dirty="0" err="1" smtClean="0"/>
              <a:t>DataFixtures</a:t>
            </a:r>
            <a:endParaRPr lang="fr-FR" b="1" dirty="0"/>
          </a:p>
          <a:p>
            <a:pPr marL="0" indent="0">
              <a:buNone/>
            </a:pPr>
            <a:endParaRPr lang="fr-FR" dirty="0" smtClean="0"/>
          </a:p>
          <a:p>
            <a:pPr marL="0" indent="0">
              <a:buNone/>
            </a:pPr>
            <a:endParaRPr lang="fr-FR" dirty="0"/>
          </a:p>
          <a:p>
            <a:r>
              <a:rPr lang="fr-FR" dirty="0" smtClean="0"/>
              <a:t>Pour lancer l’intégration des </a:t>
            </a:r>
            <a:r>
              <a:rPr lang="fr-FR" dirty="0" err="1"/>
              <a:t>F</a:t>
            </a:r>
            <a:r>
              <a:rPr lang="fr-FR" dirty="0" err="1" smtClean="0"/>
              <a:t>ixtures</a:t>
            </a:r>
            <a:r>
              <a:rPr lang="fr-FR" dirty="0" smtClean="0"/>
              <a:t> saisissez la commande suivante :</a:t>
            </a:r>
            <a:endParaRPr lang="fr-FR" dirty="0"/>
          </a:p>
          <a:p>
            <a:pPr marL="0" indent="0">
              <a:buNone/>
            </a:pPr>
            <a:endParaRPr lang="fr-FR" altLang="fr-FR" dirty="0" smtClean="0">
              <a:solidFill>
                <a:schemeClr val="tx1"/>
              </a:solidFill>
            </a:endParaRPr>
          </a:p>
          <a:p>
            <a:r>
              <a:rPr lang="fr-FR" altLang="fr-FR" dirty="0" smtClean="0">
                <a:solidFill>
                  <a:schemeClr val="tx1"/>
                </a:solidFill>
              </a:rPr>
              <a:t>Il est possible de désigner une base de test dans le fichier </a:t>
            </a:r>
            <a:r>
              <a:rPr lang="fr-FR" altLang="fr-FR" b="1" dirty="0" smtClean="0">
                <a:solidFill>
                  <a:schemeClr val="tx1"/>
                </a:solidFill>
              </a:rPr>
              <a:t>.</a:t>
            </a:r>
            <a:r>
              <a:rPr lang="fr-FR" altLang="fr-FR" b="1" dirty="0" err="1" smtClean="0">
                <a:solidFill>
                  <a:schemeClr val="tx1"/>
                </a:solidFill>
              </a:rPr>
              <a:t>env.test</a:t>
            </a:r>
            <a:endParaRPr lang="fr-FR" altLang="fr-FR" b="1" dirty="0" smtClean="0">
              <a:solidFill>
                <a:schemeClr val="tx1"/>
              </a:solidFill>
              <a:hlinkClick r:id="rId2"/>
            </a:endParaRPr>
          </a:p>
        </p:txBody>
      </p:sp>
      <p:graphicFrame>
        <p:nvGraphicFramePr>
          <p:cNvPr id="4" name="Tableau 3"/>
          <p:cNvGraphicFramePr>
            <a:graphicFrameLocks noGrp="1"/>
          </p:cNvGraphicFramePr>
          <p:nvPr>
            <p:extLst>
              <p:ext uri="{D42A27DB-BD31-4B8C-83A1-F6EECF244321}">
                <p14:modId xmlns:p14="http://schemas.microsoft.com/office/powerpoint/2010/main" val="2531065353"/>
              </p:ext>
            </p:extLst>
          </p:nvPr>
        </p:nvGraphicFramePr>
        <p:xfrm>
          <a:off x="1503783" y="5255272"/>
          <a:ext cx="8128000" cy="370840"/>
        </p:xfrm>
        <a:graphic>
          <a:graphicData uri="http://schemas.openxmlformats.org/drawingml/2006/table">
            <a:tbl>
              <a:tblPr firstRow="1" bandRow="1">
                <a:tableStyleId>{5C22544A-7EE6-4342-B048-85BDC9FD1C3A}</a:tableStyleId>
              </a:tblPr>
              <a:tblGrid>
                <a:gridCol w="8128000"/>
              </a:tblGrid>
              <a:tr h="370840">
                <a:tc>
                  <a:txBody>
                    <a:bodyPr/>
                    <a:lstStyle/>
                    <a:p>
                      <a:pPr marL="400050" lvl="1" indent="0">
                        <a:buNone/>
                      </a:pPr>
                      <a:r>
                        <a:rPr lang="fr-FR" b="1" dirty="0" err="1" smtClean="0"/>
                        <a:t>php</a:t>
                      </a:r>
                      <a:r>
                        <a:rPr lang="fr-FR" b="1" baseline="0" dirty="0" smtClean="0"/>
                        <a:t> ./bin/console </a:t>
                      </a:r>
                      <a:r>
                        <a:rPr lang="fr-FR" b="1" baseline="0" dirty="0" err="1" smtClean="0"/>
                        <a:t>doctrine:fixtures:load</a:t>
                      </a:r>
                      <a:endParaRPr lang="fr-FR" b="1" dirty="0"/>
                    </a:p>
                  </a:txBody>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3653649433"/>
              </p:ext>
            </p:extLst>
          </p:nvPr>
        </p:nvGraphicFramePr>
        <p:xfrm>
          <a:off x="1471660" y="4146985"/>
          <a:ext cx="8128000" cy="370840"/>
        </p:xfrm>
        <a:graphic>
          <a:graphicData uri="http://schemas.openxmlformats.org/drawingml/2006/table">
            <a:tbl>
              <a:tblPr firstRow="1" bandRow="1">
                <a:tableStyleId>{5C22544A-7EE6-4342-B048-85BDC9FD1C3A}</a:tableStyleId>
              </a:tblPr>
              <a:tblGrid>
                <a:gridCol w="8128000"/>
              </a:tblGrid>
              <a:tr h="370840">
                <a:tc>
                  <a:txBody>
                    <a:bodyPr/>
                    <a:lstStyle/>
                    <a:p>
                      <a:pPr marL="400050" lvl="1" indent="0">
                        <a:buNone/>
                      </a:pPr>
                      <a:r>
                        <a:rPr lang="fr-FR" b="1" dirty="0" smtClean="0"/>
                        <a:t>composer</a:t>
                      </a:r>
                      <a:r>
                        <a:rPr lang="fr-FR" b="1" baseline="0" dirty="0" smtClean="0"/>
                        <a:t> </a:t>
                      </a:r>
                      <a:r>
                        <a:rPr lang="fr-FR" b="1" baseline="0" dirty="0" err="1" smtClean="0"/>
                        <a:t>require</a:t>
                      </a:r>
                      <a:r>
                        <a:rPr lang="fr-FR" b="1" baseline="0" dirty="0" smtClean="0"/>
                        <a:t> –</a:t>
                      </a:r>
                      <a:r>
                        <a:rPr lang="fr-FR" b="1" baseline="0" dirty="0" err="1" smtClean="0"/>
                        <a:t>dev</a:t>
                      </a:r>
                      <a:r>
                        <a:rPr lang="fr-FR" b="1" baseline="0" dirty="0" smtClean="0"/>
                        <a:t> doctrine/doctrine-</a:t>
                      </a:r>
                      <a:r>
                        <a:rPr lang="fr-FR" b="1" baseline="0" dirty="0" err="1" smtClean="0"/>
                        <a:t>fixtures</a:t>
                      </a:r>
                      <a:r>
                        <a:rPr lang="fr-FR" b="1" baseline="0" dirty="0" smtClean="0"/>
                        <a:t>-bundle</a:t>
                      </a:r>
                      <a:endParaRPr lang="fr-FR" b="1" dirty="0"/>
                    </a:p>
                  </a:txBody>
                  <a:tcPr/>
                </a:tc>
              </a:tr>
            </a:tbl>
          </a:graphicData>
        </a:graphic>
      </p:graphicFrame>
      <p:sp>
        <p:nvSpPr>
          <p:cNvPr id="6" name="ZoneTexte 5"/>
          <p:cNvSpPr txBox="1"/>
          <p:nvPr/>
        </p:nvSpPr>
        <p:spPr>
          <a:xfrm>
            <a:off x="10496282" y="25758"/>
            <a:ext cx="553998" cy="1074974"/>
          </a:xfrm>
          <a:prstGeom prst="rect">
            <a:avLst/>
          </a:prstGeom>
          <a:noFill/>
        </p:spPr>
        <p:txBody>
          <a:bodyPr vert="vert270" wrap="none" rtlCol="0">
            <a:spAutoFit/>
          </a:bodyPr>
          <a:lstStyle/>
          <a:p>
            <a:r>
              <a:rPr lang="fr-FR" sz="2400" b="1" dirty="0">
                <a:solidFill>
                  <a:schemeClr val="bg1"/>
                </a:solidFill>
              </a:rPr>
              <a:t>9</a:t>
            </a:r>
            <a:r>
              <a:rPr lang="fr-FR" sz="2400" b="1" dirty="0" smtClean="0">
                <a:solidFill>
                  <a:schemeClr val="bg1"/>
                </a:solidFill>
              </a:rPr>
              <a:t> et 10</a:t>
            </a:r>
            <a:endParaRPr lang="fr-FR" sz="2400" b="1" dirty="0">
              <a:solidFill>
                <a:schemeClr val="bg1"/>
              </a:solidFill>
            </a:endParaRPr>
          </a:p>
        </p:txBody>
      </p:sp>
    </p:spTree>
    <p:extLst>
      <p:ext uri="{BB962C8B-B14F-4D97-AF65-F5344CB8AC3E}">
        <p14:creationId xmlns:p14="http://schemas.microsoft.com/office/powerpoint/2010/main" val="341725036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Load</a:t>
            </a:r>
            <a:r>
              <a:rPr lang="fr-FR" dirty="0"/>
              <a:t> </a:t>
            </a:r>
            <a:r>
              <a:rPr lang="fr-FR" dirty="0" err="1" smtClean="0"/>
              <a:t>Fixture</a:t>
            </a:r>
            <a:r>
              <a:rPr lang="fr-FR" dirty="0" smtClean="0"/>
              <a:t> via </a:t>
            </a:r>
            <a:r>
              <a:rPr lang="fr-FR" dirty="0" err="1" smtClean="0"/>
              <a:t>liib</a:t>
            </a:r>
            <a:r>
              <a:rPr lang="fr-FR" dirty="0" smtClean="0"/>
              <a:t>?</a:t>
            </a:r>
            <a:endParaRPr lang="fr-FR" dirty="0"/>
          </a:p>
        </p:txBody>
      </p:sp>
      <p:sp>
        <p:nvSpPr>
          <p:cNvPr id="3" name="Espace réservé du contenu 2"/>
          <p:cNvSpPr>
            <a:spLocks noGrp="1"/>
          </p:cNvSpPr>
          <p:nvPr>
            <p:ph idx="1"/>
          </p:nvPr>
        </p:nvSpPr>
        <p:spPr/>
        <p:txBody>
          <a:bodyPr/>
          <a:lstStyle/>
          <a:p>
            <a:endParaRPr lang="fr-FR" dirty="0"/>
          </a:p>
        </p:txBody>
      </p:sp>
    </p:spTree>
    <p:extLst>
      <p:ext uri="{BB962C8B-B14F-4D97-AF65-F5344CB8AC3E}">
        <p14:creationId xmlns:p14="http://schemas.microsoft.com/office/powerpoint/2010/main" val="3192572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Tests des dépôts Doctrine</a:t>
            </a:r>
            <a:endParaRPr lang="fr-FR" dirty="0"/>
          </a:p>
        </p:txBody>
      </p:sp>
      <p:sp>
        <p:nvSpPr>
          <p:cNvPr id="3" name="Espace réservé du contenu 2"/>
          <p:cNvSpPr>
            <a:spLocks noGrp="1"/>
          </p:cNvSpPr>
          <p:nvPr>
            <p:ph idx="1"/>
          </p:nvPr>
        </p:nvSpPr>
        <p:spPr>
          <a:xfrm>
            <a:off x="1154954" y="2603500"/>
            <a:ext cx="9470116" cy="3416300"/>
          </a:xfrm>
        </p:spPr>
        <p:txBody>
          <a:bodyPr>
            <a:normAutofit/>
          </a:bodyPr>
          <a:lstStyle/>
          <a:p>
            <a:r>
              <a:rPr lang="fr-FR" dirty="0" smtClean="0"/>
              <a:t>Si vous désirez </a:t>
            </a:r>
            <a:r>
              <a:rPr lang="fr-FR" b="1" dirty="0" smtClean="0"/>
              <a:t>réellement tester la base de données </a:t>
            </a:r>
            <a:r>
              <a:rPr lang="fr-FR" dirty="0" smtClean="0"/>
              <a:t>en utilisant vos </a:t>
            </a:r>
            <a:r>
              <a:rPr lang="fr-FR" dirty="0" err="1" smtClean="0"/>
              <a:t>Entities</a:t>
            </a:r>
            <a:r>
              <a:rPr lang="fr-FR" dirty="0" smtClean="0"/>
              <a:t> et les </a:t>
            </a:r>
            <a:r>
              <a:rPr lang="fr-FR" b="1" dirty="0" smtClean="0"/>
              <a:t>dépôts Doctrine </a:t>
            </a:r>
            <a:r>
              <a:rPr lang="fr-FR" dirty="0" smtClean="0"/>
              <a:t>c’est possible.</a:t>
            </a:r>
          </a:p>
          <a:p>
            <a:endParaRPr lang="fr-FR" dirty="0"/>
          </a:p>
          <a:p>
            <a:r>
              <a:rPr lang="fr-FR" dirty="0" smtClean="0"/>
              <a:t>Il faut démarrer le noyau de l’application pour établir une réelle connexion. Il sera donc nécessaire d’</a:t>
            </a:r>
            <a:r>
              <a:rPr lang="fr-FR" b="1" dirty="0" smtClean="0"/>
              <a:t>étendre la </a:t>
            </a:r>
            <a:r>
              <a:rPr lang="fr-FR" b="1" dirty="0"/>
              <a:t>classe </a:t>
            </a:r>
            <a:r>
              <a:rPr lang="fr-FR" b="1" dirty="0" err="1" smtClean="0"/>
              <a:t>KernelTestCase</a:t>
            </a:r>
            <a:r>
              <a:rPr lang="fr-FR" b="1" dirty="0" smtClean="0"/>
              <a:t> </a:t>
            </a:r>
            <a:r>
              <a:rPr lang="fr-FR" dirty="0" smtClean="0"/>
              <a:t>pour</a:t>
            </a:r>
            <a:r>
              <a:rPr lang="fr-FR" b="1" dirty="0" smtClean="0"/>
              <a:t> </a:t>
            </a:r>
            <a:r>
              <a:rPr lang="fr-FR" dirty="0" smtClean="0"/>
              <a:t>que l’environnement </a:t>
            </a:r>
            <a:r>
              <a:rPr lang="fr-FR" dirty="0" err="1"/>
              <a:t>S</a:t>
            </a:r>
            <a:r>
              <a:rPr lang="fr-FR" dirty="0" err="1" smtClean="0"/>
              <a:t>ymfony</a:t>
            </a:r>
            <a:r>
              <a:rPr lang="fr-FR" dirty="0" smtClean="0"/>
              <a:t> puisse être disponible.</a:t>
            </a:r>
          </a:p>
          <a:p>
            <a:endParaRPr lang="fr-FR" dirty="0"/>
          </a:p>
          <a:p>
            <a:r>
              <a:rPr lang="fr-FR" dirty="0" smtClean="0"/>
              <a:t>Attention si l’on utilise la base de données et qu’une erreur de conception s’est glissée, vous risquez de vous retrouver avec une base inutilisable ce qui risque d’impacter les autres tests. Il est donc préférable d’utiliser les </a:t>
            </a:r>
            <a:r>
              <a:rPr lang="fr-FR" dirty="0" err="1" smtClean="0"/>
              <a:t>mocks</a:t>
            </a:r>
            <a:r>
              <a:rPr lang="fr-FR" dirty="0" smtClean="0"/>
              <a:t>.</a:t>
            </a:r>
          </a:p>
        </p:txBody>
      </p:sp>
      <p:sp>
        <p:nvSpPr>
          <p:cNvPr id="4" name="ZoneTexte 3"/>
          <p:cNvSpPr txBox="1"/>
          <p:nvPr/>
        </p:nvSpPr>
        <p:spPr>
          <a:xfrm>
            <a:off x="10509160" y="512003"/>
            <a:ext cx="530915" cy="461665"/>
          </a:xfrm>
          <a:prstGeom prst="rect">
            <a:avLst/>
          </a:prstGeom>
          <a:noFill/>
        </p:spPr>
        <p:txBody>
          <a:bodyPr wrap="none" rtlCol="0">
            <a:spAutoFit/>
          </a:bodyPr>
          <a:lstStyle/>
          <a:p>
            <a:r>
              <a:rPr lang="fr-FR" sz="2400" b="1" dirty="0" smtClean="0">
                <a:solidFill>
                  <a:schemeClr val="bg1"/>
                </a:solidFill>
              </a:rPr>
              <a:t>11</a:t>
            </a:r>
            <a:endParaRPr lang="fr-FR" sz="2400" b="1" dirty="0">
              <a:solidFill>
                <a:schemeClr val="bg1"/>
              </a:solidFill>
            </a:endParaRPr>
          </a:p>
        </p:txBody>
      </p:sp>
    </p:spTree>
    <p:extLst>
      <p:ext uri="{BB962C8B-B14F-4D97-AF65-F5344CB8AC3E}">
        <p14:creationId xmlns:p14="http://schemas.microsoft.com/office/powerpoint/2010/main" val="1006561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Mocks</a:t>
            </a:r>
            <a:endParaRPr lang="fr-FR" dirty="0"/>
          </a:p>
        </p:txBody>
      </p:sp>
      <p:sp>
        <p:nvSpPr>
          <p:cNvPr id="3" name="Espace réservé du contenu 2"/>
          <p:cNvSpPr>
            <a:spLocks noGrp="1"/>
          </p:cNvSpPr>
          <p:nvPr>
            <p:ph idx="1"/>
          </p:nvPr>
        </p:nvSpPr>
        <p:spPr/>
        <p:txBody>
          <a:bodyPr/>
          <a:lstStyle/>
          <a:p>
            <a:r>
              <a:rPr lang="fr-FR" dirty="0" smtClean="0"/>
              <a:t>Les </a:t>
            </a:r>
            <a:r>
              <a:rPr lang="fr-FR" dirty="0" err="1" smtClean="0"/>
              <a:t>mocks</a:t>
            </a:r>
            <a:r>
              <a:rPr lang="fr-FR" dirty="0" smtClean="0"/>
              <a:t> vont permettre de simuler l’utilisation de la base de données. Cela va permettre de na pas porter atteinte aux autres tests en ayant une portée limitée.</a:t>
            </a:r>
          </a:p>
          <a:p>
            <a:endParaRPr lang="fr-FR" dirty="0"/>
          </a:p>
          <a:p>
            <a:r>
              <a:rPr lang="fr-FR" dirty="0" err="1" smtClean="0"/>
              <a:t>ObjectManager</a:t>
            </a:r>
            <a:r>
              <a:rPr lang="fr-FR" dirty="0" smtClean="0"/>
              <a:t> est une interface et </a:t>
            </a:r>
            <a:r>
              <a:rPr lang="fr-FR" dirty="0" err="1" smtClean="0"/>
              <a:t>EntityManager</a:t>
            </a:r>
            <a:r>
              <a:rPr lang="fr-FR" dirty="0" smtClean="0"/>
              <a:t> son implémentation ORM.</a:t>
            </a:r>
            <a:endParaRPr lang="fr-FR" dirty="0"/>
          </a:p>
        </p:txBody>
      </p:sp>
      <p:sp>
        <p:nvSpPr>
          <p:cNvPr id="4" name="ZoneTexte 3"/>
          <p:cNvSpPr txBox="1"/>
          <p:nvPr/>
        </p:nvSpPr>
        <p:spPr>
          <a:xfrm>
            <a:off x="10509160" y="512003"/>
            <a:ext cx="530915" cy="461665"/>
          </a:xfrm>
          <a:prstGeom prst="rect">
            <a:avLst/>
          </a:prstGeom>
          <a:noFill/>
        </p:spPr>
        <p:txBody>
          <a:bodyPr wrap="none" rtlCol="0">
            <a:spAutoFit/>
          </a:bodyPr>
          <a:lstStyle/>
          <a:p>
            <a:r>
              <a:rPr lang="fr-FR" sz="2400" b="1" dirty="0" smtClean="0">
                <a:solidFill>
                  <a:schemeClr val="bg1"/>
                </a:solidFill>
              </a:rPr>
              <a:t>12</a:t>
            </a:r>
            <a:endParaRPr lang="fr-FR" sz="2400" b="1" dirty="0">
              <a:solidFill>
                <a:schemeClr val="bg1"/>
              </a:solidFill>
            </a:endParaRPr>
          </a:p>
        </p:txBody>
      </p:sp>
    </p:spTree>
    <p:extLst>
      <p:ext uri="{BB962C8B-B14F-4D97-AF65-F5344CB8AC3E}">
        <p14:creationId xmlns:p14="http://schemas.microsoft.com/office/powerpoint/2010/main" val="25270323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Organiser une suite de tests</a:t>
            </a:r>
            <a:endParaRPr lang="fr-FR" dirty="0"/>
          </a:p>
        </p:txBody>
      </p:sp>
      <p:sp>
        <p:nvSpPr>
          <p:cNvPr id="3" name="Espace réservé du contenu 2"/>
          <p:cNvSpPr>
            <a:spLocks noGrp="1"/>
          </p:cNvSpPr>
          <p:nvPr>
            <p:ph idx="1"/>
          </p:nvPr>
        </p:nvSpPr>
        <p:spPr>
          <a:xfrm>
            <a:off x="1154954" y="2446986"/>
            <a:ext cx="8825659" cy="3572814"/>
          </a:xfrm>
        </p:spPr>
        <p:txBody>
          <a:bodyPr>
            <a:normAutofit/>
          </a:bodyPr>
          <a:lstStyle/>
          <a:p>
            <a:r>
              <a:rPr lang="fr-FR" dirty="0" smtClean="0"/>
              <a:t>Il est possible de regrouper les tests en « suites de tests ». Cela peut permettre de nommer clairement certains tests, de détailler certains tests ou de globaliser les tests.</a:t>
            </a:r>
          </a:p>
          <a:p>
            <a:r>
              <a:rPr lang="fr-FR" dirty="0" smtClean="0"/>
              <a:t>Exemple :</a:t>
            </a:r>
          </a:p>
          <a:p>
            <a:endParaRPr lang="fr-FR" dirty="0" smtClean="0"/>
          </a:p>
          <a:p>
            <a:endParaRPr lang="fr-FR" dirty="0"/>
          </a:p>
          <a:p>
            <a:endParaRPr lang="fr-FR" dirty="0" smtClean="0"/>
          </a:p>
          <a:p>
            <a:endParaRPr lang="fr-FR" dirty="0"/>
          </a:p>
        </p:txBody>
      </p:sp>
      <p:graphicFrame>
        <p:nvGraphicFramePr>
          <p:cNvPr id="5" name="Tableau 4"/>
          <p:cNvGraphicFramePr>
            <a:graphicFrameLocks noGrp="1"/>
          </p:cNvGraphicFramePr>
          <p:nvPr>
            <p:extLst>
              <p:ext uri="{D42A27DB-BD31-4B8C-83A1-F6EECF244321}">
                <p14:modId xmlns:p14="http://schemas.microsoft.com/office/powerpoint/2010/main" val="3602748109"/>
              </p:ext>
            </p:extLst>
          </p:nvPr>
        </p:nvGraphicFramePr>
        <p:xfrm>
          <a:off x="2747309" y="3402874"/>
          <a:ext cx="9178527" cy="3383280"/>
        </p:xfrm>
        <a:graphic>
          <a:graphicData uri="http://schemas.openxmlformats.org/drawingml/2006/table">
            <a:tbl>
              <a:tblPr firstRow="1" bandRow="1">
                <a:tableStyleId>{5C22544A-7EE6-4342-B048-85BDC9FD1C3A}</a:tableStyleId>
              </a:tblPr>
              <a:tblGrid>
                <a:gridCol w="9178527"/>
              </a:tblGrid>
              <a:tr h="337576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dirty="0" smtClean="0"/>
                        <a:t>&lt;</a:t>
                      </a:r>
                      <a:r>
                        <a:rPr lang="fr-FR" dirty="0" err="1" smtClean="0"/>
                        <a:t>testsuite</a:t>
                      </a:r>
                      <a:r>
                        <a:rPr lang="fr-FR" dirty="0" smtClean="0"/>
                        <a:t> </a:t>
                      </a:r>
                      <a:r>
                        <a:rPr lang="fr-FR" dirty="0" err="1" smtClean="0"/>
                        <a:t>name</a:t>
                      </a:r>
                      <a:r>
                        <a:rPr lang="fr-FR" dirty="0" smtClean="0"/>
                        <a:t>="</a:t>
                      </a:r>
                      <a:r>
                        <a:rPr lang="fr-FR" dirty="0" err="1" smtClean="0"/>
                        <a:t>All_tests</a:t>
                      </a:r>
                      <a:r>
                        <a:rPr lang="fr-FR" dirty="0" smtClean="0"/>
                        <a:t>"&gt;                              // Lancer tous les tests</a:t>
                      </a:r>
                    </a:p>
                    <a:p>
                      <a:pPr marL="0" marR="0" lvl="0" indent="0" algn="l" defTabSz="457200" rtl="0" eaLnBrk="1" fontAlgn="auto" latinLnBrk="0" hangingPunct="1">
                        <a:lnSpc>
                          <a:spcPct val="100000"/>
                        </a:lnSpc>
                        <a:spcBef>
                          <a:spcPts val="0"/>
                        </a:spcBef>
                        <a:spcAft>
                          <a:spcPts val="0"/>
                        </a:spcAft>
                        <a:buClrTx/>
                        <a:buSzTx/>
                        <a:buFontTx/>
                        <a:buNone/>
                        <a:tabLst/>
                        <a:defRPr/>
                      </a:pPr>
                      <a:r>
                        <a:rPr lang="fr-FR" dirty="0" smtClean="0"/>
                        <a:t>    </a:t>
                      </a:r>
                      <a:r>
                        <a:rPr lang="fr-FR" dirty="0" smtClean="0">
                          <a:solidFill>
                            <a:schemeClr val="bg1"/>
                          </a:solidFill>
                        </a:rPr>
                        <a:t>&lt;directory&gt;tests&lt;/directory&gt;</a:t>
                      </a:r>
                    </a:p>
                    <a:p>
                      <a:pPr marL="0" marR="0" lvl="0" indent="0" algn="l" defTabSz="457200" rtl="0" eaLnBrk="1" fontAlgn="auto" latinLnBrk="0" hangingPunct="1">
                        <a:lnSpc>
                          <a:spcPct val="100000"/>
                        </a:lnSpc>
                        <a:spcBef>
                          <a:spcPts val="0"/>
                        </a:spcBef>
                        <a:spcAft>
                          <a:spcPts val="0"/>
                        </a:spcAft>
                        <a:buClrTx/>
                        <a:buSzTx/>
                        <a:buFontTx/>
                        <a:buNone/>
                        <a:tabLst/>
                        <a:defRPr/>
                      </a:pPr>
                      <a:r>
                        <a:rPr lang="fr-FR" dirty="0" smtClean="0"/>
                        <a:t>&lt;/</a:t>
                      </a:r>
                      <a:r>
                        <a:rPr lang="fr-FR" dirty="0" err="1" smtClean="0"/>
                        <a:t>testsuite</a:t>
                      </a:r>
                      <a:r>
                        <a:rPr lang="fr-FR" dirty="0" smtClean="0"/>
                        <a:t>&gt;</a:t>
                      </a:r>
                    </a:p>
                    <a:p>
                      <a:pPr marL="0" marR="0" lvl="0" indent="0" algn="l" defTabSz="457200" rtl="0" eaLnBrk="1" fontAlgn="auto" latinLnBrk="0" hangingPunct="1">
                        <a:lnSpc>
                          <a:spcPct val="100000"/>
                        </a:lnSpc>
                        <a:spcBef>
                          <a:spcPts val="0"/>
                        </a:spcBef>
                        <a:spcAft>
                          <a:spcPts val="0"/>
                        </a:spcAft>
                        <a:buClrTx/>
                        <a:buSzTx/>
                        <a:buFontTx/>
                        <a:buNone/>
                        <a:tabLst/>
                        <a:defRPr/>
                      </a:pPr>
                      <a:r>
                        <a:rPr lang="fr-FR" dirty="0" smtClean="0">
                          <a:solidFill>
                            <a:srgbClr val="FFC000"/>
                          </a:solidFill>
                        </a:rPr>
                        <a:t>&lt;</a:t>
                      </a:r>
                      <a:r>
                        <a:rPr lang="fr-FR" dirty="0" err="1" smtClean="0">
                          <a:solidFill>
                            <a:srgbClr val="FFC000"/>
                          </a:solidFill>
                        </a:rPr>
                        <a:t>testsuite</a:t>
                      </a:r>
                      <a:r>
                        <a:rPr lang="fr-FR" dirty="0" smtClean="0">
                          <a:solidFill>
                            <a:srgbClr val="FFC000"/>
                          </a:solidFill>
                        </a:rPr>
                        <a:t> </a:t>
                      </a:r>
                      <a:r>
                        <a:rPr lang="fr-FR" dirty="0" err="1" smtClean="0">
                          <a:solidFill>
                            <a:srgbClr val="FFC000"/>
                          </a:solidFill>
                        </a:rPr>
                        <a:t>name</a:t>
                      </a:r>
                      <a:r>
                        <a:rPr lang="fr-FR" dirty="0" smtClean="0">
                          <a:solidFill>
                            <a:srgbClr val="FFC000"/>
                          </a:solidFill>
                        </a:rPr>
                        <a:t>=</a:t>
                      </a:r>
                      <a:r>
                        <a:rPr lang="fr-FR" dirty="0" smtClean="0">
                          <a:solidFill>
                            <a:schemeClr val="accent4"/>
                          </a:solidFill>
                        </a:rPr>
                        <a:t>"</a:t>
                      </a:r>
                      <a:r>
                        <a:rPr lang="fr-FR" dirty="0" err="1" smtClean="0">
                          <a:solidFill>
                            <a:srgbClr val="FFC000"/>
                          </a:solidFill>
                        </a:rPr>
                        <a:t>First_test</a:t>
                      </a:r>
                      <a:r>
                        <a:rPr lang="fr-FR" dirty="0" smtClean="0">
                          <a:solidFill>
                            <a:schemeClr val="accent4"/>
                          </a:solidFill>
                        </a:rPr>
                        <a:t>"</a:t>
                      </a:r>
                      <a:r>
                        <a:rPr lang="fr-FR" dirty="0" smtClean="0">
                          <a:solidFill>
                            <a:srgbClr val="FFC000"/>
                          </a:solidFill>
                        </a:rPr>
                        <a:t>&gt;                             // Lancer uniquement le</a:t>
                      </a:r>
                      <a:r>
                        <a:rPr lang="fr-FR" baseline="0" dirty="0" smtClean="0">
                          <a:solidFill>
                            <a:srgbClr val="FFC000"/>
                          </a:solidFill>
                        </a:rPr>
                        <a:t> premier test</a:t>
                      </a:r>
                      <a:endParaRPr lang="fr-FR" dirty="0" smtClean="0">
                        <a:solidFill>
                          <a:srgbClr val="FFC000"/>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fr-FR" dirty="0" smtClean="0">
                          <a:solidFill>
                            <a:srgbClr val="FFC000"/>
                          </a:solidFill>
                        </a:rPr>
                        <a:t>    &lt;file&gt;</a:t>
                      </a:r>
                      <a:r>
                        <a:rPr lang="fr-FR" dirty="0" err="1" smtClean="0">
                          <a:solidFill>
                            <a:srgbClr val="FFC000"/>
                          </a:solidFill>
                        </a:rPr>
                        <a:t>NewsControllerTest.php</a:t>
                      </a:r>
                      <a:r>
                        <a:rPr lang="fr-FR" dirty="0" smtClean="0">
                          <a:solidFill>
                            <a:srgbClr val="FFC000"/>
                          </a:solidFill>
                        </a:rPr>
                        <a:t>&lt;/file&gt;</a:t>
                      </a:r>
                    </a:p>
                    <a:p>
                      <a:pPr marL="0" marR="0" lvl="0" indent="0" algn="l" defTabSz="457200" rtl="0" eaLnBrk="1" fontAlgn="auto" latinLnBrk="0" hangingPunct="1">
                        <a:lnSpc>
                          <a:spcPct val="100000"/>
                        </a:lnSpc>
                        <a:spcBef>
                          <a:spcPts val="0"/>
                        </a:spcBef>
                        <a:spcAft>
                          <a:spcPts val="0"/>
                        </a:spcAft>
                        <a:buClrTx/>
                        <a:buSzTx/>
                        <a:buFontTx/>
                        <a:buNone/>
                        <a:tabLst/>
                        <a:defRPr/>
                      </a:pPr>
                      <a:r>
                        <a:rPr lang="fr-FR" dirty="0" smtClean="0">
                          <a:solidFill>
                            <a:srgbClr val="FFC000"/>
                          </a:solidFill>
                        </a:rPr>
                        <a:t>    &lt;file&gt;</a:t>
                      </a:r>
                      <a:r>
                        <a:rPr lang="fr-FR" dirty="0" err="1" smtClean="0">
                          <a:solidFill>
                            <a:srgbClr val="FFC000"/>
                          </a:solidFill>
                        </a:rPr>
                        <a:t>CommentsControllerTest.php</a:t>
                      </a:r>
                      <a:r>
                        <a:rPr lang="fr-FR" dirty="0" smtClean="0">
                          <a:solidFill>
                            <a:srgbClr val="FFC000"/>
                          </a:solidFill>
                        </a:rPr>
                        <a:t>&lt;/file&gt;</a:t>
                      </a:r>
                    </a:p>
                    <a:p>
                      <a:pPr marL="0" marR="0" lvl="0" indent="0" algn="l" defTabSz="457200" rtl="0" eaLnBrk="1" fontAlgn="auto" latinLnBrk="0" hangingPunct="1">
                        <a:lnSpc>
                          <a:spcPct val="100000"/>
                        </a:lnSpc>
                        <a:spcBef>
                          <a:spcPts val="0"/>
                        </a:spcBef>
                        <a:spcAft>
                          <a:spcPts val="0"/>
                        </a:spcAft>
                        <a:buClrTx/>
                        <a:buSzTx/>
                        <a:buFontTx/>
                        <a:buNone/>
                        <a:tabLst/>
                        <a:defRPr/>
                      </a:pPr>
                      <a:r>
                        <a:rPr lang="fr-FR" dirty="0" smtClean="0">
                          <a:solidFill>
                            <a:srgbClr val="FFC000"/>
                          </a:solidFill>
                        </a:rPr>
                        <a:t>    &lt;directory&gt;tests/Serial&lt;/directory&gt;</a:t>
                      </a:r>
                    </a:p>
                    <a:p>
                      <a:pPr marL="0" marR="0" lvl="0" indent="0" algn="l" defTabSz="457200" rtl="0" eaLnBrk="1" fontAlgn="auto" latinLnBrk="0" hangingPunct="1">
                        <a:lnSpc>
                          <a:spcPct val="100000"/>
                        </a:lnSpc>
                        <a:spcBef>
                          <a:spcPts val="0"/>
                        </a:spcBef>
                        <a:spcAft>
                          <a:spcPts val="0"/>
                        </a:spcAft>
                        <a:buClrTx/>
                        <a:buSzTx/>
                        <a:buFontTx/>
                        <a:buNone/>
                        <a:tabLst/>
                        <a:defRPr/>
                      </a:pPr>
                      <a:r>
                        <a:rPr lang="fr-FR" dirty="0" smtClean="0">
                          <a:solidFill>
                            <a:srgbClr val="FFC000"/>
                          </a:solidFill>
                        </a:rPr>
                        <a:t>&lt;/</a:t>
                      </a:r>
                      <a:r>
                        <a:rPr lang="fr-FR" dirty="0" err="1" smtClean="0">
                          <a:solidFill>
                            <a:srgbClr val="FFC000"/>
                          </a:solidFill>
                        </a:rPr>
                        <a:t>testsuite</a:t>
                      </a:r>
                      <a:r>
                        <a:rPr lang="fr-FR" dirty="0" smtClean="0">
                          <a:solidFill>
                            <a:srgbClr val="FFC000"/>
                          </a:solidFill>
                        </a:rPr>
                        <a:t>&gt;</a:t>
                      </a:r>
                    </a:p>
                    <a:p>
                      <a:pPr marL="0" marR="0" lvl="0" indent="0" algn="l" defTabSz="457200" rtl="0" eaLnBrk="1" fontAlgn="auto" latinLnBrk="0" hangingPunct="1">
                        <a:lnSpc>
                          <a:spcPct val="100000"/>
                        </a:lnSpc>
                        <a:spcBef>
                          <a:spcPts val="0"/>
                        </a:spcBef>
                        <a:spcAft>
                          <a:spcPts val="0"/>
                        </a:spcAft>
                        <a:buClrTx/>
                        <a:buSzTx/>
                        <a:buFontTx/>
                        <a:buNone/>
                        <a:tabLst/>
                        <a:defRPr/>
                      </a:pPr>
                      <a:r>
                        <a:rPr lang="fr-FR" dirty="0" smtClean="0">
                          <a:solidFill>
                            <a:srgbClr val="00B050"/>
                          </a:solidFill>
                        </a:rPr>
                        <a:t> &lt;</a:t>
                      </a:r>
                      <a:r>
                        <a:rPr lang="fr-FR" dirty="0" err="1" smtClean="0">
                          <a:solidFill>
                            <a:srgbClr val="00B050"/>
                          </a:solidFill>
                        </a:rPr>
                        <a:t>testsuite</a:t>
                      </a:r>
                      <a:r>
                        <a:rPr lang="fr-FR" dirty="0" smtClean="0">
                          <a:solidFill>
                            <a:srgbClr val="00B050"/>
                          </a:solidFill>
                        </a:rPr>
                        <a:t> </a:t>
                      </a:r>
                      <a:r>
                        <a:rPr lang="fr-FR" dirty="0" err="1" smtClean="0">
                          <a:solidFill>
                            <a:srgbClr val="00B050"/>
                          </a:solidFill>
                        </a:rPr>
                        <a:t>name</a:t>
                      </a:r>
                      <a:r>
                        <a:rPr lang="fr-FR" dirty="0" smtClean="0">
                          <a:solidFill>
                            <a:srgbClr val="00B050"/>
                          </a:solidFill>
                        </a:rPr>
                        <a:t>="</a:t>
                      </a:r>
                      <a:r>
                        <a:rPr lang="fr-FR" dirty="0" err="1" smtClean="0">
                          <a:solidFill>
                            <a:srgbClr val="00B050"/>
                          </a:solidFill>
                        </a:rPr>
                        <a:t>Second_test</a:t>
                      </a:r>
                      <a:r>
                        <a:rPr lang="fr-FR" dirty="0" smtClean="0">
                          <a:solidFill>
                            <a:srgbClr val="00B050"/>
                          </a:solidFill>
                        </a:rPr>
                        <a:t>"&gt;                      // Lancer uniquement le</a:t>
                      </a:r>
                      <a:r>
                        <a:rPr lang="fr-FR" baseline="0" dirty="0" smtClean="0">
                          <a:solidFill>
                            <a:srgbClr val="00B050"/>
                          </a:solidFill>
                        </a:rPr>
                        <a:t> second test</a:t>
                      </a:r>
                      <a:endParaRPr lang="fr-FR" dirty="0" smtClean="0">
                        <a:solidFill>
                          <a:srgbClr val="00B050"/>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fr-FR" baseline="0" dirty="0" smtClean="0">
                          <a:solidFill>
                            <a:srgbClr val="00B050"/>
                          </a:solidFill>
                        </a:rPr>
                        <a:t>    </a:t>
                      </a:r>
                      <a:r>
                        <a:rPr lang="fr-FR" dirty="0" smtClean="0">
                          <a:solidFill>
                            <a:srgbClr val="00B050"/>
                          </a:solidFill>
                        </a:rPr>
                        <a:t>&lt;file&gt;tests/</a:t>
                      </a:r>
                      <a:r>
                        <a:rPr lang="fr-FR" dirty="0" err="1" smtClean="0">
                          <a:solidFill>
                            <a:srgbClr val="00B050"/>
                          </a:solidFill>
                        </a:rPr>
                        <a:t>Compute</a:t>
                      </a:r>
                      <a:r>
                        <a:rPr lang="fr-FR" dirty="0" smtClean="0">
                          <a:solidFill>
                            <a:srgbClr val="00B050"/>
                          </a:solidFill>
                        </a:rPr>
                        <a:t>/*</a:t>
                      </a:r>
                      <a:r>
                        <a:rPr lang="fr-FR" dirty="0" err="1" smtClean="0">
                          <a:solidFill>
                            <a:srgbClr val="00B050"/>
                          </a:solidFill>
                        </a:rPr>
                        <a:t>Test.php</a:t>
                      </a:r>
                      <a:r>
                        <a:rPr lang="fr-FR" dirty="0" smtClean="0">
                          <a:solidFill>
                            <a:srgbClr val="00B050"/>
                          </a:solidFill>
                        </a:rPr>
                        <a:t>&lt;/file&gt;</a:t>
                      </a:r>
                    </a:p>
                    <a:p>
                      <a:pPr marL="0" marR="0" lvl="0" indent="0" algn="l" defTabSz="457200" rtl="0" eaLnBrk="1" fontAlgn="auto" latinLnBrk="0" hangingPunct="1">
                        <a:lnSpc>
                          <a:spcPct val="100000"/>
                        </a:lnSpc>
                        <a:spcBef>
                          <a:spcPts val="0"/>
                        </a:spcBef>
                        <a:spcAft>
                          <a:spcPts val="0"/>
                        </a:spcAft>
                        <a:buClrTx/>
                        <a:buSzTx/>
                        <a:buFontTx/>
                        <a:buNone/>
                        <a:tabLst/>
                        <a:defRPr/>
                      </a:pPr>
                      <a:r>
                        <a:rPr lang="fr-FR" dirty="0" smtClean="0">
                          <a:solidFill>
                            <a:srgbClr val="00B050"/>
                          </a:solidFill>
                        </a:rPr>
                        <a:t>    &lt;directory&gt;tests/</a:t>
                      </a:r>
                      <a:r>
                        <a:rPr lang="fr-FR" dirty="0" err="1" smtClean="0">
                          <a:solidFill>
                            <a:srgbClr val="00B050"/>
                          </a:solidFill>
                        </a:rPr>
                        <a:t>Compute</a:t>
                      </a:r>
                      <a:r>
                        <a:rPr lang="fr-FR" dirty="0" smtClean="0">
                          <a:solidFill>
                            <a:srgbClr val="00B050"/>
                          </a:solidFill>
                        </a:rPr>
                        <a:t>&lt;/directory&gt;</a:t>
                      </a:r>
                    </a:p>
                    <a:p>
                      <a:pPr marL="0" marR="0" lvl="0" indent="0" algn="l" defTabSz="457200" rtl="0" eaLnBrk="1" fontAlgn="auto" latinLnBrk="0" hangingPunct="1">
                        <a:lnSpc>
                          <a:spcPct val="100000"/>
                        </a:lnSpc>
                        <a:spcBef>
                          <a:spcPts val="0"/>
                        </a:spcBef>
                        <a:spcAft>
                          <a:spcPts val="0"/>
                        </a:spcAft>
                        <a:buClrTx/>
                        <a:buSzTx/>
                        <a:buFontTx/>
                        <a:buNone/>
                        <a:tabLst/>
                        <a:defRPr/>
                      </a:pPr>
                      <a:r>
                        <a:rPr lang="fr-FR" dirty="0" smtClean="0">
                          <a:solidFill>
                            <a:srgbClr val="00B050"/>
                          </a:solidFill>
                        </a:rPr>
                        <a:t>&lt;/</a:t>
                      </a:r>
                      <a:r>
                        <a:rPr lang="fr-FR" dirty="0" err="1" smtClean="0">
                          <a:solidFill>
                            <a:srgbClr val="00B050"/>
                          </a:solidFill>
                        </a:rPr>
                        <a:t>testsuite</a:t>
                      </a:r>
                      <a:r>
                        <a:rPr lang="fr-FR" dirty="0" smtClean="0">
                          <a:solidFill>
                            <a:srgbClr val="00B050"/>
                          </a:solidFill>
                        </a:rPr>
                        <a:t>&gt;</a:t>
                      </a:r>
                    </a:p>
                  </a:txBody>
                  <a:tcPr/>
                </a:tc>
              </a:tr>
            </a:tbl>
          </a:graphicData>
        </a:graphic>
      </p:graphicFrame>
      <p:sp>
        <p:nvSpPr>
          <p:cNvPr id="6" name="ZoneTexte 5"/>
          <p:cNvSpPr txBox="1"/>
          <p:nvPr/>
        </p:nvSpPr>
        <p:spPr>
          <a:xfrm>
            <a:off x="10513505" y="172808"/>
            <a:ext cx="553998" cy="800860"/>
          </a:xfrm>
          <a:prstGeom prst="rect">
            <a:avLst/>
          </a:prstGeom>
          <a:noFill/>
        </p:spPr>
        <p:txBody>
          <a:bodyPr vert="vert" wrap="none" rtlCol="0">
            <a:spAutoFit/>
          </a:bodyPr>
          <a:lstStyle/>
          <a:p>
            <a:r>
              <a:rPr lang="fr-FR" sz="2400" b="1" dirty="0" err="1" smtClean="0">
                <a:solidFill>
                  <a:schemeClr val="bg1"/>
                </a:solidFill>
              </a:rPr>
              <a:t>Conf</a:t>
            </a:r>
            <a:endParaRPr lang="fr-FR" sz="2400" b="1" dirty="0">
              <a:solidFill>
                <a:schemeClr val="bg1"/>
              </a:solidFill>
            </a:endParaRPr>
          </a:p>
        </p:txBody>
      </p:sp>
    </p:spTree>
    <p:extLst>
      <p:ext uri="{BB962C8B-B14F-4D97-AF65-F5344CB8AC3E}">
        <p14:creationId xmlns:p14="http://schemas.microsoft.com/office/powerpoint/2010/main" val="272336422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Organiser une suite de tests</a:t>
            </a:r>
          </a:p>
        </p:txBody>
      </p:sp>
      <p:sp>
        <p:nvSpPr>
          <p:cNvPr id="3" name="Espace réservé du contenu 2"/>
          <p:cNvSpPr>
            <a:spLocks noGrp="1"/>
          </p:cNvSpPr>
          <p:nvPr>
            <p:ph idx="1"/>
          </p:nvPr>
        </p:nvSpPr>
        <p:spPr/>
        <p:txBody>
          <a:bodyPr>
            <a:normAutofit fontScale="85000" lnSpcReduction="10000"/>
          </a:bodyPr>
          <a:lstStyle/>
          <a:p>
            <a:r>
              <a:rPr lang="fr-FR" dirty="0" smtClean="0"/>
              <a:t>Il ne reste plus qu’a  appeler la « suite de tests » désirée lors du lancement de </a:t>
            </a:r>
            <a:r>
              <a:rPr lang="fr-FR" dirty="0" err="1" smtClean="0"/>
              <a:t>PHPUnit</a:t>
            </a:r>
            <a:r>
              <a:rPr lang="fr-FR" dirty="0" smtClean="0"/>
              <a:t>.</a:t>
            </a:r>
          </a:p>
          <a:p>
            <a:endParaRPr lang="fr-FR" dirty="0" smtClean="0"/>
          </a:p>
          <a:p>
            <a:pPr marL="0" indent="0">
              <a:buNone/>
            </a:pPr>
            <a:r>
              <a:rPr lang="fr-FR" dirty="0" err="1" smtClean="0"/>
              <a:t>php</a:t>
            </a:r>
            <a:r>
              <a:rPr lang="fr-FR" dirty="0" smtClean="0"/>
              <a:t> ./bin/</a:t>
            </a:r>
            <a:r>
              <a:rPr lang="fr-FR" dirty="0" err="1" smtClean="0"/>
              <a:t>phpunit</a:t>
            </a:r>
            <a:r>
              <a:rPr lang="fr-FR" dirty="0" smtClean="0"/>
              <a:t> </a:t>
            </a:r>
            <a:r>
              <a:rPr lang="fr-FR" b="1" dirty="0" smtClean="0"/>
              <a:t>--</a:t>
            </a:r>
            <a:r>
              <a:rPr lang="fr-FR" b="1" dirty="0" err="1" smtClean="0"/>
              <a:t>testsuite</a:t>
            </a:r>
            <a:r>
              <a:rPr lang="fr-FR" b="1" dirty="0" smtClean="0"/>
              <a:t> </a:t>
            </a:r>
            <a:r>
              <a:rPr lang="fr-FR" b="1" dirty="0" err="1" smtClean="0"/>
              <a:t>All_tests</a:t>
            </a:r>
            <a:endParaRPr lang="fr-FR" b="1" dirty="0" smtClean="0"/>
          </a:p>
          <a:p>
            <a:pPr marL="0" indent="0">
              <a:buNone/>
            </a:pPr>
            <a:endParaRPr lang="fr-FR" dirty="0"/>
          </a:p>
          <a:p>
            <a:pPr marL="0" indent="0">
              <a:buNone/>
            </a:pPr>
            <a:r>
              <a:rPr lang="fr-FR" dirty="0" err="1"/>
              <a:t>php</a:t>
            </a:r>
            <a:r>
              <a:rPr lang="fr-FR" dirty="0"/>
              <a:t> ./bin/</a:t>
            </a:r>
            <a:r>
              <a:rPr lang="fr-FR" dirty="0" err="1"/>
              <a:t>phpunit</a:t>
            </a:r>
            <a:r>
              <a:rPr lang="fr-FR" dirty="0"/>
              <a:t> </a:t>
            </a:r>
            <a:r>
              <a:rPr lang="fr-FR" b="1" dirty="0"/>
              <a:t>--</a:t>
            </a:r>
            <a:r>
              <a:rPr lang="fr-FR" b="1" dirty="0" err="1"/>
              <a:t>testsuite</a:t>
            </a:r>
            <a:r>
              <a:rPr lang="fr-FR" b="1" dirty="0"/>
              <a:t> </a:t>
            </a:r>
            <a:r>
              <a:rPr lang="fr-FR" b="1" dirty="0" err="1">
                <a:solidFill>
                  <a:schemeClr val="accent4">
                    <a:lumMod val="75000"/>
                  </a:schemeClr>
                </a:solidFill>
              </a:rPr>
              <a:t>First_test</a:t>
            </a:r>
            <a:endParaRPr lang="fr-FR" b="1" dirty="0" smtClean="0">
              <a:solidFill>
                <a:schemeClr val="accent4">
                  <a:lumMod val="75000"/>
                </a:schemeClr>
              </a:solidFill>
            </a:endParaRPr>
          </a:p>
          <a:p>
            <a:pPr marL="0" indent="0">
              <a:buNone/>
            </a:pPr>
            <a:endParaRPr lang="fr-FR" dirty="0"/>
          </a:p>
          <a:p>
            <a:pPr marL="0" indent="0">
              <a:buNone/>
            </a:pPr>
            <a:r>
              <a:rPr lang="fr-FR" dirty="0" err="1"/>
              <a:t>php</a:t>
            </a:r>
            <a:r>
              <a:rPr lang="fr-FR" dirty="0"/>
              <a:t> ./bin/</a:t>
            </a:r>
            <a:r>
              <a:rPr lang="fr-FR" dirty="0" err="1"/>
              <a:t>phpunit</a:t>
            </a:r>
            <a:r>
              <a:rPr lang="fr-FR" dirty="0"/>
              <a:t> </a:t>
            </a:r>
            <a:r>
              <a:rPr lang="fr-FR" b="1" dirty="0"/>
              <a:t>--</a:t>
            </a:r>
            <a:r>
              <a:rPr lang="fr-FR" b="1" dirty="0" err="1"/>
              <a:t>testsuite</a:t>
            </a:r>
            <a:r>
              <a:rPr lang="fr-FR" b="1" dirty="0"/>
              <a:t> </a:t>
            </a:r>
            <a:r>
              <a:rPr lang="fr-FR" b="1" dirty="0" err="1" smtClean="0">
                <a:solidFill>
                  <a:schemeClr val="accent4">
                    <a:lumMod val="75000"/>
                  </a:schemeClr>
                </a:solidFill>
              </a:rPr>
              <a:t>First_test</a:t>
            </a:r>
            <a:r>
              <a:rPr lang="fr-FR" b="1" dirty="0" err="1" smtClean="0">
                <a:solidFill>
                  <a:srgbClr val="00B050"/>
                </a:solidFill>
              </a:rPr>
              <a:t>,Second_test</a:t>
            </a:r>
            <a:endParaRPr lang="fr-FR" b="1" dirty="0"/>
          </a:p>
          <a:p>
            <a:endParaRPr lang="fr-FR" dirty="0" smtClean="0"/>
          </a:p>
          <a:p>
            <a:r>
              <a:rPr lang="fr-FR" dirty="0" smtClean="0"/>
              <a:t>Encore une fois, il est possible de lister directement </a:t>
            </a:r>
          </a:p>
          <a:p>
            <a:pPr marL="0" indent="0">
              <a:buNone/>
            </a:pPr>
            <a:r>
              <a:rPr lang="fr-FR" dirty="0"/>
              <a:t>l</a:t>
            </a:r>
            <a:r>
              <a:rPr lang="fr-FR" dirty="0" smtClean="0"/>
              <a:t>es « suites de tests » grâce à l’option suivante :</a:t>
            </a:r>
          </a:p>
          <a:p>
            <a:endParaRPr lang="fr-FR" dirty="0"/>
          </a:p>
          <a:p>
            <a:endParaRPr lang="fr-FR" dirty="0"/>
          </a:p>
        </p:txBody>
      </p:sp>
      <p:graphicFrame>
        <p:nvGraphicFramePr>
          <p:cNvPr id="4" name="Tableau 3"/>
          <p:cNvGraphicFramePr>
            <a:graphicFrameLocks noGrp="1"/>
          </p:cNvGraphicFramePr>
          <p:nvPr>
            <p:extLst>
              <p:ext uri="{D42A27DB-BD31-4B8C-83A1-F6EECF244321}">
                <p14:modId xmlns:p14="http://schemas.microsoft.com/office/powerpoint/2010/main" val="975678427"/>
              </p:ext>
            </p:extLst>
          </p:nvPr>
        </p:nvGraphicFramePr>
        <p:xfrm>
          <a:off x="6465194" y="2995910"/>
          <a:ext cx="5422007" cy="3383280"/>
        </p:xfrm>
        <a:graphic>
          <a:graphicData uri="http://schemas.openxmlformats.org/drawingml/2006/table">
            <a:tbl>
              <a:tblPr firstRow="1" bandRow="1">
                <a:tableStyleId>{5C22544A-7EE6-4342-B048-85BDC9FD1C3A}</a:tableStyleId>
              </a:tblPr>
              <a:tblGrid>
                <a:gridCol w="5422007"/>
              </a:tblGrid>
              <a:tr h="337576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dirty="0" smtClean="0"/>
                        <a:t>&lt;</a:t>
                      </a:r>
                      <a:r>
                        <a:rPr lang="fr-FR" dirty="0" err="1" smtClean="0"/>
                        <a:t>testsuite</a:t>
                      </a:r>
                      <a:r>
                        <a:rPr lang="fr-FR" dirty="0" smtClean="0"/>
                        <a:t> </a:t>
                      </a:r>
                      <a:r>
                        <a:rPr lang="fr-FR" dirty="0" err="1" smtClean="0"/>
                        <a:t>name</a:t>
                      </a:r>
                      <a:r>
                        <a:rPr lang="fr-FR" dirty="0" smtClean="0"/>
                        <a:t>="</a:t>
                      </a:r>
                      <a:r>
                        <a:rPr lang="fr-FR" dirty="0" err="1" smtClean="0"/>
                        <a:t>All_tests</a:t>
                      </a:r>
                      <a:r>
                        <a:rPr lang="fr-FR" dirty="0" smtClean="0"/>
                        <a:t>"&gt;</a:t>
                      </a:r>
                    </a:p>
                    <a:p>
                      <a:pPr marL="0" marR="0" lvl="0" indent="0" algn="l" defTabSz="457200" rtl="0" eaLnBrk="1" fontAlgn="auto" latinLnBrk="0" hangingPunct="1">
                        <a:lnSpc>
                          <a:spcPct val="100000"/>
                        </a:lnSpc>
                        <a:spcBef>
                          <a:spcPts val="0"/>
                        </a:spcBef>
                        <a:spcAft>
                          <a:spcPts val="0"/>
                        </a:spcAft>
                        <a:buClrTx/>
                        <a:buSzTx/>
                        <a:buFontTx/>
                        <a:buNone/>
                        <a:tabLst/>
                        <a:defRPr/>
                      </a:pPr>
                      <a:r>
                        <a:rPr lang="fr-FR" dirty="0" smtClean="0"/>
                        <a:t>    </a:t>
                      </a:r>
                      <a:r>
                        <a:rPr lang="fr-FR" dirty="0" smtClean="0">
                          <a:solidFill>
                            <a:schemeClr val="bg1"/>
                          </a:solidFill>
                        </a:rPr>
                        <a:t>&lt;directory&gt;tests&lt;/directory&gt;</a:t>
                      </a:r>
                    </a:p>
                    <a:p>
                      <a:pPr marL="0" marR="0" lvl="0" indent="0" algn="l" defTabSz="457200" rtl="0" eaLnBrk="1" fontAlgn="auto" latinLnBrk="0" hangingPunct="1">
                        <a:lnSpc>
                          <a:spcPct val="100000"/>
                        </a:lnSpc>
                        <a:spcBef>
                          <a:spcPts val="0"/>
                        </a:spcBef>
                        <a:spcAft>
                          <a:spcPts val="0"/>
                        </a:spcAft>
                        <a:buClrTx/>
                        <a:buSzTx/>
                        <a:buFontTx/>
                        <a:buNone/>
                        <a:tabLst/>
                        <a:defRPr/>
                      </a:pPr>
                      <a:r>
                        <a:rPr lang="fr-FR" dirty="0" smtClean="0"/>
                        <a:t>&lt;/</a:t>
                      </a:r>
                      <a:r>
                        <a:rPr lang="fr-FR" dirty="0" err="1" smtClean="0"/>
                        <a:t>testsuite</a:t>
                      </a:r>
                      <a:r>
                        <a:rPr lang="fr-FR" dirty="0" smtClean="0"/>
                        <a:t>&gt;</a:t>
                      </a:r>
                    </a:p>
                    <a:p>
                      <a:pPr marL="0" marR="0" lvl="0" indent="0" algn="l" defTabSz="457200" rtl="0" eaLnBrk="1" fontAlgn="auto" latinLnBrk="0" hangingPunct="1">
                        <a:lnSpc>
                          <a:spcPct val="100000"/>
                        </a:lnSpc>
                        <a:spcBef>
                          <a:spcPts val="0"/>
                        </a:spcBef>
                        <a:spcAft>
                          <a:spcPts val="0"/>
                        </a:spcAft>
                        <a:buClrTx/>
                        <a:buSzTx/>
                        <a:buFontTx/>
                        <a:buNone/>
                        <a:tabLst/>
                        <a:defRPr/>
                      </a:pPr>
                      <a:r>
                        <a:rPr lang="fr-FR" dirty="0" smtClean="0">
                          <a:solidFill>
                            <a:srgbClr val="FFC000"/>
                          </a:solidFill>
                        </a:rPr>
                        <a:t>&lt;</a:t>
                      </a:r>
                      <a:r>
                        <a:rPr lang="fr-FR" dirty="0" err="1" smtClean="0">
                          <a:solidFill>
                            <a:srgbClr val="FFC000"/>
                          </a:solidFill>
                        </a:rPr>
                        <a:t>testsuite</a:t>
                      </a:r>
                      <a:r>
                        <a:rPr lang="fr-FR" dirty="0" smtClean="0">
                          <a:solidFill>
                            <a:srgbClr val="FFC000"/>
                          </a:solidFill>
                        </a:rPr>
                        <a:t> </a:t>
                      </a:r>
                      <a:r>
                        <a:rPr lang="fr-FR" dirty="0" err="1" smtClean="0">
                          <a:solidFill>
                            <a:srgbClr val="FFC000"/>
                          </a:solidFill>
                        </a:rPr>
                        <a:t>name</a:t>
                      </a:r>
                      <a:r>
                        <a:rPr lang="fr-FR" dirty="0" smtClean="0">
                          <a:solidFill>
                            <a:srgbClr val="FFC000"/>
                          </a:solidFill>
                        </a:rPr>
                        <a:t>=</a:t>
                      </a:r>
                      <a:r>
                        <a:rPr lang="fr-FR" dirty="0" smtClean="0">
                          <a:solidFill>
                            <a:schemeClr val="accent4"/>
                          </a:solidFill>
                        </a:rPr>
                        <a:t>"</a:t>
                      </a:r>
                      <a:r>
                        <a:rPr lang="fr-FR" dirty="0" err="1" smtClean="0">
                          <a:solidFill>
                            <a:srgbClr val="FFC000"/>
                          </a:solidFill>
                        </a:rPr>
                        <a:t>First_test</a:t>
                      </a:r>
                      <a:r>
                        <a:rPr lang="fr-FR" dirty="0" smtClean="0">
                          <a:solidFill>
                            <a:schemeClr val="accent4"/>
                          </a:solidFill>
                        </a:rPr>
                        <a:t>"</a:t>
                      </a:r>
                      <a:r>
                        <a:rPr lang="fr-FR" dirty="0" smtClean="0">
                          <a:solidFill>
                            <a:srgbClr val="FFC000"/>
                          </a:solidFill>
                        </a:rPr>
                        <a:t>&gt;</a:t>
                      </a:r>
                    </a:p>
                    <a:p>
                      <a:pPr marL="0" marR="0" lvl="0" indent="0" algn="l" defTabSz="457200" rtl="0" eaLnBrk="1" fontAlgn="auto" latinLnBrk="0" hangingPunct="1">
                        <a:lnSpc>
                          <a:spcPct val="100000"/>
                        </a:lnSpc>
                        <a:spcBef>
                          <a:spcPts val="0"/>
                        </a:spcBef>
                        <a:spcAft>
                          <a:spcPts val="0"/>
                        </a:spcAft>
                        <a:buClrTx/>
                        <a:buSzTx/>
                        <a:buFontTx/>
                        <a:buNone/>
                        <a:tabLst/>
                        <a:defRPr/>
                      </a:pPr>
                      <a:r>
                        <a:rPr lang="fr-FR" dirty="0" smtClean="0">
                          <a:solidFill>
                            <a:srgbClr val="FFC000"/>
                          </a:solidFill>
                        </a:rPr>
                        <a:t>    &lt;file&gt;</a:t>
                      </a:r>
                      <a:r>
                        <a:rPr lang="fr-FR" dirty="0" err="1" smtClean="0">
                          <a:solidFill>
                            <a:srgbClr val="FFC000"/>
                          </a:solidFill>
                        </a:rPr>
                        <a:t>NewsControllerTest.php</a:t>
                      </a:r>
                      <a:r>
                        <a:rPr lang="fr-FR" dirty="0" smtClean="0">
                          <a:solidFill>
                            <a:srgbClr val="FFC000"/>
                          </a:solidFill>
                        </a:rPr>
                        <a:t>&lt;/file&gt;</a:t>
                      </a:r>
                    </a:p>
                    <a:p>
                      <a:pPr marL="0" marR="0" lvl="0" indent="0" algn="l" defTabSz="457200" rtl="0" eaLnBrk="1" fontAlgn="auto" latinLnBrk="0" hangingPunct="1">
                        <a:lnSpc>
                          <a:spcPct val="100000"/>
                        </a:lnSpc>
                        <a:spcBef>
                          <a:spcPts val="0"/>
                        </a:spcBef>
                        <a:spcAft>
                          <a:spcPts val="0"/>
                        </a:spcAft>
                        <a:buClrTx/>
                        <a:buSzTx/>
                        <a:buFontTx/>
                        <a:buNone/>
                        <a:tabLst/>
                        <a:defRPr/>
                      </a:pPr>
                      <a:r>
                        <a:rPr lang="fr-FR" dirty="0" smtClean="0">
                          <a:solidFill>
                            <a:srgbClr val="FFC000"/>
                          </a:solidFill>
                        </a:rPr>
                        <a:t>    &lt;file&gt;</a:t>
                      </a:r>
                      <a:r>
                        <a:rPr lang="fr-FR" dirty="0" err="1" smtClean="0">
                          <a:solidFill>
                            <a:srgbClr val="FFC000"/>
                          </a:solidFill>
                        </a:rPr>
                        <a:t>CommentsControllerTest.php</a:t>
                      </a:r>
                      <a:r>
                        <a:rPr lang="fr-FR" dirty="0" smtClean="0">
                          <a:solidFill>
                            <a:srgbClr val="FFC000"/>
                          </a:solidFill>
                        </a:rPr>
                        <a:t>&lt;/file&gt;</a:t>
                      </a:r>
                    </a:p>
                    <a:p>
                      <a:pPr marL="0" marR="0" lvl="0" indent="0" algn="l" defTabSz="457200" rtl="0" eaLnBrk="1" fontAlgn="auto" latinLnBrk="0" hangingPunct="1">
                        <a:lnSpc>
                          <a:spcPct val="100000"/>
                        </a:lnSpc>
                        <a:spcBef>
                          <a:spcPts val="0"/>
                        </a:spcBef>
                        <a:spcAft>
                          <a:spcPts val="0"/>
                        </a:spcAft>
                        <a:buClrTx/>
                        <a:buSzTx/>
                        <a:buFontTx/>
                        <a:buNone/>
                        <a:tabLst/>
                        <a:defRPr/>
                      </a:pPr>
                      <a:r>
                        <a:rPr lang="fr-FR" dirty="0" smtClean="0">
                          <a:solidFill>
                            <a:srgbClr val="FFC000"/>
                          </a:solidFill>
                        </a:rPr>
                        <a:t>    &lt;directory&gt;tests/Serial&lt;/directory&gt;</a:t>
                      </a:r>
                    </a:p>
                    <a:p>
                      <a:pPr marL="0" marR="0" lvl="0" indent="0" algn="l" defTabSz="457200" rtl="0" eaLnBrk="1" fontAlgn="auto" latinLnBrk="0" hangingPunct="1">
                        <a:lnSpc>
                          <a:spcPct val="100000"/>
                        </a:lnSpc>
                        <a:spcBef>
                          <a:spcPts val="0"/>
                        </a:spcBef>
                        <a:spcAft>
                          <a:spcPts val="0"/>
                        </a:spcAft>
                        <a:buClrTx/>
                        <a:buSzTx/>
                        <a:buFontTx/>
                        <a:buNone/>
                        <a:tabLst/>
                        <a:defRPr/>
                      </a:pPr>
                      <a:r>
                        <a:rPr lang="fr-FR" dirty="0" smtClean="0">
                          <a:solidFill>
                            <a:srgbClr val="FFC000"/>
                          </a:solidFill>
                        </a:rPr>
                        <a:t>&lt;/</a:t>
                      </a:r>
                      <a:r>
                        <a:rPr lang="fr-FR" dirty="0" err="1" smtClean="0">
                          <a:solidFill>
                            <a:srgbClr val="FFC000"/>
                          </a:solidFill>
                        </a:rPr>
                        <a:t>testsuite</a:t>
                      </a:r>
                      <a:r>
                        <a:rPr lang="fr-FR" dirty="0" smtClean="0">
                          <a:solidFill>
                            <a:srgbClr val="FFC000"/>
                          </a:solidFill>
                        </a:rPr>
                        <a:t>&gt;</a:t>
                      </a:r>
                    </a:p>
                    <a:p>
                      <a:pPr marL="0" marR="0" lvl="0" indent="0" algn="l" defTabSz="457200" rtl="0" eaLnBrk="1" fontAlgn="auto" latinLnBrk="0" hangingPunct="1">
                        <a:lnSpc>
                          <a:spcPct val="100000"/>
                        </a:lnSpc>
                        <a:spcBef>
                          <a:spcPts val="0"/>
                        </a:spcBef>
                        <a:spcAft>
                          <a:spcPts val="0"/>
                        </a:spcAft>
                        <a:buClrTx/>
                        <a:buSzTx/>
                        <a:buFontTx/>
                        <a:buNone/>
                        <a:tabLst/>
                        <a:defRPr/>
                      </a:pPr>
                      <a:r>
                        <a:rPr lang="fr-FR" dirty="0" smtClean="0">
                          <a:solidFill>
                            <a:srgbClr val="00B050"/>
                          </a:solidFill>
                        </a:rPr>
                        <a:t> &lt;</a:t>
                      </a:r>
                      <a:r>
                        <a:rPr lang="fr-FR" dirty="0" err="1" smtClean="0">
                          <a:solidFill>
                            <a:srgbClr val="00B050"/>
                          </a:solidFill>
                        </a:rPr>
                        <a:t>testsuite</a:t>
                      </a:r>
                      <a:r>
                        <a:rPr lang="fr-FR" dirty="0" smtClean="0">
                          <a:solidFill>
                            <a:srgbClr val="00B050"/>
                          </a:solidFill>
                        </a:rPr>
                        <a:t> </a:t>
                      </a:r>
                      <a:r>
                        <a:rPr lang="fr-FR" dirty="0" err="1" smtClean="0">
                          <a:solidFill>
                            <a:srgbClr val="00B050"/>
                          </a:solidFill>
                        </a:rPr>
                        <a:t>name</a:t>
                      </a:r>
                      <a:r>
                        <a:rPr lang="fr-FR" dirty="0" smtClean="0">
                          <a:solidFill>
                            <a:srgbClr val="00B050"/>
                          </a:solidFill>
                        </a:rPr>
                        <a:t>="</a:t>
                      </a:r>
                      <a:r>
                        <a:rPr lang="fr-FR" dirty="0" err="1" smtClean="0">
                          <a:solidFill>
                            <a:srgbClr val="00B050"/>
                          </a:solidFill>
                        </a:rPr>
                        <a:t>Second_test</a:t>
                      </a:r>
                      <a:r>
                        <a:rPr lang="fr-FR" dirty="0" smtClean="0">
                          <a:solidFill>
                            <a:srgbClr val="00B050"/>
                          </a:solidFill>
                        </a:rPr>
                        <a:t>"&gt;</a:t>
                      </a:r>
                    </a:p>
                    <a:p>
                      <a:pPr marL="0" marR="0" lvl="0" indent="0" algn="l" defTabSz="457200" rtl="0" eaLnBrk="1" fontAlgn="auto" latinLnBrk="0" hangingPunct="1">
                        <a:lnSpc>
                          <a:spcPct val="100000"/>
                        </a:lnSpc>
                        <a:spcBef>
                          <a:spcPts val="0"/>
                        </a:spcBef>
                        <a:spcAft>
                          <a:spcPts val="0"/>
                        </a:spcAft>
                        <a:buClrTx/>
                        <a:buSzTx/>
                        <a:buFontTx/>
                        <a:buNone/>
                        <a:tabLst/>
                        <a:defRPr/>
                      </a:pPr>
                      <a:r>
                        <a:rPr lang="fr-FR" baseline="0" dirty="0" smtClean="0">
                          <a:solidFill>
                            <a:srgbClr val="00B050"/>
                          </a:solidFill>
                        </a:rPr>
                        <a:t>    </a:t>
                      </a:r>
                      <a:r>
                        <a:rPr lang="fr-FR" dirty="0" smtClean="0">
                          <a:solidFill>
                            <a:srgbClr val="00B050"/>
                          </a:solidFill>
                        </a:rPr>
                        <a:t>&lt;file&gt;tests/</a:t>
                      </a:r>
                      <a:r>
                        <a:rPr lang="fr-FR" dirty="0" err="1" smtClean="0">
                          <a:solidFill>
                            <a:srgbClr val="00B050"/>
                          </a:solidFill>
                        </a:rPr>
                        <a:t>Compute</a:t>
                      </a:r>
                      <a:r>
                        <a:rPr lang="fr-FR" dirty="0" smtClean="0">
                          <a:solidFill>
                            <a:srgbClr val="00B050"/>
                          </a:solidFill>
                        </a:rPr>
                        <a:t>/*</a:t>
                      </a:r>
                      <a:r>
                        <a:rPr lang="fr-FR" dirty="0" err="1" smtClean="0">
                          <a:solidFill>
                            <a:srgbClr val="00B050"/>
                          </a:solidFill>
                        </a:rPr>
                        <a:t>Test.php</a:t>
                      </a:r>
                      <a:r>
                        <a:rPr lang="fr-FR" dirty="0" smtClean="0">
                          <a:solidFill>
                            <a:srgbClr val="00B050"/>
                          </a:solidFill>
                        </a:rPr>
                        <a:t>&lt;/file&gt;</a:t>
                      </a:r>
                    </a:p>
                    <a:p>
                      <a:pPr marL="0" marR="0" lvl="0" indent="0" algn="l" defTabSz="457200" rtl="0" eaLnBrk="1" fontAlgn="auto" latinLnBrk="0" hangingPunct="1">
                        <a:lnSpc>
                          <a:spcPct val="100000"/>
                        </a:lnSpc>
                        <a:spcBef>
                          <a:spcPts val="0"/>
                        </a:spcBef>
                        <a:spcAft>
                          <a:spcPts val="0"/>
                        </a:spcAft>
                        <a:buClrTx/>
                        <a:buSzTx/>
                        <a:buFontTx/>
                        <a:buNone/>
                        <a:tabLst/>
                        <a:defRPr/>
                      </a:pPr>
                      <a:r>
                        <a:rPr lang="fr-FR" dirty="0" smtClean="0">
                          <a:solidFill>
                            <a:srgbClr val="00B050"/>
                          </a:solidFill>
                        </a:rPr>
                        <a:t>    &lt;directory&gt;tests/</a:t>
                      </a:r>
                      <a:r>
                        <a:rPr lang="fr-FR" dirty="0" err="1" smtClean="0">
                          <a:solidFill>
                            <a:srgbClr val="00B050"/>
                          </a:solidFill>
                        </a:rPr>
                        <a:t>Compute</a:t>
                      </a:r>
                      <a:r>
                        <a:rPr lang="fr-FR" dirty="0" smtClean="0">
                          <a:solidFill>
                            <a:srgbClr val="00B050"/>
                          </a:solidFill>
                        </a:rPr>
                        <a:t>&lt;/directory&gt;</a:t>
                      </a:r>
                    </a:p>
                    <a:p>
                      <a:pPr marL="0" marR="0" lvl="0" indent="0" algn="l" defTabSz="457200" rtl="0" eaLnBrk="1" fontAlgn="auto" latinLnBrk="0" hangingPunct="1">
                        <a:lnSpc>
                          <a:spcPct val="100000"/>
                        </a:lnSpc>
                        <a:spcBef>
                          <a:spcPts val="0"/>
                        </a:spcBef>
                        <a:spcAft>
                          <a:spcPts val="0"/>
                        </a:spcAft>
                        <a:buClrTx/>
                        <a:buSzTx/>
                        <a:buFontTx/>
                        <a:buNone/>
                        <a:tabLst/>
                        <a:defRPr/>
                      </a:pPr>
                      <a:r>
                        <a:rPr lang="fr-FR" dirty="0" smtClean="0">
                          <a:solidFill>
                            <a:srgbClr val="00B050"/>
                          </a:solidFill>
                        </a:rPr>
                        <a:t>&lt;/</a:t>
                      </a:r>
                      <a:r>
                        <a:rPr lang="fr-FR" dirty="0" err="1" smtClean="0">
                          <a:solidFill>
                            <a:srgbClr val="00B050"/>
                          </a:solidFill>
                        </a:rPr>
                        <a:t>testsuite</a:t>
                      </a:r>
                      <a:r>
                        <a:rPr lang="fr-FR" dirty="0" smtClean="0">
                          <a:solidFill>
                            <a:srgbClr val="00B050"/>
                          </a:solidFill>
                        </a:rPr>
                        <a:t>&gt;</a:t>
                      </a:r>
                    </a:p>
                  </a:txBody>
                  <a:tcPr/>
                </a:tc>
              </a:tr>
            </a:tbl>
          </a:graphicData>
        </a:graphic>
      </p:graphicFrame>
      <p:graphicFrame>
        <p:nvGraphicFramePr>
          <p:cNvPr id="6" name="Tableau 5"/>
          <p:cNvGraphicFramePr>
            <a:graphicFrameLocks noGrp="1"/>
          </p:cNvGraphicFramePr>
          <p:nvPr>
            <p:extLst>
              <p:ext uri="{D42A27DB-BD31-4B8C-83A1-F6EECF244321}">
                <p14:modId xmlns:p14="http://schemas.microsoft.com/office/powerpoint/2010/main" val="3338420860"/>
              </p:ext>
            </p:extLst>
          </p:nvPr>
        </p:nvGraphicFramePr>
        <p:xfrm>
          <a:off x="1280880" y="6000838"/>
          <a:ext cx="4254780" cy="370840"/>
        </p:xfrm>
        <a:graphic>
          <a:graphicData uri="http://schemas.openxmlformats.org/drawingml/2006/table">
            <a:tbl>
              <a:tblPr firstRow="1" bandRow="1">
                <a:tableStyleId>{5C22544A-7EE6-4342-B048-85BDC9FD1C3A}</a:tableStyleId>
              </a:tblPr>
              <a:tblGrid>
                <a:gridCol w="4254780"/>
              </a:tblGrid>
              <a:tr h="370840">
                <a:tc>
                  <a:txBody>
                    <a:bodyPr/>
                    <a:lstStyle/>
                    <a:p>
                      <a:pPr marL="0" indent="0">
                        <a:buNone/>
                      </a:pPr>
                      <a:r>
                        <a:rPr lang="fr-FR" dirty="0" err="1" smtClean="0"/>
                        <a:t>php</a:t>
                      </a:r>
                      <a:r>
                        <a:rPr lang="fr-FR" dirty="0" smtClean="0"/>
                        <a:t> ./bin/</a:t>
                      </a:r>
                      <a:r>
                        <a:rPr lang="fr-FR" dirty="0" err="1" smtClean="0"/>
                        <a:t>phpunit</a:t>
                      </a:r>
                      <a:r>
                        <a:rPr lang="fr-FR" dirty="0" smtClean="0"/>
                        <a:t> --</a:t>
                      </a:r>
                      <a:r>
                        <a:rPr lang="fr-FR" dirty="0" err="1" smtClean="0"/>
                        <a:t>list</a:t>
                      </a:r>
                      <a:r>
                        <a:rPr lang="fr-FR" dirty="0" smtClean="0"/>
                        <a:t>-suites</a:t>
                      </a:r>
                    </a:p>
                  </a:txBody>
                  <a:tcPr/>
                </a:tc>
              </a:tr>
            </a:tbl>
          </a:graphicData>
        </a:graphic>
      </p:graphicFrame>
      <p:sp>
        <p:nvSpPr>
          <p:cNvPr id="7" name="ZoneTexte 6"/>
          <p:cNvSpPr txBox="1"/>
          <p:nvPr/>
        </p:nvSpPr>
        <p:spPr>
          <a:xfrm>
            <a:off x="10513505" y="172808"/>
            <a:ext cx="553998" cy="800860"/>
          </a:xfrm>
          <a:prstGeom prst="rect">
            <a:avLst/>
          </a:prstGeom>
          <a:noFill/>
        </p:spPr>
        <p:txBody>
          <a:bodyPr vert="vert" wrap="none" rtlCol="0">
            <a:spAutoFit/>
          </a:bodyPr>
          <a:lstStyle/>
          <a:p>
            <a:r>
              <a:rPr lang="fr-FR" sz="2400" b="1" dirty="0" err="1" smtClean="0">
                <a:solidFill>
                  <a:schemeClr val="bg1"/>
                </a:solidFill>
              </a:rPr>
              <a:t>Conf</a:t>
            </a:r>
            <a:endParaRPr lang="fr-FR" sz="2400" b="1" dirty="0">
              <a:solidFill>
                <a:schemeClr val="bg1"/>
              </a:solidFill>
            </a:endParaRPr>
          </a:p>
        </p:txBody>
      </p:sp>
    </p:spTree>
    <p:extLst>
      <p:ext uri="{BB962C8B-B14F-4D97-AF65-F5344CB8AC3E}">
        <p14:creationId xmlns:p14="http://schemas.microsoft.com/office/powerpoint/2010/main" val="427239971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Organiser une suite de tests</a:t>
            </a:r>
          </a:p>
        </p:txBody>
      </p:sp>
      <p:sp>
        <p:nvSpPr>
          <p:cNvPr id="3" name="Espace réservé du contenu 2"/>
          <p:cNvSpPr>
            <a:spLocks noGrp="1"/>
          </p:cNvSpPr>
          <p:nvPr>
            <p:ph idx="1"/>
          </p:nvPr>
        </p:nvSpPr>
        <p:spPr/>
        <p:txBody>
          <a:bodyPr>
            <a:normAutofit/>
          </a:bodyPr>
          <a:lstStyle/>
          <a:p>
            <a:r>
              <a:rPr lang="fr-FR" dirty="0" smtClean="0"/>
              <a:t>La configuration doit être réalisée dans le fichier </a:t>
            </a:r>
            <a:r>
              <a:rPr lang="fr-FR" b="1" dirty="0" err="1" smtClean="0"/>
              <a:t>phpunit.xml.dist</a:t>
            </a:r>
            <a:endParaRPr lang="fr-FR" b="1" dirty="0" smtClean="0"/>
          </a:p>
          <a:p>
            <a:endParaRPr lang="fr-FR" dirty="0" smtClean="0"/>
          </a:p>
          <a:p>
            <a:r>
              <a:rPr lang="fr-FR" dirty="0" smtClean="0"/>
              <a:t>Documentation complète :</a:t>
            </a:r>
          </a:p>
          <a:p>
            <a:pPr marL="0" indent="0">
              <a:buNone/>
            </a:pPr>
            <a:r>
              <a:rPr lang="fr-FR" dirty="0" smtClean="0"/>
              <a:t>https</a:t>
            </a:r>
            <a:r>
              <a:rPr lang="fr-FR" dirty="0"/>
              <a:t>://phpunit.readthedocs.io/fr/latest/organizing-tests.html</a:t>
            </a:r>
          </a:p>
          <a:p>
            <a:pPr marL="0" indent="0">
              <a:buNone/>
            </a:pPr>
            <a:r>
              <a:rPr lang="fr-FR" dirty="0"/>
              <a:t>https://stackoverflow.com/questions/3671685/how-to-run-a-specific-phpunit-xml-testsuite</a:t>
            </a:r>
          </a:p>
          <a:p>
            <a:endParaRPr lang="fr-FR" dirty="0"/>
          </a:p>
          <a:p>
            <a:endParaRPr lang="fr-FR" dirty="0"/>
          </a:p>
        </p:txBody>
      </p:sp>
      <p:sp>
        <p:nvSpPr>
          <p:cNvPr id="4" name="ZoneTexte 3"/>
          <p:cNvSpPr txBox="1"/>
          <p:nvPr/>
        </p:nvSpPr>
        <p:spPr>
          <a:xfrm>
            <a:off x="10513505" y="172808"/>
            <a:ext cx="553998" cy="800860"/>
          </a:xfrm>
          <a:prstGeom prst="rect">
            <a:avLst/>
          </a:prstGeom>
          <a:noFill/>
        </p:spPr>
        <p:txBody>
          <a:bodyPr vert="vert" wrap="none" rtlCol="0">
            <a:spAutoFit/>
          </a:bodyPr>
          <a:lstStyle/>
          <a:p>
            <a:r>
              <a:rPr lang="fr-FR" sz="2400" b="1" dirty="0" err="1" smtClean="0">
                <a:solidFill>
                  <a:schemeClr val="bg1"/>
                </a:solidFill>
              </a:rPr>
              <a:t>Conf</a:t>
            </a:r>
            <a:endParaRPr lang="fr-FR" sz="2400" b="1" dirty="0">
              <a:solidFill>
                <a:schemeClr val="bg1"/>
              </a:solidFill>
            </a:endParaRPr>
          </a:p>
        </p:txBody>
      </p:sp>
    </p:spTree>
    <p:extLst>
      <p:ext uri="{BB962C8B-B14F-4D97-AF65-F5344CB8AC3E}">
        <p14:creationId xmlns:p14="http://schemas.microsoft.com/office/powerpoint/2010/main" val="402448961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Exports</a:t>
            </a:r>
            <a:endParaRPr lang="fr-FR" dirty="0"/>
          </a:p>
        </p:txBody>
      </p:sp>
      <p:sp>
        <p:nvSpPr>
          <p:cNvPr id="3" name="Espace réservé du contenu 2"/>
          <p:cNvSpPr>
            <a:spLocks noGrp="1"/>
          </p:cNvSpPr>
          <p:nvPr>
            <p:ph idx="1"/>
          </p:nvPr>
        </p:nvSpPr>
        <p:spPr/>
        <p:txBody>
          <a:bodyPr/>
          <a:lstStyle/>
          <a:p>
            <a:r>
              <a:rPr lang="fr-FR" dirty="0" smtClean="0"/>
              <a:t>Il est possible d’obtenir des exports graphiques permettant de :</a:t>
            </a:r>
          </a:p>
          <a:p>
            <a:pPr lvl="1"/>
            <a:r>
              <a:rPr lang="fr-FR" dirty="0" smtClean="0"/>
              <a:t>Donner une visibilité sur l’avancée de la couverture de tests.</a:t>
            </a:r>
          </a:p>
          <a:p>
            <a:pPr lvl="1"/>
            <a:r>
              <a:rPr lang="fr-FR" dirty="0" smtClean="0"/>
              <a:t>Montrer de manière graphique les échecs des tests.</a:t>
            </a:r>
          </a:p>
          <a:p>
            <a:pPr lvl="1"/>
            <a:endParaRPr lang="fr-FR" dirty="0"/>
          </a:p>
          <a:p>
            <a:pPr marL="457200" lvl="1" indent="0">
              <a:buNone/>
            </a:pPr>
            <a:endParaRPr lang="fr-FR" dirty="0" smtClean="0"/>
          </a:p>
          <a:p>
            <a:r>
              <a:rPr lang="fr-FR" dirty="0" smtClean="0"/>
              <a:t>Exemple : Regardez dans le répertoire </a:t>
            </a:r>
            <a:r>
              <a:rPr lang="fr-FR" b="1" dirty="0" smtClean="0">
                <a:solidFill>
                  <a:schemeClr val="accent5">
                    <a:lumMod val="75000"/>
                  </a:schemeClr>
                </a:solidFill>
              </a:rPr>
              <a:t>/</a:t>
            </a:r>
            <a:r>
              <a:rPr lang="fr-FR" b="1" dirty="0" err="1" smtClean="0">
                <a:solidFill>
                  <a:schemeClr val="accent5">
                    <a:lumMod val="75000"/>
                  </a:schemeClr>
                </a:solidFill>
              </a:rPr>
              <a:t>ExportHMLT</a:t>
            </a:r>
            <a:endParaRPr lang="fr-FR" b="1" dirty="0" smtClean="0">
              <a:solidFill>
                <a:schemeClr val="accent5">
                  <a:lumMod val="75000"/>
                </a:schemeClr>
              </a:solidFill>
            </a:endParaRPr>
          </a:p>
          <a:p>
            <a:endParaRPr lang="fr-FR" b="1" dirty="0" smtClean="0">
              <a:solidFill>
                <a:schemeClr val="accent5">
                  <a:lumMod val="75000"/>
                </a:schemeClr>
              </a:solidFill>
            </a:endParaRPr>
          </a:p>
          <a:p>
            <a:r>
              <a:rPr lang="fr-FR" b="1" dirty="0" smtClean="0">
                <a:solidFill>
                  <a:schemeClr val="tx1"/>
                </a:solidFill>
              </a:rPr>
              <a:t>Exporter sous forme de mini site HTML :</a:t>
            </a:r>
            <a:endParaRPr lang="fr-FR" b="1" dirty="0">
              <a:solidFill>
                <a:schemeClr val="tx1"/>
              </a:solidFill>
            </a:endParaRPr>
          </a:p>
        </p:txBody>
      </p:sp>
      <p:graphicFrame>
        <p:nvGraphicFramePr>
          <p:cNvPr id="4" name="Tableau 3"/>
          <p:cNvGraphicFramePr>
            <a:graphicFrameLocks noGrp="1"/>
          </p:cNvGraphicFramePr>
          <p:nvPr>
            <p:extLst>
              <p:ext uri="{D42A27DB-BD31-4B8C-83A1-F6EECF244321}">
                <p14:modId xmlns:p14="http://schemas.microsoft.com/office/powerpoint/2010/main" val="930566089"/>
              </p:ext>
            </p:extLst>
          </p:nvPr>
        </p:nvGraphicFramePr>
        <p:xfrm>
          <a:off x="1471660" y="5648960"/>
          <a:ext cx="8128000" cy="370840"/>
        </p:xfrm>
        <a:graphic>
          <a:graphicData uri="http://schemas.openxmlformats.org/drawingml/2006/table">
            <a:tbl>
              <a:tblPr firstRow="1" bandRow="1">
                <a:tableStyleId>{5C22544A-7EE6-4342-B048-85BDC9FD1C3A}</a:tableStyleId>
              </a:tblPr>
              <a:tblGrid>
                <a:gridCol w="8128000"/>
              </a:tblGrid>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dirty="0" err="1" smtClean="0"/>
                        <a:t>php</a:t>
                      </a:r>
                      <a:r>
                        <a:rPr lang="fr-FR" dirty="0" smtClean="0"/>
                        <a:t> ./bin/</a:t>
                      </a:r>
                      <a:r>
                        <a:rPr lang="fr-FR" dirty="0" err="1" smtClean="0"/>
                        <a:t>phpunit</a:t>
                      </a:r>
                      <a:r>
                        <a:rPr lang="fr-FR" dirty="0" smtClean="0"/>
                        <a:t> --</a:t>
                      </a:r>
                      <a:r>
                        <a:rPr lang="fr-FR" dirty="0" err="1" smtClean="0"/>
                        <a:t>coverage</a:t>
                      </a:r>
                      <a:r>
                        <a:rPr lang="fr-FR" dirty="0" smtClean="0"/>
                        <a:t>-html  .\</a:t>
                      </a:r>
                      <a:r>
                        <a:rPr lang="fr-FR" dirty="0" err="1" smtClean="0"/>
                        <a:t>build</a:t>
                      </a:r>
                      <a:r>
                        <a:rPr lang="fr-FR" dirty="0" smtClean="0"/>
                        <a:t>\</a:t>
                      </a:r>
                      <a:r>
                        <a:rPr lang="fr-FR" dirty="0" err="1" smtClean="0"/>
                        <a:t>coverage</a:t>
                      </a:r>
                      <a:endParaRPr lang="fr-FR" dirty="0" smtClean="0"/>
                    </a:p>
                  </a:txBody>
                  <a:tcPr/>
                </a:tc>
              </a:tr>
            </a:tbl>
          </a:graphicData>
        </a:graphic>
      </p:graphicFrame>
      <p:sp>
        <p:nvSpPr>
          <p:cNvPr id="5" name="ZoneTexte 4"/>
          <p:cNvSpPr txBox="1"/>
          <p:nvPr/>
        </p:nvSpPr>
        <p:spPr>
          <a:xfrm>
            <a:off x="10513505" y="172808"/>
            <a:ext cx="553998" cy="800860"/>
          </a:xfrm>
          <a:prstGeom prst="rect">
            <a:avLst/>
          </a:prstGeom>
          <a:noFill/>
        </p:spPr>
        <p:txBody>
          <a:bodyPr vert="vert" wrap="none" rtlCol="0">
            <a:spAutoFit/>
          </a:bodyPr>
          <a:lstStyle/>
          <a:p>
            <a:r>
              <a:rPr lang="fr-FR" sz="2400" b="1" dirty="0" err="1" smtClean="0">
                <a:solidFill>
                  <a:schemeClr val="bg1"/>
                </a:solidFill>
              </a:rPr>
              <a:t>Conf</a:t>
            </a:r>
            <a:endParaRPr lang="fr-FR" sz="2400" b="1" dirty="0">
              <a:solidFill>
                <a:schemeClr val="bg1"/>
              </a:solidFill>
            </a:endParaRPr>
          </a:p>
        </p:txBody>
      </p:sp>
    </p:spTree>
    <p:extLst>
      <p:ext uri="{BB962C8B-B14F-4D97-AF65-F5344CB8AC3E}">
        <p14:creationId xmlns:p14="http://schemas.microsoft.com/office/powerpoint/2010/main" val="233380164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391" y="1591121"/>
            <a:ext cx="10749044" cy="3354365"/>
          </a:xfrm>
          <a:prstGeom prst="rect">
            <a:avLst/>
          </a:prstGeom>
        </p:spPr>
      </p:pic>
      <p:sp>
        <p:nvSpPr>
          <p:cNvPr id="5" name="ZoneTexte 4"/>
          <p:cNvSpPr txBox="1"/>
          <p:nvPr/>
        </p:nvSpPr>
        <p:spPr>
          <a:xfrm>
            <a:off x="737390" y="399244"/>
            <a:ext cx="6049775" cy="523220"/>
          </a:xfrm>
          <a:prstGeom prst="rect">
            <a:avLst/>
          </a:prstGeom>
          <a:noFill/>
        </p:spPr>
        <p:txBody>
          <a:bodyPr wrap="square" rtlCol="0">
            <a:spAutoFit/>
          </a:bodyPr>
          <a:lstStyle/>
          <a:p>
            <a:r>
              <a:rPr lang="fr-FR" sz="2800" dirty="0" smtClean="0">
                <a:solidFill>
                  <a:schemeClr val="accent1"/>
                </a:solidFill>
              </a:rPr>
              <a:t>HTML report – All code </a:t>
            </a:r>
            <a:r>
              <a:rPr lang="fr-FR" sz="2800" dirty="0" err="1" smtClean="0">
                <a:solidFill>
                  <a:schemeClr val="accent1"/>
                </a:solidFill>
              </a:rPr>
              <a:t>coverage</a:t>
            </a:r>
            <a:endParaRPr lang="fr-FR" sz="2800" dirty="0">
              <a:solidFill>
                <a:schemeClr val="accent1"/>
              </a:solidFill>
            </a:endParaRPr>
          </a:p>
        </p:txBody>
      </p:sp>
      <p:sp>
        <p:nvSpPr>
          <p:cNvPr id="6" name="ZoneTexte 5"/>
          <p:cNvSpPr txBox="1"/>
          <p:nvPr/>
        </p:nvSpPr>
        <p:spPr>
          <a:xfrm>
            <a:off x="10513505" y="172808"/>
            <a:ext cx="553998" cy="800860"/>
          </a:xfrm>
          <a:prstGeom prst="rect">
            <a:avLst/>
          </a:prstGeom>
          <a:noFill/>
        </p:spPr>
        <p:txBody>
          <a:bodyPr vert="vert" wrap="none" rtlCol="0">
            <a:spAutoFit/>
          </a:bodyPr>
          <a:lstStyle/>
          <a:p>
            <a:r>
              <a:rPr lang="fr-FR" sz="2400" b="1" dirty="0" err="1" smtClean="0">
                <a:solidFill>
                  <a:schemeClr val="bg1"/>
                </a:solidFill>
              </a:rPr>
              <a:t>Conf</a:t>
            </a:r>
            <a:endParaRPr lang="fr-FR" sz="2400" b="1" dirty="0">
              <a:solidFill>
                <a:schemeClr val="bg1"/>
              </a:solidFill>
            </a:endParaRPr>
          </a:p>
        </p:txBody>
      </p:sp>
    </p:spTree>
    <p:extLst>
      <p:ext uri="{BB962C8B-B14F-4D97-AF65-F5344CB8AC3E}">
        <p14:creationId xmlns:p14="http://schemas.microsoft.com/office/powerpoint/2010/main" val="217609234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737391" y="399244"/>
            <a:ext cx="5628068" cy="523220"/>
          </a:xfrm>
          <a:prstGeom prst="rect">
            <a:avLst/>
          </a:prstGeom>
          <a:noFill/>
        </p:spPr>
        <p:txBody>
          <a:bodyPr wrap="square" rtlCol="0">
            <a:spAutoFit/>
          </a:bodyPr>
          <a:lstStyle/>
          <a:p>
            <a:r>
              <a:rPr lang="fr-FR" sz="2800" dirty="0" smtClean="0">
                <a:solidFill>
                  <a:schemeClr val="accent1"/>
                </a:solidFill>
              </a:rPr>
              <a:t>HTML report – Class </a:t>
            </a:r>
            <a:r>
              <a:rPr lang="fr-FR" sz="2800" dirty="0" err="1" smtClean="0">
                <a:solidFill>
                  <a:schemeClr val="accent1"/>
                </a:solidFill>
              </a:rPr>
              <a:t>coverage</a:t>
            </a:r>
            <a:endParaRPr lang="fr-FR" sz="2800" dirty="0">
              <a:solidFill>
                <a:schemeClr val="accent1"/>
              </a:solidFill>
            </a:endParaRPr>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391" y="922464"/>
            <a:ext cx="9131814" cy="5800308"/>
          </a:xfrm>
          <a:prstGeom prst="rect">
            <a:avLst/>
          </a:prstGeom>
        </p:spPr>
      </p:pic>
      <p:sp>
        <p:nvSpPr>
          <p:cNvPr id="3" name="Flèche gauche 2"/>
          <p:cNvSpPr/>
          <p:nvPr/>
        </p:nvSpPr>
        <p:spPr>
          <a:xfrm>
            <a:off x="8744754" y="5190185"/>
            <a:ext cx="2952026" cy="54091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Route non couverte</a:t>
            </a:r>
            <a:endParaRPr lang="fr-FR" dirty="0"/>
          </a:p>
        </p:txBody>
      </p:sp>
      <p:sp>
        <p:nvSpPr>
          <p:cNvPr id="6" name="ZoneTexte 5"/>
          <p:cNvSpPr txBox="1"/>
          <p:nvPr/>
        </p:nvSpPr>
        <p:spPr>
          <a:xfrm>
            <a:off x="10513505" y="172808"/>
            <a:ext cx="553998" cy="800860"/>
          </a:xfrm>
          <a:prstGeom prst="rect">
            <a:avLst/>
          </a:prstGeom>
          <a:noFill/>
        </p:spPr>
        <p:txBody>
          <a:bodyPr vert="vert" wrap="none" rtlCol="0">
            <a:spAutoFit/>
          </a:bodyPr>
          <a:lstStyle/>
          <a:p>
            <a:r>
              <a:rPr lang="fr-FR" sz="2400" b="1" dirty="0" err="1" smtClean="0">
                <a:solidFill>
                  <a:schemeClr val="bg1"/>
                </a:solidFill>
              </a:rPr>
              <a:t>Conf</a:t>
            </a:r>
            <a:endParaRPr lang="fr-FR" sz="2400" b="1" dirty="0">
              <a:solidFill>
                <a:schemeClr val="bg1"/>
              </a:solidFill>
            </a:endParaRPr>
          </a:p>
        </p:txBody>
      </p:sp>
    </p:spTree>
    <p:extLst>
      <p:ext uri="{BB962C8B-B14F-4D97-AF65-F5344CB8AC3E}">
        <p14:creationId xmlns:p14="http://schemas.microsoft.com/office/powerpoint/2010/main" val="28577619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p:cNvSpPr>
            <a:spLocks noGrp="1"/>
          </p:cNvSpPr>
          <p:nvPr>
            <p:ph type="title"/>
          </p:nvPr>
        </p:nvSpPr>
        <p:spPr/>
        <p:txBody>
          <a:bodyPr/>
          <a:lstStyle/>
          <a:p>
            <a:r>
              <a:rPr lang="fr-FR" dirty="0" smtClean="0"/>
              <a:t>Complexité cognitive</a:t>
            </a:r>
            <a:endParaRPr lang="fr-FR" dirty="0"/>
          </a:p>
        </p:txBody>
      </p:sp>
      <p:sp>
        <p:nvSpPr>
          <p:cNvPr id="10" name="Espace réservé du texte 9"/>
          <p:cNvSpPr>
            <a:spLocks noGrp="1"/>
          </p:cNvSpPr>
          <p:nvPr>
            <p:ph type="body" idx="1"/>
          </p:nvPr>
        </p:nvSpPr>
        <p:spPr/>
        <p:txBody>
          <a:bodyPr/>
          <a:lstStyle/>
          <a:p>
            <a:r>
              <a:rPr lang="fr-FR" dirty="0" smtClean="0"/>
              <a:t>Mesure crée en décembre 2016 par sonar source</a:t>
            </a:r>
            <a:endParaRPr lang="fr-FR" dirty="0"/>
          </a:p>
        </p:txBody>
      </p:sp>
    </p:spTree>
    <p:extLst>
      <p:ext uri="{BB962C8B-B14F-4D97-AF65-F5344CB8AC3E}">
        <p14:creationId xmlns:p14="http://schemas.microsoft.com/office/powerpoint/2010/main" val="82624868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Configuration de la journalisation</a:t>
            </a:r>
            <a:endParaRPr lang="fr-FR" dirty="0"/>
          </a:p>
        </p:txBody>
      </p:sp>
      <p:sp>
        <p:nvSpPr>
          <p:cNvPr id="3" name="Espace réservé du contenu 2"/>
          <p:cNvSpPr>
            <a:spLocks noGrp="1"/>
          </p:cNvSpPr>
          <p:nvPr>
            <p:ph idx="1"/>
          </p:nvPr>
        </p:nvSpPr>
        <p:spPr>
          <a:xfrm>
            <a:off x="1154954" y="2603500"/>
            <a:ext cx="9083750" cy="3416300"/>
          </a:xfrm>
        </p:spPr>
        <p:txBody>
          <a:bodyPr>
            <a:normAutofit/>
          </a:bodyPr>
          <a:lstStyle/>
          <a:p>
            <a:r>
              <a:rPr lang="fr-FR" dirty="0" smtClean="0"/>
              <a:t>On peut directement configurer la journalisation dans le fichier </a:t>
            </a:r>
            <a:r>
              <a:rPr lang="fr-FR" b="1" dirty="0" err="1" smtClean="0"/>
              <a:t>phpunit.xml.dist</a:t>
            </a:r>
            <a:r>
              <a:rPr lang="fr-FR" dirty="0" smtClean="0"/>
              <a:t> afin de ne pas avoir à le rentrer lors de l’appel de </a:t>
            </a:r>
            <a:r>
              <a:rPr lang="fr-FR" dirty="0" err="1" smtClean="0"/>
              <a:t>PHPUnit</a:t>
            </a:r>
            <a:r>
              <a:rPr lang="fr-FR" dirty="0" smtClean="0"/>
              <a:t>.</a:t>
            </a:r>
          </a:p>
          <a:p>
            <a:endParaRPr lang="fr-FR" dirty="0"/>
          </a:p>
          <a:p>
            <a:endParaRPr lang="fr-FR" dirty="0" smtClean="0"/>
          </a:p>
          <a:p>
            <a:endParaRPr lang="fr-FR" dirty="0"/>
          </a:p>
          <a:p>
            <a:endParaRPr lang="fr-FR" dirty="0" smtClean="0"/>
          </a:p>
          <a:p>
            <a:endParaRPr lang="fr-FR" dirty="0" smtClean="0"/>
          </a:p>
          <a:p>
            <a:r>
              <a:rPr lang="fr-FR" dirty="0" smtClean="0"/>
              <a:t>Important : Le rapport </a:t>
            </a:r>
            <a:r>
              <a:rPr lang="fr-FR" dirty="0" err="1" smtClean="0"/>
              <a:t>xml</a:t>
            </a:r>
            <a:r>
              <a:rPr lang="fr-FR" dirty="0" smtClean="0"/>
              <a:t> (</a:t>
            </a:r>
            <a:r>
              <a:rPr lang="fr-FR" b="1" dirty="0" err="1" smtClean="0"/>
              <a:t>clover</a:t>
            </a:r>
            <a:r>
              <a:rPr lang="fr-FR" dirty="0" smtClean="0"/>
              <a:t>) est généralement celui utilisé par les outils de développement continu.</a:t>
            </a:r>
          </a:p>
          <a:p>
            <a:endParaRPr lang="fr-FR" dirty="0" smtClean="0"/>
          </a:p>
          <a:p>
            <a:endParaRPr lang="fr-FR" dirty="0" smtClean="0"/>
          </a:p>
          <a:p>
            <a:endParaRPr lang="fr-FR" dirty="0" smtClean="0"/>
          </a:p>
          <a:p>
            <a:endParaRPr lang="fr-FR" dirty="0"/>
          </a:p>
          <a:p>
            <a:endParaRPr lang="fr-FR" dirty="0" smtClean="0"/>
          </a:p>
          <a:p>
            <a:endParaRPr lang="fr-FR" dirty="0" smtClean="0"/>
          </a:p>
          <a:p>
            <a:endParaRPr lang="fr-FR" dirty="0"/>
          </a:p>
          <a:p>
            <a:endParaRPr lang="fr-FR" dirty="0"/>
          </a:p>
        </p:txBody>
      </p:sp>
      <p:graphicFrame>
        <p:nvGraphicFramePr>
          <p:cNvPr id="4" name="Tableau 3"/>
          <p:cNvGraphicFramePr>
            <a:graphicFrameLocks noGrp="1"/>
          </p:cNvGraphicFramePr>
          <p:nvPr>
            <p:extLst>
              <p:ext uri="{D42A27DB-BD31-4B8C-83A1-F6EECF244321}">
                <p14:modId xmlns:p14="http://schemas.microsoft.com/office/powerpoint/2010/main" val="1678565620"/>
              </p:ext>
            </p:extLst>
          </p:nvPr>
        </p:nvGraphicFramePr>
        <p:xfrm>
          <a:off x="450761" y="3549704"/>
          <a:ext cx="11153104" cy="1188720"/>
        </p:xfrm>
        <a:graphic>
          <a:graphicData uri="http://schemas.openxmlformats.org/drawingml/2006/table">
            <a:tbl>
              <a:tblPr firstRow="1" bandRow="1">
                <a:tableStyleId>{5C22544A-7EE6-4342-B048-85BDC9FD1C3A}</a:tableStyleId>
              </a:tblPr>
              <a:tblGrid>
                <a:gridCol w="11153104"/>
              </a:tblGrid>
              <a:tr h="115108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dirty="0" smtClean="0"/>
                        <a:t>&lt;</a:t>
                      </a:r>
                      <a:r>
                        <a:rPr lang="fr-FR" dirty="0" err="1" smtClean="0"/>
                        <a:t>logging</a:t>
                      </a:r>
                      <a:r>
                        <a:rPr lang="fr-FR" dirty="0" smtClean="0"/>
                        <a:t>&gt;</a:t>
                      </a:r>
                    </a:p>
                    <a:p>
                      <a:pPr marL="0" marR="0" lvl="0" indent="0" algn="l" defTabSz="457200" rtl="0" eaLnBrk="1" fontAlgn="auto" latinLnBrk="0" hangingPunct="1">
                        <a:lnSpc>
                          <a:spcPct val="100000"/>
                        </a:lnSpc>
                        <a:spcBef>
                          <a:spcPts val="0"/>
                        </a:spcBef>
                        <a:spcAft>
                          <a:spcPts val="0"/>
                        </a:spcAft>
                        <a:buClrTx/>
                        <a:buSzTx/>
                        <a:buFontTx/>
                        <a:buNone/>
                        <a:tabLst/>
                        <a:defRPr/>
                      </a:pPr>
                      <a:r>
                        <a:rPr lang="fr-FR" dirty="0" smtClean="0"/>
                        <a:t>    &lt;log type="</a:t>
                      </a:r>
                      <a:r>
                        <a:rPr lang="fr-FR" dirty="0" err="1" smtClean="0"/>
                        <a:t>coverage</a:t>
                      </a:r>
                      <a:r>
                        <a:rPr lang="fr-FR" dirty="0" smtClean="0"/>
                        <a:t>-html" </a:t>
                      </a:r>
                      <a:r>
                        <a:rPr lang="fr-FR" dirty="0" err="1" smtClean="0"/>
                        <a:t>target</a:t>
                      </a:r>
                      <a:r>
                        <a:rPr lang="fr-FR" dirty="0" smtClean="0"/>
                        <a:t>="/</a:t>
                      </a:r>
                      <a:r>
                        <a:rPr lang="fr-FR" dirty="0" err="1" smtClean="0"/>
                        <a:t>build</a:t>
                      </a:r>
                      <a:r>
                        <a:rPr lang="fr-FR" dirty="0" smtClean="0"/>
                        <a:t>/report" </a:t>
                      </a:r>
                      <a:r>
                        <a:rPr lang="fr-FR" dirty="0" err="1" smtClean="0"/>
                        <a:t>lowUpperBound</a:t>
                      </a:r>
                      <a:r>
                        <a:rPr lang="fr-FR" dirty="0" smtClean="0"/>
                        <a:t>="35" </a:t>
                      </a:r>
                      <a:r>
                        <a:rPr lang="fr-FR" baseline="0" dirty="0" smtClean="0"/>
                        <a:t> </a:t>
                      </a:r>
                      <a:r>
                        <a:rPr lang="fr-FR" dirty="0" err="1" smtClean="0"/>
                        <a:t>highLowerBound</a:t>
                      </a:r>
                      <a:r>
                        <a:rPr lang="fr-FR" dirty="0" smtClean="0"/>
                        <a:t>="70"/&gt;</a:t>
                      </a:r>
                    </a:p>
                    <a:p>
                      <a:pPr marL="0" marR="0" lvl="0" indent="0" algn="l" defTabSz="457200" rtl="0" eaLnBrk="1" fontAlgn="auto" latinLnBrk="0" hangingPunct="1">
                        <a:lnSpc>
                          <a:spcPct val="100000"/>
                        </a:lnSpc>
                        <a:spcBef>
                          <a:spcPts val="0"/>
                        </a:spcBef>
                        <a:spcAft>
                          <a:spcPts val="0"/>
                        </a:spcAft>
                        <a:buClrTx/>
                        <a:buSzTx/>
                        <a:buFontTx/>
                        <a:buNone/>
                        <a:tabLst/>
                        <a:defRPr/>
                      </a:pPr>
                      <a:r>
                        <a:rPr lang="fr-FR" dirty="0" smtClean="0"/>
                        <a:t>    &lt;log type="</a:t>
                      </a:r>
                      <a:r>
                        <a:rPr lang="fr-FR" dirty="0" err="1" smtClean="0"/>
                        <a:t>coverage-clover</a:t>
                      </a:r>
                      <a:r>
                        <a:rPr lang="fr-FR" dirty="0" smtClean="0"/>
                        <a:t>" </a:t>
                      </a:r>
                      <a:r>
                        <a:rPr lang="fr-FR" dirty="0" err="1" smtClean="0"/>
                        <a:t>target</a:t>
                      </a:r>
                      <a:r>
                        <a:rPr lang="fr-FR" dirty="0" smtClean="0"/>
                        <a:t>="/</a:t>
                      </a:r>
                      <a:r>
                        <a:rPr lang="fr-FR" dirty="0" err="1" smtClean="0"/>
                        <a:t>build</a:t>
                      </a:r>
                      <a:r>
                        <a:rPr lang="fr-FR" dirty="0" smtClean="0"/>
                        <a:t>/coverage.xml"/&gt;</a:t>
                      </a:r>
                    </a:p>
                    <a:p>
                      <a:pPr marL="0" marR="0" lvl="0" indent="0" algn="l" defTabSz="457200" rtl="0" eaLnBrk="1" fontAlgn="auto" latinLnBrk="0" hangingPunct="1">
                        <a:lnSpc>
                          <a:spcPct val="100000"/>
                        </a:lnSpc>
                        <a:spcBef>
                          <a:spcPts val="0"/>
                        </a:spcBef>
                        <a:spcAft>
                          <a:spcPts val="0"/>
                        </a:spcAft>
                        <a:buClrTx/>
                        <a:buSzTx/>
                        <a:buFontTx/>
                        <a:buNone/>
                        <a:tabLst/>
                        <a:defRPr/>
                      </a:pPr>
                      <a:r>
                        <a:rPr lang="fr-FR" dirty="0" smtClean="0"/>
                        <a:t>&lt;/</a:t>
                      </a:r>
                      <a:r>
                        <a:rPr lang="fr-FR" dirty="0" err="1" smtClean="0"/>
                        <a:t>logging</a:t>
                      </a:r>
                      <a:r>
                        <a:rPr lang="fr-FR" dirty="0" smtClean="0"/>
                        <a:t>&gt;</a:t>
                      </a:r>
                    </a:p>
                  </a:txBody>
                  <a:tcPr/>
                </a:tc>
              </a:tr>
            </a:tbl>
          </a:graphicData>
        </a:graphic>
      </p:graphicFrame>
      <p:sp>
        <p:nvSpPr>
          <p:cNvPr id="5" name="ZoneTexte 4"/>
          <p:cNvSpPr txBox="1"/>
          <p:nvPr/>
        </p:nvSpPr>
        <p:spPr>
          <a:xfrm>
            <a:off x="10513505" y="172808"/>
            <a:ext cx="553998" cy="800860"/>
          </a:xfrm>
          <a:prstGeom prst="rect">
            <a:avLst/>
          </a:prstGeom>
          <a:noFill/>
        </p:spPr>
        <p:txBody>
          <a:bodyPr vert="vert" wrap="none" rtlCol="0">
            <a:spAutoFit/>
          </a:bodyPr>
          <a:lstStyle/>
          <a:p>
            <a:r>
              <a:rPr lang="fr-FR" sz="2400" b="1" dirty="0" err="1" smtClean="0">
                <a:solidFill>
                  <a:schemeClr val="bg1"/>
                </a:solidFill>
              </a:rPr>
              <a:t>Conf</a:t>
            </a:r>
            <a:endParaRPr lang="fr-FR" sz="2400" b="1" dirty="0">
              <a:solidFill>
                <a:schemeClr val="bg1"/>
              </a:solidFill>
            </a:endParaRPr>
          </a:p>
        </p:txBody>
      </p:sp>
    </p:spTree>
    <p:extLst>
      <p:ext uri="{BB962C8B-B14F-4D97-AF65-F5344CB8AC3E}">
        <p14:creationId xmlns:p14="http://schemas.microsoft.com/office/powerpoint/2010/main" val="99483719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Configuration de la journalisation</a:t>
            </a:r>
            <a:endParaRPr lang="fr-FR" dirty="0"/>
          </a:p>
        </p:txBody>
      </p:sp>
      <p:sp>
        <p:nvSpPr>
          <p:cNvPr id="3" name="Espace réservé du contenu 2"/>
          <p:cNvSpPr>
            <a:spLocks noGrp="1"/>
          </p:cNvSpPr>
          <p:nvPr>
            <p:ph idx="1"/>
          </p:nvPr>
        </p:nvSpPr>
        <p:spPr>
          <a:xfrm>
            <a:off x="1154954" y="2356835"/>
            <a:ext cx="9083750" cy="4353058"/>
          </a:xfrm>
        </p:spPr>
        <p:txBody>
          <a:bodyPr>
            <a:normAutofit/>
          </a:bodyPr>
          <a:lstStyle/>
          <a:p>
            <a:r>
              <a:rPr lang="fr-FR" dirty="0" smtClean="0"/>
              <a:t>Les autres options de journalisation :</a:t>
            </a:r>
          </a:p>
          <a:p>
            <a:endParaRPr lang="fr-FR" dirty="0"/>
          </a:p>
          <a:p>
            <a:pPr marL="0" indent="0">
              <a:buNone/>
            </a:pPr>
            <a:endParaRPr lang="fr-FR" dirty="0" smtClean="0"/>
          </a:p>
          <a:p>
            <a:pPr marL="0" indent="0">
              <a:buNone/>
            </a:pPr>
            <a:endParaRPr lang="fr-FR" dirty="0"/>
          </a:p>
          <a:p>
            <a:pPr marL="0" indent="0">
              <a:buNone/>
            </a:pPr>
            <a:endParaRPr lang="fr-FR" dirty="0" smtClean="0"/>
          </a:p>
          <a:p>
            <a:pPr marL="0" indent="0">
              <a:buNone/>
            </a:pPr>
            <a:endParaRPr lang="fr-FR" dirty="0" smtClean="0"/>
          </a:p>
          <a:p>
            <a:pPr marL="0" indent="0">
              <a:buNone/>
            </a:pPr>
            <a:endParaRPr lang="fr-FR" dirty="0"/>
          </a:p>
          <a:p>
            <a:pPr marL="0" indent="0">
              <a:buNone/>
            </a:pPr>
            <a:endParaRPr lang="fr-FR" dirty="0" smtClean="0"/>
          </a:p>
          <a:p>
            <a:r>
              <a:rPr lang="fr-FR" dirty="0" smtClean="0"/>
              <a:t>Documentation complète :</a:t>
            </a:r>
          </a:p>
          <a:p>
            <a:pPr marL="0" indent="0">
              <a:buNone/>
            </a:pPr>
            <a:r>
              <a:rPr lang="fr-FR" dirty="0" smtClean="0">
                <a:hlinkClick r:id="rId2"/>
              </a:rPr>
              <a:t>https</a:t>
            </a:r>
            <a:r>
              <a:rPr lang="fr-FR" dirty="0">
                <a:hlinkClick r:id="rId2"/>
              </a:rPr>
              <a:t>://</a:t>
            </a:r>
            <a:r>
              <a:rPr lang="fr-FR" dirty="0" smtClean="0">
                <a:hlinkClick r:id="rId2"/>
              </a:rPr>
              <a:t>phpunit.readthedocs.io/fr/latest/configuration.html#appendixes-configuration-logging</a:t>
            </a:r>
            <a:endParaRPr lang="fr-FR" dirty="0" smtClean="0"/>
          </a:p>
          <a:p>
            <a:endParaRPr lang="fr-FR" dirty="0" smtClean="0"/>
          </a:p>
          <a:p>
            <a:endParaRPr lang="fr-FR" dirty="0" smtClean="0"/>
          </a:p>
          <a:p>
            <a:endParaRPr lang="fr-FR" dirty="0" smtClean="0"/>
          </a:p>
          <a:p>
            <a:endParaRPr lang="fr-FR" dirty="0"/>
          </a:p>
          <a:p>
            <a:endParaRPr lang="fr-FR" dirty="0" smtClean="0"/>
          </a:p>
          <a:p>
            <a:endParaRPr lang="fr-FR" dirty="0" smtClean="0"/>
          </a:p>
          <a:p>
            <a:endParaRPr lang="fr-FR" dirty="0"/>
          </a:p>
          <a:p>
            <a:endParaRPr lang="fr-FR" dirty="0"/>
          </a:p>
        </p:txBody>
      </p:sp>
      <p:graphicFrame>
        <p:nvGraphicFramePr>
          <p:cNvPr id="5" name="Tableau 4"/>
          <p:cNvGraphicFramePr>
            <a:graphicFrameLocks noGrp="1"/>
          </p:cNvGraphicFramePr>
          <p:nvPr>
            <p:extLst>
              <p:ext uri="{D42A27DB-BD31-4B8C-83A1-F6EECF244321}">
                <p14:modId xmlns:p14="http://schemas.microsoft.com/office/powerpoint/2010/main" val="3390290864"/>
              </p:ext>
            </p:extLst>
          </p:nvPr>
        </p:nvGraphicFramePr>
        <p:xfrm>
          <a:off x="588136" y="2739784"/>
          <a:ext cx="11153104" cy="2834640"/>
        </p:xfrm>
        <a:graphic>
          <a:graphicData uri="http://schemas.openxmlformats.org/drawingml/2006/table">
            <a:tbl>
              <a:tblPr firstRow="1" bandRow="1">
                <a:tableStyleId>{5C22544A-7EE6-4342-B048-85BDC9FD1C3A}</a:tableStyleId>
              </a:tblPr>
              <a:tblGrid>
                <a:gridCol w="11153104"/>
              </a:tblGrid>
              <a:tr h="145531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dirty="0" smtClean="0"/>
                        <a:t>&lt;</a:t>
                      </a:r>
                      <a:r>
                        <a:rPr lang="fr-FR" dirty="0" err="1" smtClean="0"/>
                        <a:t>logging</a:t>
                      </a:r>
                      <a:r>
                        <a:rPr lang="fr-FR" dirty="0" smtClean="0"/>
                        <a:t>&gt;</a:t>
                      </a:r>
                    </a:p>
                    <a:p>
                      <a:pPr marL="0" marR="0" lvl="0" indent="0" algn="l" defTabSz="457200" rtl="0" eaLnBrk="1" fontAlgn="auto" latinLnBrk="0" hangingPunct="1">
                        <a:lnSpc>
                          <a:spcPct val="100000"/>
                        </a:lnSpc>
                        <a:spcBef>
                          <a:spcPts val="0"/>
                        </a:spcBef>
                        <a:spcAft>
                          <a:spcPts val="0"/>
                        </a:spcAft>
                        <a:buClrTx/>
                        <a:buSzTx/>
                        <a:buFontTx/>
                        <a:buNone/>
                        <a:tabLst/>
                        <a:defRPr/>
                      </a:pPr>
                      <a:r>
                        <a:rPr lang="fr-FR" dirty="0" smtClean="0"/>
                        <a:t>  &lt;log type="</a:t>
                      </a:r>
                      <a:r>
                        <a:rPr lang="fr-FR" dirty="0" err="1" smtClean="0"/>
                        <a:t>coverage</a:t>
                      </a:r>
                      <a:r>
                        <a:rPr lang="fr-FR" dirty="0" smtClean="0"/>
                        <a:t>-html" </a:t>
                      </a:r>
                      <a:r>
                        <a:rPr lang="fr-FR" dirty="0" err="1" smtClean="0"/>
                        <a:t>target</a:t>
                      </a:r>
                      <a:r>
                        <a:rPr lang="fr-FR" dirty="0" smtClean="0"/>
                        <a:t>="/</a:t>
                      </a:r>
                      <a:r>
                        <a:rPr lang="fr-FR" dirty="0" err="1" smtClean="0"/>
                        <a:t>tmp</a:t>
                      </a:r>
                      <a:r>
                        <a:rPr lang="fr-FR" dirty="0" smtClean="0"/>
                        <a:t>/report" </a:t>
                      </a:r>
                      <a:r>
                        <a:rPr lang="fr-FR" dirty="0" err="1" smtClean="0"/>
                        <a:t>lowUpperBound</a:t>
                      </a:r>
                      <a:r>
                        <a:rPr lang="fr-FR" dirty="0" smtClean="0"/>
                        <a:t>="35"</a:t>
                      </a:r>
                    </a:p>
                    <a:p>
                      <a:pPr marL="0" marR="0" lvl="0" indent="0" algn="l" defTabSz="457200" rtl="0" eaLnBrk="1" fontAlgn="auto" latinLnBrk="0" hangingPunct="1">
                        <a:lnSpc>
                          <a:spcPct val="100000"/>
                        </a:lnSpc>
                        <a:spcBef>
                          <a:spcPts val="0"/>
                        </a:spcBef>
                        <a:spcAft>
                          <a:spcPts val="0"/>
                        </a:spcAft>
                        <a:buClrTx/>
                        <a:buSzTx/>
                        <a:buFontTx/>
                        <a:buNone/>
                        <a:tabLst/>
                        <a:defRPr/>
                      </a:pPr>
                      <a:r>
                        <a:rPr lang="fr-FR" dirty="0" smtClean="0"/>
                        <a:t>       </a:t>
                      </a:r>
                      <a:r>
                        <a:rPr lang="fr-FR" dirty="0" err="1" smtClean="0"/>
                        <a:t>highLowerBound</a:t>
                      </a:r>
                      <a:r>
                        <a:rPr lang="fr-FR" dirty="0" smtClean="0"/>
                        <a:t>="70"/&gt;</a:t>
                      </a:r>
                    </a:p>
                    <a:p>
                      <a:pPr marL="0" marR="0" lvl="0" indent="0" algn="l" defTabSz="457200" rtl="0" eaLnBrk="1" fontAlgn="auto" latinLnBrk="0" hangingPunct="1">
                        <a:lnSpc>
                          <a:spcPct val="100000"/>
                        </a:lnSpc>
                        <a:spcBef>
                          <a:spcPts val="0"/>
                        </a:spcBef>
                        <a:spcAft>
                          <a:spcPts val="0"/>
                        </a:spcAft>
                        <a:buClrTx/>
                        <a:buSzTx/>
                        <a:buFontTx/>
                        <a:buNone/>
                        <a:tabLst/>
                        <a:defRPr/>
                      </a:pPr>
                      <a:r>
                        <a:rPr lang="fr-FR" dirty="0" smtClean="0"/>
                        <a:t>  &lt;log type="</a:t>
                      </a:r>
                      <a:r>
                        <a:rPr lang="fr-FR" dirty="0" err="1" smtClean="0"/>
                        <a:t>coverage-clover</a:t>
                      </a:r>
                      <a:r>
                        <a:rPr lang="fr-FR" dirty="0" smtClean="0"/>
                        <a:t>" </a:t>
                      </a:r>
                      <a:r>
                        <a:rPr lang="fr-FR" dirty="0" err="1" smtClean="0"/>
                        <a:t>target</a:t>
                      </a:r>
                      <a:r>
                        <a:rPr lang="fr-FR" dirty="0" smtClean="0"/>
                        <a:t>="/</a:t>
                      </a:r>
                      <a:r>
                        <a:rPr lang="fr-FR" dirty="0" err="1" smtClean="0"/>
                        <a:t>tmp</a:t>
                      </a:r>
                      <a:r>
                        <a:rPr lang="fr-FR" dirty="0" smtClean="0"/>
                        <a:t>/coverage.xml"/&gt;</a:t>
                      </a:r>
                    </a:p>
                    <a:p>
                      <a:pPr marL="0" marR="0" lvl="0" indent="0" algn="l" defTabSz="457200" rtl="0" eaLnBrk="1" fontAlgn="auto" latinLnBrk="0" hangingPunct="1">
                        <a:lnSpc>
                          <a:spcPct val="100000"/>
                        </a:lnSpc>
                        <a:spcBef>
                          <a:spcPts val="0"/>
                        </a:spcBef>
                        <a:spcAft>
                          <a:spcPts val="0"/>
                        </a:spcAft>
                        <a:buClrTx/>
                        <a:buSzTx/>
                        <a:buFontTx/>
                        <a:buNone/>
                        <a:tabLst/>
                        <a:defRPr/>
                      </a:pPr>
                      <a:r>
                        <a:rPr lang="fr-FR" dirty="0" smtClean="0"/>
                        <a:t>  &lt;log type="</a:t>
                      </a:r>
                      <a:r>
                        <a:rPr lang="fr-FR" dirty="0" err="1" smtClean="0"/>
                        <a:t>coverage-php</a:t>
                      </a:r>
                      <a:r>
                        <a:rPr lang="fr-FR" dirty="0" smtClean="0"/>
                        <a:t>" </a:t>
                      </a:r>
                      <a:r>
                        <a:rPr lang="fr-FR" dirty="0" err="1" smtClean="0"/>
                        <a:t>target</a:t>
                      </a:r>
                      <a:r>
                        <a:rPr lang="fr-FR" dirty="0" smtClean="0"/>
                        <a:t>="/</a:t>
                      </a:r>
                      <a:r>
                        <a:rPr lang="fr-FR" dirty="0" err="1" smtClean="0"/>
                        <a:t>tmp</a:t>
                      </a:r>
                      <a:r>
                        <a:rPr lang="fr-FR" dirty="0" smtClean="0"/>
                        <a:t>/</a:t>
                      </a:r>
                      <a:r>
                        <a:rPr lang="fr-FR" dirty="0" err="1" smtClean="0"/>
                        <a:t>coverage.serialized</a:t>
                      </a:r>
                      <a:r>
                        <a:rPr lang="fr-FR" dirty="0" smtClean="0"/>
                        <a:t>"/&gt;</a:t>
                      </a:r>
                    </a:p>
                    <a:p>
                      <a:pPr marL="0" marR="0" lvl="0" indent="0" algn="l" defTabSz="457200" rtl="0" eaLnBrk="1" fontAlgn="auto" latinLnBrk="0" hangingPunct="1">
                        <a:lnSpc>
                          <a:spcPct val="100000"/>
                        </a:lnSpc>
                        <a:spcBef>
                          <a:spcPts val="0"/>
                        </a:spcBef>
                        <a:spcAft>
                          <a:spcPts val="0"/>
                        </a:spcAft>
                        <a:buClrTx/>
                        <a:buSzTx/>
                        <a:buFontTx/>
                        <a:buNone/>
                        <a:tabLst/>
                        <a:defRPr/>
                      </a:pPr>
                      <a:r>
                        <a:rPr lang="fr-FR" dirty="0" smtClean="0"/>
                        <a:t>  &lt;log type="</a:t>
                      </a:r>
                      <a:r>
                        <a:rPr lang="fr-FR" dirty="0" err="1" smtClean="0"/>
                        <a:t>coverage-text</a:t>
                      </a:r>
                      <a:r>
                        <a:rPr lang="fr-FR" dirty="0" smtClean="0"/>
                        <a:t>" </a:t>
                      </a:r>
                      <a:r>
                        <a:rPr lang="fr-FR" dirty="0" err="1" smtClean="0"/>
                        <a:t>target</a:t>
                      </a:r>
                      <a:r>
                        <a:rPr lang="fr-FR" dirty="0" smtClean="0"/>
                        <a:t>="</a:t>
                      </a:r>
                      <a:r>
                        <a:rPr lang="fr-FR" dirty="0" err="1" smtClean="0"/>
                        <a:t>php</a:t>
                      </a:r>
                      <a:r>
                        <a:rPr lang="fr-FR" dirty="0" smtClean="0"/>
                        <a:t>://</a:t>
                      </a:r>
                      <a:r>
                        <a:rPr lang="fr-FR" dirty="0" err="1" smtClean="0"/>
                        <a:t>stdout</a:t>
                      </a:r>
                      <a:r>
                        <a:rPr lang="fr-FR" dirty="0" smtClean="0"/>
                        <a:t>" </a:t>
                      </a:r>
                      <a:r>
                        <a:rPr lang="fr-FR" dirty="0" err="1" smtClean="0"/>
                        <a:t>showUncoveredFiles</a:t>
                      </a:r>
                      <a:r>
                        <a:rPr lang="fr-FR" dirty="0" smtClean="0"/>
                        <a:t>="false"/&gt;</a:t>
                      </a:r>
                    </a:p>
                    <a:p>
                      <a:pPr marL="0" marR="0" lvl="0" indent="0" algn="l" defTabSz="457200" rtl="0" eaLnBrk="1" fontAlgn="auto" latinLnBrk="0" hangingPunct="1">
                        <a:lnSpc>
                          <a:spcPct val="100000"/>
                        </a:lnSpc>
                        <a:spcBef>
                          <a:spcPts val="0"/>
                        </a:spcBef>
                        <a:spcAft>
                          <a:spcPts val="0"/>
                        </a:spcAft>
                        <a:buClrTx/>
                        <a:buSzTx/>
                        <a:buFontTx/>
                        <a:buNone/>
                        <a:tabLst/>
                        <a:defRPr/>
                      </a:pPr>
                      <a:r>
                        <a:rPr lang="fr-FR" dirty="0" smtClean="0"/>
                        <a:t>  &lt;log type="</a:t>
                      </a:r>
                      <a:r>
                        <a:rPr lang="fr-FR" dirty="0" err="1" smtClean="0"/>
                        <a:t>junit</a:t>
                      </a:r>
                      <a:r>
                        <a:rPr lang="fr-FR" dirty="0" smtClean="0"/>
                        <a:t>" </a:t>
                      </a:r>
                      <a:r>
                        <a:rPr lang="fr-FR" dirty="0" err="1" smtClean="0"/>
                        <a:t>target</a:t>
                      </a:r>
                      <a:r>
                        <a:rPr lang="fr-FR" dirty="0" smtClean="0"/>
                        <a:t>="/</a:t>
                      </a:r>
                      <a:r>
                        <a:rPr lang="fr-FR" dirty="0" err="1" smtClean="0"/>
                        <a:t>tmp</a:t>
                      </a:r>
                      <a:r>
                        <a:rPr lang="fr-FR" dirty="0" smtClean="0"/>
                        <a:t>/logfile.xml" </a:t>
                      </a:r>
                      <a:r>
                        <a:rPr lang="fr-FR" dirty="0" err="1" smtClean="0"/>
                        <a:t>logIncompleteSkipped</a:t>
                      </a:r>
                      <a:r>
                        <a:rPr lang="fr-FR" dirty="0" smtClean="0"/>
                        <a:t>="false"/&gt;</a:t>
                      </a:r>
                    </a:p>
                    <a:p>
                      <a:pPr marL="0" marR="0" lvl="0" indent="0" algn="l" defTabSz="457200" rtl="0" eaLnBrk="1" fontAlgn="auto" latinLnBrk="0" hangingPunct="1">
                        <a:lnSpc>
                          <a:spcPct val="100000"/>
                        </a:lnSpc>
                        <a:spcBef>
                          <a:spcPts val="0"/>
                        </a:spcBef>
                        <a:spcAft>
                          <a:spcPts val="0"/>
                        </a:spcAft>
                        <a:buClrTx/>
                        <a:buSzTx/>
                        <a:buFontTx/>
                        <a:buNone/>
                        <a:tabLst/>
                        <a:defRPr/>
                      </a:pPr>
                      <a:r>
                        <a:rPr lang="fr-FR" dirty="0" smtClean="0"/>
                        <a:t>  &lt;log type="</a:t>
                      </a:r>
                      <a:r>
                        <a:rPr lang="fr-FR" dirty="0" err="1" smtClean="0"/>
                        <a:t>testdox</a:t>
                      </a:r>
                      <a:r>
                        <a:rPr lang="fr-FR" dirty="0" smtClean="0"/>
                        <a:t>-html" </a:t>
                      </a:r>
                      <a:r>
                        <a:rPr lang="fr-FR" dirty="0" err="1" smtClean="0"/>
                        <a:t>target</a:t>
                      </a:r>
                      <a:r>
                        <a:rPr lang="fr-FR" dirty="0" smtClean="0"/>
                        <a:t>="/</a:t>
                      </a:r>
                      <a:r>
                        <a:rPr lang="fr-FR" dirty="0" err="1" smtClean="0"/>
                        <a:t>tmp</a:t>
                      </a:r>
                      <a:r>
                        <a:rPr lang="fr-FR" dirty="0" smtClean="0"/>
                        <a:t>/testdox.html"/&gt;</a:t>
                      </a:r>
                    </a:p>
                    <a:p>
                      <a:pPr marL="0" marR="0" lvl="0" indent="0" algn="l" defTabSz="457200" rtl="0" eaLnBrk="1" fontAlgn="auto" latinLnBrk="0" hangingPunct="1">
                        <a:lnSpc>
                          <a:spcPct val="100000"/>
                        </a:lnSpc>
                        <a:spcBef>
                          <a:spcPts val="0"/>
                        </a:spcBef>
                        <a:spcAft>
                          <a:spcPts val="0"/>
                        </a:spcAft>
                        <a:buClrTx/>
                        <a:buSzTx/>
                        <a:buFontTx/>
                        <a:buNone/>
                        <a:tabLst/>
                        <a:defRPr/>
                      </a:pPr>
                      <a:r>
                        <a:rPr lang="fr-FR" dirty="0" smtClean="0"/>
                        <a:t>  &lt;log type="</a:t>
                      </a:r>
                      <a:r>
                        <a:rPr lang="fr-FR" dirty="0" err="1" smtClean="0"/>
                        <a:t>testdox-text</a:t>
                      </a:r>
                      <a:r>
                        <a:rPr lang="fr-FR" dirty="0" smtClean="0"/>
                        <a:t>" </a:t>
                      </a:r>
                      <a:r>
                        <a:rPr lang="fr-FR" dirty="0" err="1" smtClean="0"/>
                        <a:t>target</a:t>
                      </a:r>
                      <a:r>
                        <a:rPr lang="fr-FR" dirty="0" smtClean="0"/>
                        <a:t>="/</a:t>
                      </a:r>
                      <a:r>
                        <a:rPr lang="fr-FR" dirty="0" err="1" smtClean="0"/>
                        <a:t>tmp</a:t>
                      </a:r>
                      <a:r>
                        <a:rPr lang="fr-FR" dirty="0" smtClean="0"/>
                        <a:t>/testdox.txt"/&gt;</a:t>
                      </a:r>
                    </a:p>
                    <a:p>
                      <a:pPr marL="0" marR="0" lvl="0" indent="0" algn="l" defTabSz="457200" rtl="0" eaLnBrk="1" fontAlgn="auto" latinLnBrk="0" hangingPunct="1">
                        <a:lnSpc>
                          <a:spcPct val="100000"/>
                        </a:lnSpc>
                        <a:spcBef>
                          <a:spcPts val="0"/>
                        </a:spcBef>
                        <a:spcAft>
                          <a:spcPts val="0"/>
                        </a:spcAft>
                        <a:buClrTx/>
                        <a:buSzTx/>
                        <a:buFontTx/>
                        <a:buNone/>
                        <a:tabLst/>
                        <a:defRPr/>
                      </a:pPr>
                      <a:r>
                        <a:rPr lang="fr-FR" dirty="0" smtClean="0"/>
                        <a:t>&lt;/</a:t>
                      </a:r>
                      <a:r>
                        <a:rPr lang="fr-FR" dirty="0" err="1" smtClean="0"/>
                        <a:t>logging</a:t>
                      </a:r>
                      <a:r>
                        <a:rPr lang="fr-FR" dirty="0" smtClean="0"/>
                        <a:t>&gt;</a:t>
                      </a:r>
                    </a:p>
                  </a:txBody>
                  <a:tcPr/>
                </a:tc>
              </a:tr>
            </a:tbl>
          </a:graphicData>
        </a:graphic>
      </p:graphicFrame>
      <p:sp>
        <p:nvSpPr>
          <p:cNvPr id="8" name="ZoneTexte 7"/>
          <p:cNvSpPr txBox="1"/>
          <p:nvPr/>
        </p:nvSpPr>
        <p:spPr>
          <a:xfrm>
            <a:off x="10513505" y="172808"/>
            <a:ext cx="553998" cy="800860"/>
          </a:xfrm>
          <a:prstGeom prst="rect">
            <a:avLst/>
          </a:prstGeom>
          <a:noFill/>
        </p:spPr>
        <p:txBody>
          <a:bodyPr vert="vert" wrap="none" rtlCol="0">
            <a:spAutoFit/>
          </a:bodyPr>
          <a:lstStyle/>
          <a:p>
            <a:r>
              <a:rPr lang="fr-FR" sz="2400" b="1" dirty="0" err="1" smtClean="0">
                <a:solidFill>
                  <a:schemeClr val="bg1"/>
                </a:solidFill>
              </a:rPr>
              <a:t>Conf</a:t>
            </a:r>
            <a:endParaRPr lang="fr-FR" sz="2400" b="1" dirty="0">
              <a:solidFill>
                <a:schemeClr val="bg1"/>
              </a:solidFill>
            </a:endParaRPr>
          </a:p>
        </p:txBody>
      </p:sp>
    </p:spTree>
    <p:extLst>
      <p:ext uri="{BB962C8B-B14F-4D97-AF65-F5344CB8AC3E}">
        <p14:creationId xmlns:p14="http://schemas.microsoft.com/office/powerpoint/2010/main" val="11110180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Configuration en mode </a:t>
            </a:r>
            <a:r>
              <a:rPr lang="fr-FR" dirty="0" smtClean="0">
                <a:solidFill>
                  <a:srgbClr val="00B050"/>
                </a:solidFill>
              </a:rPr>
              <a:t>CI/CD</a:t>
            </a:r>
            <a:endParaRPr lang="fr-FR" dirty="0">
              <a:solidFill>
                <a:srgbClr val="00B050"/>
              </a:solidFill>
            </a:endParaRPr>
          </a:p>
        </p:txBody>
      </p:sp>
      <p:sp>
        <p:nvSpPr>
          <p:cNvPr id="3" name="Espace réservé du contenu 2"/>
          <p:cNvSpPr>
            <a:spLocks noGrp="1"/>
          </p:cNvSpPr>
          <p:nvPr>
            <p:ph idx="1"/>
          </p:nvPr>
        </p:nvSpPr>
        <p:spPr/>
        <p:txBody>
          <a:bodyPr/>
          <a:lstStyle/>
          <a:p>
            <a:r>
              <a:rPr lang="fr-FR" dirty="0" smtClean="0"/>
              <a:t>Travis : </a:t>
            </a:r>
          </a:p>
          <a:p>
            <a:pPr marL="0" indent="0">
              <a:buNone/>
            </a:pPr>
            <a:r>
              <a:rPr lang="fr-FR" dirty="0" smtClean="0">
                <a:hlinkClick r:id="rId2"/>
              </a:rPr>
              <a:t>https</a:t>
            </a:r>
            <a:r>
              <a:rPr lang="fr-FR" dirty="0">
                <a:hlinkClick r:id="rId2"/>
              </a:rPr>
              <a:t>://</a:t>
            </a:r>
            <a:r>
              <a:rPr lang="fr-FR" dirty="0" smtClean="0">
                <a:hlinkClick r:id="rId2"/>
              </a:rPr>
              <a:t>openclassrooms.com/fr/courses/4087056-testez-et-suivez-letat-de-votre-application-php/4419481-tp-mettre-en-place-un-outil-dintegration-continue-travis</a:t>
            </a:r>
            <a:endParaRPr lang="fr-FR" dirty="0" smtClean="0"/>
          </a:p>
          <a:p>
            <a:pPr marL="0" indent="0">
              <a:buNone/>
            </a:pPr>
            <a:r>
              <a:rPr lang="fr-FR" dirty="0">
                <a:hlinkClick r:id="rId3"/>
              </a:rPr>
              <a:t>https://</a:t>
            </a:r>
            <a:r>
              <a:rPr lang="fr-FR" dirty="0" smtClean="0">
                <a:hlinkClick r:id="rId3"/>
              </a:rPr>
              <a:t>github.com/MarcusBarnes/mik/issues/272</a:t>
            </a:r>
            <a:endParaRPr lang="fr-FR" dirty="0" smtClean="0"/>
          </a:p>
          <a:p>
            <a:pPr marL="0" indent="0">
              <a:buNone/>
            </a:pPr>
            <a:endParaRPr lang="fr-FR" dirty="0" smtClean="0"/>
          </a:p>
          <a:p>
            <a:r>
              <a:rPr lang="fr-FR" dirty="0" smtClean="0"/>
              <a:t>Jenkins : </a:t>
            </a:r>
          </a:p>
          <a:p>
            <a:pPr marL="0" indent="0">
              <a:buNone/>
            </a:pPr>
            <a:r>
              <a:rPr lang="fr-FR" dirty="0">
                <a:hlinkClick r:id="rId4"/>
              </a:rPr>
              <a:t>https://blog.pascal-martin.fr/post/integration-continue-jenkins-projet-php</a:t>
            </a:r>
            <a:r>
              <a:rPr lang="fr-FR" dirty="0" smtClean="0">
                <a:hlinkClick r:id="rId4"/>
              </a:rPr>
              <a:t>/</a:t>
            </a:r>
            <a:endParaRPr lang="fr-FR" dirty="0" smtClean="0"/>
          </a:p>
          <a:p>
            <a:pPr marL="0" indent="0">
              <a:buNone/>
            </a:pPr>
            <a:endParaRPr lang="fr-FR" dirty="0"/>
          </a:p>
        </p:txBody>
      </p:sp>
    </p:spTree>
    <p:extLst>
      <p:ext uri="{BB962C8B-B14F-4D97-AF65-F5344CB8AC3E}">
        <p14:creationId xmlns:p14="http://schemas.microsoft.com/office/powerpoint/2010/main" val="41289258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Configuration en mode </a:t>
            </a:r>
            <a:r>
              <a:rPr lang="fr-FR" dirty="0" smtClean="0">
                <a:solidFill>
                  <a:srgbClr val="00B050"/>
                </a:solidFill>
              </a:rPr>
              <a:t>CI/CD</a:t>
            </a:r>
            <a:endParaRPr lang="fr-FR" dirty="0">
              <a:solidFill>
                <a:srgbClr val="00B050"/>
              </a:solidFill>
            </a:endParaRPr>
          </a:p>
        </p:txBody>
      </p:sp>
      <p:sp>
        <p:nvSpPr>
          <p:cNvPr id="3" name="Espace réservé du contenu 2"/>
          <p:cNvSpPr>
            <a:spLocks noGrp="1"/>
          </p:cNvSpPr>
          <p:nvPr>
            <p:ph idx="1"/>
          </p:nvPr>
        </p:nvSpPr>
        <p:spPr/>
        <p:txBody>
          <a:bodyPr/>
          <a:lstStyle/>
          <a:p>
            <a:r>
              <a:rPr lang="fr-FR" dirty="0" err="1" smtClean="0"/>
              <a:t>GitLab</a:t>
            </a:r>
            <a:endParaRPr lang="fr-FR" dirty="0" smtClean="0"/>
          </a:p>
          <a:p>
            <a:pPr marL="0" indent="0">
              <a:buNone/>
            </a:pPr>
            <a:r>
              <a:rPr lang="fr-FR" dirty="0" smtClean="0"/>
              <a:t>Dans le fichier </a:t>
            </a:r>
            <a:r>
              <a:rPr lang="fr-FR" b="1" dirty="0" smtClean="0"/>
              <a:t>.</a:t>
            </a:r>
            <a:r>
              <a:rPr lang="fr-FR" b="1" dirty="0" err="1" smtClean="0"/>
              <a:t>gitlab-ci.yml</a:t>
            </a:r>
            <a:endParaRPr lang="fr-FR" b="1" dirty="0" smtClean="0"/>
          </a:p>
          <a:p>
            <a:pPr marL="0" indent="0">
              <a:buNone/>
            </a:pPr>
            <a:r>
              <a:rPr lang="en-US" dirty="0" err="1"/>
              <a:t>test:app</a:t>
            </a:r>
            <a:r>
              <a:rPr lang="en-US" dirty="0"/>
              <a:t>:</a:t>
            </a:r>
          </a:p>
          <a:p>
            <a:pPr marL="0" indent="0">
              <a:buNone/>
            </a:pPr>
            <a:r>
              <a:rPr lang="en-US" dirty="0"/>
              <a:t>  script:</a:t>
            </a:r>
          </a:p>
          <a:p>
            <a:pPr marL="0" indent="0">
              <a:buNone/>
            </a:pPr>
            <a:r>
              <a:rPr lang="en-US" dirty="0"/>
              <a:t>  - </a:t>
            </a:r>
            <a:r>
              <a:rPr lang="en-US" dirty="0" err="1"/>
              <a:t>phpunit</a:t>
            </a:r>
            <a:r>
              <a:rPr lang="en-US" dirty="0"/>
              <a:t> --configuration </a:t>
            </a:r>
            <a:r>
              <a:rPr lang="en-US" dirty="0" err="1" smtClean="0"/>
              <a:t>phpunit.xml.dist</a:t>
            </a:r>
            <a:endParaRPr lang="fr-FR" dirty="0"/>
          </a:p>
        </p:txBody>
      </p:sp>
    </p:spTree>
    <p:extLst>
      <p:ext uri="{BB962C8B-B14F-4D97-AF65-F5344CB8AC3E}">
        <p14:creationId xmlns:p14="http://schemas.microsoft.com/office/powerpoint/2010/main" val="288902891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47731" y="612845"/>
            <a:ext cx="11578106" cy="4801314"/>
          </a:xfrm>
          <a:prstGeom prst="rect">
            <a:avLst/>
          </a:prstGeom>
        </p:spPr>
        <p:txBody>
          <a:bodyPr wrap="square">
            <a:spAutoFit/>
          </a:bodyPr>
          <a:lstStyle/>
          <a:p>
            <a:r>
              <a:rPr lang="fr-FR" dirty="0" err="1"/>
              <a:t>phpunit</a:t>
            </a:r>
            <a:r>
              <a:rPr lang="fr-FR" dirty="0"/>
              <a:t>:</a:t>
            </a:r>
          </a:p>
          <a:p>
            <a:r>
              <a:rPr lang="fr-FR" dirty="0"/>
              <a:t>  stage: tests</a:t>
            </a:r>
          </a:p>
          <a:p>
            <a:r>
              <a:rPr lang="fr-FR" dirty="0"/>
              <a:t>  </a:t>
            </a:r>
            <a:r>
              <a:rPr lang="fr-FR" dirty="0" err="1"/>
              <a:t>dependencies</a:t>
            </a:r>
            <a:r>
              <a:rPr lang="fr-FR" dirty="0"/>
              <a:t>:</a:t>
            </a:r>
          </a:p>
          <a:p>
            <a:r>
              <a:rPr lang="fr-FR" dirty="0"/>
              <a:t>    - </a:t>
            </a:r>
            <a:r>
              <a:rPr lang="fr-FR" dirty="0" err="1"/>
              <a:t>install</a:t>
            </a:r>
            <a:endParaRPr lang="fr-FR" dirty="0"/>
          </a:p>
          <a:p>
            <a:r>
              <a:rPr lang="fr-FR" dirty="0"/>
              <a:t>  variables:</a:t>
            </a:r>
          </a:p>
          <a:p>
            <a:r>
              <a:rPr lang="fr-FR" dirty="0"/>
              <a:t>      SYMFONY__DATABASE_TEST_DRIVER: </a:t>
            </a:r>
            <a:r>
              <a:rPr lang="fr-FR" dirty="0" err="1"/>
              <a:t>pdo_mysql</a:t>
            </a:r>
            <a:endParaRPr lang="fr-FR" dirty="0"/>
          </a:p>
          <a:p>
            <a:r>
              <a:rPr lang="fr-FR" dirty="0"/>
              <a:t>  script:</a:t>
            </a:r>
          </a:p>
          <a:p>
            <a:r>
              <a:rPr lang="fr-FR" dirty="0"/>
              <a:t>    - </a:t>
            </a:r>
            <a:r>
              <a:rPr lang="fr-FR" dirty="0" err="1"/>
              <a:t>cp</a:t>
            </a:r>
            <a:r>
              <a:rPr lang="fr-FR" dirty="0"/>
              <a:t> -v </a:t>
            </a:r>
            <a:r>
              <a:rPr lang="fr-FR" dirty="0" err="1"/>
              <a:t>app</a:t>
            </a:r>
            <a:r>
              <a:rPr lang="fr-FR" dirty="0"/>
              <a:t>/config/</a:t>
            </a:r>
            <a:r>
              <a:rPr lang="fr-FR" dirty="0" err="1"/>
              <a:t>parameters.yml.dist</a:t>
            </a:r>
            <a:r>
              <a:rPr lang="fr-FR" dirty="0"/>
              <a:t> </a:t>
            </a:r>
            <a:r>
              <a:rPr lang="fr-FR" dirty="0" err="1"/>
              <a:t>app</a:t>
            </a:r>
            <a:r>
              <a:rPr lang="fr-FR" dirty="0"/>
              <a:t>/config/</a:t>
            </a:r>
            <a:r>
              <a:rPr lang="fr-FR" dirty="0" err="1"/>
              <a:t>parameters.yml</a:t>
            </a:r>
            <a:endParaRPr lang="fr-FR" dirty="0"/>
          </a:p>
          <a:p>
            <a:r>
              <a:rPr lang="fr-FR" dirty="0"/>
              <a:t>    - service </a:t>
            </a:r>
            <a:r>
              <a:rPr lang="fr-FR" dirty="0" err="1"/>
              <a:t>mysql</a:t>
            </a:r>
            <a:r>
              <a:rPr lang="fr-FR" dirty="0"/>
              <a:t> </a:t>
            </a:r>
            <a:r>
              <a:rPr lang="fr-FR" dirty="0" err="1"/>
              <a:t>start</a:t>
            </a:r>
            <a:endParaRPr lang="fr-FR" dirty="0"/>
          </a:p>
          <a:p>
            <a:r>
              <a:rPr lang="fr-FR" dirty="0"/>
              <a:t>    - </a:t>
            </a:r>
            <a:r>
              <a:rPr lang="fr-FR" dirty="0" err="1"/>
              <a:t>mysql</a:t>
            </a:r>
            <a:r>
              <a:rPr lang="fr-FR" dirty="0"/>
              <a:t> -u </a:t>
            </a:r>
            <a:r>
              <a:rPr lang="fr-FR" dirty="0" err="1"/>
              <a:t>root</a:t>
            </a:r>
            <a:r>
              <a:rPr lang="fr-FR" dirty="0"/>
              <a:t> -e "CREATE DATABASE </a:t>
            </a:r>
            <a:r>
              <a:rPr lang="fr-FR" dirty="0" err="1"/>
              <a:t>db</a:t>
            </a:r>
            <a:r>
              <a:rPr lang="fr-FR" dirty="0"/>
              <a:t>"</a:t>
            </a:r>
          </a:p>
          <a:p>
            <a:r>
              <a:rPr lang="fr-FR" dirty="0"/>
              <a:t>    - bin/console --</a:t>
            </a:r>
            <a:r>
              <a:rPr lang="fr-FR" dirty="0" err="1"/>
              <a:t>env</a:t>
            </a:r>
            <a:r>
              <a:rPr lang="fr-FR" dirty="0"/>
              <a:t>=test </a:t>
            </a:r>
            <a:r>
              <a:rPr lang="fr-FR" dirty="0" err="1"/>
              <a:t>doctrine:schema:create</a:t>
            </a:r>
            <a:endParaRPr lang="fr-FR" dirty="0"/>
          </a:p>
          <a:p>
            <a:r>
              <a:rPr lang="fr-FR" dirty="0"/>
              <a:t>    - </a:t>
            </a:r>
            <a:r>
              <a:rPr lang="fr-FR" dirty="0" err="1"/>
              <a:t>php</a:t>
            </a:r>
            <a:r>
              <a:rPr lang="fr-FR" dirty="0"/>
              <a:t> -d </a:t>
            </a:r>
            <a:r>
              <a:rPr lang="fr-FR" dirty="0" err="1"/>
              <a:t>memory_limit</a:t>
            </a:r>
            <a:r>
              <a:rPr lang="fr-FR" dirty="0"/>
              <a:t>=2048M bin/console --</a:t>
            </a:r>
            <a:r>
              <a:rPr lang="fr-FR" dirty="0" err="1"/>
              <a:t>env</a:t>
            </a:r>
            <a:r>
              <a:rPr lang="fr-FR" dirty="0"/>
              <a:t>=test </a:t>
            </a:r>
            <a:r>
              <a:rPr lang="fr-FR" dirty="0" err="1"/>
              <a:t>cache:warmup</a:t>
            </a:r>
            <a:r>
              <a:rPr lang="fr-FR" dirty="0"/>
              <a:t> --no-</a:t>
            </a:r>
            <a:r>
              <a:rPr lang="fr-FR" dirty="0" err="1"/>
              <a:t>debug</a:t>
            </a:r>
            <a:endParaRPr lang="fr-FR" dirty="0"/>
          </a:p>
          <a:p>
            <a:r>
              <a:rPr lang="fr-FR" dirty="0"/>
              <a:t>    - </a:t>
            </a:r>
            <a:r>
              <a:rPr lang="fr-FR" dirty="0" err="1"/>
              <a:t>php</a:t>
            </a:r>
            <a:r>
              <a:rPr lang="fr-FR" dirty="0"/>
              <a:t> -d </a:t>
            </a:r>
            <a:r>
              <a:rPr lang="fr-FR" dirty="0" err="1"/>
              <a:t>memory_limit</a:t>
            </a:r>
            <a:r>
              <a:rPr lang="fr-FR" dirty="0"/>
              <a:t>=2048M bin/</a:t>
            </a:r>
            <a:r>
              <a:rPr lang="fr-FR" dirty="0" err="1"/>
              <a:t>phpunit</a:t>
            </a:r>
            <a:r>
              <a:rPr lang="fr-FR" dirty="0"/>
              <a:t> -c </a:t>
            </a:r>
            <a:r>
              <a:rPr lang="fr-FR" dirty="0" err="1"/>
              <a:t>app</a:t>
            </a:r>
            <a:r>
              <a:rPr lang="fr-FR" dirty="0"/>
              <a:t>/ --</a:t>
            </a:r>
            <a:r>
              <a:rPr lang="fr-FR" dirty="0" err="1"/>
              <a:t>testdox</a:t>
            </a:r>
            <a:r>
              <a:rPr lang="fr-FR" dirty="0"/>
              <a:t>-html var/logs/</a:t>
            </a:r>
            <a:r>
              <a:rPr lang="fr-FR" dirty="0" err="1"/>
              <a:t>phpunit</a:t>
            </a:r>
            <a:r>
              <a:rPr lang="fr-FR" dirty="0"/>
              <a:t>/report.html</a:t>
            </a:r>
          </a:p>
          <a:p>
            <a:r>
              <a:rPr lang="fr-FR" dirty="0"/>
              <a:t>  </a:t>
            </a:r>
            <a:r>
              <a:rPr lang="fr-FR" dirty="0" err="1"/>
              <a:t>artifacts</a:t>
            </a:r>
            <a:r>
              <a:rPr lang="fr-FR" dirty="0"/>
              <a:t>:</a:t>
            </a:r>
          </a:p>
          <a:p>
            <a:r>
              <a:rPr lang="fr-FR" dirty="0"/>
              <a:t>    </a:t>
            </a:r>
            <a:r>
              <a:rPr lang="fr-FR" dirty="0" err="1"/>
              <a:t>paths</a:t>
            </a:r>
            <a:r>
              <a:rPr lang="fr-FR" dirty="0"/>
              <a:t>:</a:t>
            </a:r>
          </a:p>
          <a:p>
            <a:r>
              <a:rPr lang="fr-FR" dirty="0"/>
              <a:t>      - var/logs/</a:t>
            </a:r>
            <a:r>
              <a:rPr lang="fr-FR" dirty="0" err="1"/>
              <a:t>phpunit</a:t>
            </a:r>
            <a:r>
              <a:rPr lang="fr-FR" dirty="0"/>
              <a:t>/</a:t>
            </a:r>
          </a:p>
          <a:p>
            <a:r>
              <a:rPr lang="fr-FR" dirty="0"/>
              <a:t>    </a:t>
            </a:r>
            <a:r>
              <a:rPr lang="fr-FR" dirty="0" err="1"/>
              <a:t>expire_in</a:t>
            </a:r>
            <a:r>
              <a:rPr lang="fr-FR" dirty="0"/>
              <a:t>: 24 </a:t>
            </a:r>
            <a:r>
              <a:rPr lang="fr-FR" dirty="0" err="1"/>
              <a:t>hrs</a:t>
            </a:r>
            <a:endParaRPr lang="fr-FR" dirty="0"/>
          </a:p>
        </p:txBody>
      </p:sp>
    </p:spTree>
    <p:extLst>
      <p:ext uri="{BB962C8B-B14F-4D97-AF65-F5344CB8AC3E}">
        <p14:creationId xmlns:p14="http://schemas.microsoft.com/office/powerpoint/2010/main" val="362769899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b="1" dirty="0" smtClean="0"/>
              <a:t>Bilan</a:t>
            </a:r>
            <a:r>
              <a:rPr lang="fr-FR" dirty="0" smtClean="0"/>
              <a:t> des tests unitaires</a:t>
            </a:r>
            <a:endParaRPr lang="fr-FR" dirty="0"/>
          </a:p>
        </p:txBody>
      </p:sp>
      <p:sp>
        <p:nvSpPr>
          <p:cNvPr id="5" name="Espace réservé du contenu 4"/>
          <p:cNvSpPr>
            <a:spLocks noGrp="1"/>
          </p:cNvSpPr>
          <p:nvPr>
            <p:ph idx="1"/>
          </p:nvPr>
        </p:nvSpPr>
        <p:spPr/>
        <p:txBody>
          <a:bodyPr/>
          <a:lstStyle/>
          <a:p>
            <a:pPr marL="0" indent="0">
              <a:buNone/>
            </a:pPr>
            <a:r>
              <a:rPr lang="fr-FR" b="1" dirty="0" smtClean="0"/>
              <a:t>Nous avons :</a:t>
            </a:r>
          </a:p>
          <a:p>
            <a:r>
              <a:rPr lang="fr-FR" dirty="0" smtClean="0"/>
              <a:t>Installé </a:t>
            </a:r>
            <a:r>
              <a:rPr lang="fr-FR" dirty="0" err="1" smtClean="0"/>
              <a:t>PHPUnit</a:t>
            </a:r>
            <a:endParaRPr lang="fr-FR" dirty="0" smtClean="0"/>
          </a:p>
          <a:p>
            <a:r>
              <a:rPr lang="fr-FR" dirty="0" smtClean="0"/>
              <a:t>Configuré le fichier </a:t>
            </a:r>
            <a:r>
              <a:rPr lang="fr-FR" dirty="0" err="1" smtClean="0"/>
              <a:t>phpunit.xml.dist</a:t>
            </a:r>
            <a:endParaRPr lang="fr-FR" dirty="0" smtClean="0"/>
          </a:p>
          <a:p>
            <a:r>
              <a:rPr lang="fr-FR" dirty="0" smtClean="0"/>
              <a:t>Revu les </a:t>
            </a:r>
            <a:r>
              <a:rPr lang="fr-FR" dirty="0" err="1" smtClean="0"/>
              <a:t>Fixtures</a:t>
            </a:r>
            <a:endParaRPr lang="fr-FR" dirty="0" smtClean="0"/>
          </a:p>
          <a:p>
            <a:r>
              <a:rPr lang="fr-FR" dirty="0" smtClean="0"/>
              <a:t>Vu les différentes Assertions</a:t>
            </a:r>
          </a:p>
          <a:p>
            <a:r>
              <a:rPr lang="fr-FR" dirty="0" smtClean="0"/>
              <a:t>Identifié la dépendance des tests</a:t>
            </a:r>
          </a:p>
          <a:p>
            <a:r>
              <a:rPr lang="fr-FR" dirty="0" smtClean="0"/>
              <a:t>Groupé les tests grâce aux annotations</a:t>
            </a:r>
          </a:p>
          <a:p>
            <a:r>
              <a:rPr lang="fr-FR" dirty="0" smtClean="0"/>
              <a:t>Réalisé des « suites de tests »</a:t>
            </a:r>
          </a:p>
          <a:p>
            <a:r>
              <a:rPr lang="fr-FR" dirty="0" smtClean="0"/>
              <a:t>Réalisé des exports et configuré la journalisation.</a:t>
            </a:r>
          </a:p>
          <a:p>
            <a:r>
              <a:rPr lang="fr-FR" dirty="0" smtClean="0"/>
              <a:t>Inséré </a:t>
            </a:r>
            <a:r>
              <a:rPr lang="fr-FR" dirty="0" err="1" smtClean="0"/>
              <a:t>PHPUnit</a:t>
            </a:r>
            <a:r>
              <a:rPr lang="fr-FR" dirty="0" smtClean="0"/>
              <a:t> dans un univers CI/CD</a:t>
            </a:r>
            <a:endParaRPr lang="fr-FR" dirty="0"/>
          </a:p>
        </p:txBody>
      </p:sp>
    </p:spTree>
    <p:extLst>
      <p:ext uri="{BB962C8B-B14F-4D97-AF65-F5344CB8AC3E}">
        <p14:creationId xmlns:p14="http://schemas.microsoft.com/office/powerpoint/2010/main" val="323898826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ctrTitle"/>
          </p:nvPr>
        </p:nvSpPr>
        <p:spPr>
          <a:xfrm>
            <a:off x="1631473" y="2987898"/>
            <a:ext cx="8825658" cy="952357"/>
          </a:xfrm>
        </p:spPr>
        <p:txBody>
          <a:bodyPr numCol="1"/>
          <a:lstStyle/>
          <a:p>
            <a:pPr algn="ctr"/>
            <a:r>
              <a:rPr lang="fr-FR" dirty="0" smtClean="0"/>
              <a:t>Tests Fonctionnels</a:t>
            </a:r>
            <a:endParaRPr lang="fr-FR" dirty="0"/>
          </a:p>
        </p:txBody>
      </p:sp>
    </p:spTree>
    <p:extLst>
      <p:ext uri="{BB962C8B-B14F-4D97-AF65-F5344CB8AC3E}">
        <p14:creationId xmlns:p14="http://schemas.microsoft.com/office/powerpoint/2010/main" val="108554073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fr-FR" dirty="0" smtClean="0"/>
              <a:t>Premier test fonctionnel</a:t>
            </a:r>
            <a:endParaRPr lang="fr-FR" dirty="0"/>
          </a:p>
        </p:txBody>
      </p:sp>
      <p:sp>
        <p:nvSpPr>
          <p:cNvPr id="6" name="Espace réservé du contenu 5"/>
          <p:cNvSpPr>
            <a:spLocks noGrp="1"/>
          </p:cNvSpPr>
          <p:nvPr>
            <p:ph idx="1"/>
          </p:nvPr>
        </p:nvSpPr>
        <p:spPr>
          <a:xfrm>
            <a:off x="5781146" y="1578735"/>
            <a:ext cx="5190066" cy="5030273"/>
          </a:xfrm>
        </p:spPr>
        <p:txBody>
          <a:bodyPr>
            <a:normAutofit fontScale="92500" lnSpcReduction="20000"/>
          </a:bodyPr>
          <a:lstStyle/>
          <a:p>
            <a:endParaRPr lang="fr-FR" dirty="0" smtClean="0"/>
          </a:p>
          <a:p>
            <a:endParaRPr lang="fr-FR" dirty="0"/>
          </a:p>
          <a:p>
            <a:endParaRPr lang="fr-FR" dirty="0" smtClean="0"/>
          </a:p>
          <a:p>
            <a:endParaRPr lang="fr-FR" dirty="0"/>
          </a:p>
          <a:p>
            <a:endParaRPr lang="fr-FR" dirty="0" smtClean="0"/>
          </a:p>
          <a:p>
            <a:r>
              <a:rPr lang="fr-FR" dirty="0" smtClean="0"/>
              <a:t>Vous remarquerez qu’il n’y a pas de grande différence avec le premier test unitaire que nous avons fait. La vraie différence se trouve dans la réalisation du test.</a:t>
            </a:r>
          </a:p>
          <a:p>
            <a:endParaRPr lang="fr-FR" dirty="0" smtClean="0"/>
          </a:p>
          <a:p>
            <a:r>
              <a:rPr lang="fr-FR" dirty="0" smtClean="0"/>
              <a:t>1) Réalisation d’une requête</a:t>
            </a:r>
          </a:p>
          <a:p>
            <a:r>
              <a:rPr lang="fr-FR" dirty="0" smtClean="0"/>
              <a:t>2) Analyse ou Action sur le Dom ou la réponse. </a:t>
            </a:r>
            <a:endParaRPr lang="fr-FR" dirty="0"/>
          </a:p>
          <a:p>
            <a:endParaRPr lang="fr-FR" dirty="0" smtClean="0"/>
          </a:p>
          <a:p>
            <a:r>
              <a:rPr lang="fr-FR" dirty="0" err="1" smtClean="0"/>
              <a:t>AssertEquals</a:t>
            </a:r>
            <a:r>
              <a:rPr lang="fr-FR" dirty="0" smtClean="0"/>
              <a:t>(</a:t>
            </a:r>
            <a:r>
              <a:rPr lang="fr-FR" dirty="0" err="1" smtClean="0"/>
              <a:t>a,b</a:t>
            </a:r>
            <a:r>
              <a:rPr lang="fr-FR" dirty="0" smtClean="0"/>
              <a:t>) est l’assertion que vous utiliserez le plus. Elle va tout simplement vérifier que a est égal à b.</a:t>
            </a:r>
            <a:endParaRPr lang="fr-FR" dirty="0"/>
          </a:p>
        </p:txBody>
      </p:sp>
      <p:sp>
        <p:nvSpPr>
          <p:cNvPr id="7" name="Espace réservé du texte 6"/>
          <p:cNvSpPr>
            <a:spLocks noGrp="1"/>
          </p:cNvSpPr>
          <p:nvPr>
            <p:ph type="body" sz="half" idx="2"/>
          </p:nvPr>
        </p:nvSpPr>
        <p:spPr/>
        <p:txBody>
          <a:bodyPr/>
          <a:lstStyle/>
          <a:p>
            <a:endParaRPr lang="fr-FR"/>
          </a:p>
        </p:txBody>
      </p:sp>
      <p:graphicFrame>
        <p:nvGraphicFramePr>
          <p:cNvPr id="8" name="Tableau 7"/>
          <p:cNvGraphicFramePr>
            <a:graphicFrameLocks noGrp="1"/>
          </p:cNvGraphicFramePr>
          <p:nvPr>
            <p:extLst>
              <p:ext uri="{D42A27DB-BD31-4B8C-83A1-F6EECF244321}">
                <p14:modId xmlns:p14="http://schemas.microsoft.com/office/powerpoint/2010/main" val="1351073384"/>
              </p:ext>
            </p:extLst>
          </p:nvPr>
        </p:nvGraphicFramePr>
        <p:xfrm>
          <a:off x="5401159" y="1238819"/>
          <a:ext cx="5950040" cy="2011680"/>
        </p:xfrm>
        <a:graphic>
          <a:graphicData uri="http://schemas.openxmlformats.org/drawingml/2006/table">
            <a:tbl>
              <a:tblPr firstRow="1" bandRow="1">
                <a:tableStyleId>{5C22544A-7EE6-4342-B048-85BDC9FD1C3A}</a:tableStyleId>
              </a:tblPr>
              <a:tblGrid>
                <a:gridCol w="5950040"/>
              </a:tblGrid>
              <a:tr h="370840">
                <a:tc>
                  <a:txBody>
                    <a:bodyPr/>
                    <a:lstStyle/>
                    <a:p>
                      <a:pPr marL="400050" lvl="1" indent="0">
                        <a:buNone/>
                      </a:pPr>
                      <a:r>
                        <a:rPr lang="fr-FR" b="0" dirty="0" smtClean="0"/>
                        <a:t>Class </a:t>
                      </a:r>
                      <a:r>
                        <a:rPr lang="fr-FR" b="0" dirty="0" err="1" smtClean="0"/>
                        <a:t>NewsControllerTest</a:t>
                      </a:r>
                      <a:r>
                        <a:rPr lang="fr-FR" b="0" dirty="0" smtClean="0"/>
                        <a:t> </a:t>
                      </a:r>
                      <a:r>
                        <a:rPr lang="fr-FR" b="0" dirty="0" err="1" smtClean="0"/>
                        <a:t>extends</a:t>
                      </a:r>
                      <a:r>
                        <a:rPr lang="fr-FR" b="0" dirty="0" smtClean="0"/>
                        <a:t> </a:t>
                      </a:r>
                      <a:r>
                        <a:rPr lang="fr-FR" b="1" dirty="0" err="1" smtClean="0"/>
                        <a:t>WebTestCase</a:t>
                      </a:r>
                      <a:endParaRPr lang="fr-FR" b="1" dirty="0" smtClean="0"/>
                    </a:p>
                    <a:p>
                      <a:pPr marL="400050" lvl="1" indent="0">
                        <a:buNone/>
                      </a:pPr>
                      <a:r>
                        <a:rPr lang="fr-FR" b="0" dirty="0" smtClean="0"/>
                        <a:t>{</a:t>
                      </a:r>
                    </a:p>
                    <a:p>
                      <a:pPr marL="400050" lvl="1" indent="0">
                        <a:buNone/>
                      </a:pPr>
                      <a:r>
                        <a:rPr lang="fr-FR" b="0" dirty="0" smtClean="0"/>
                        <a:t>    public </a:t>
                      </a:r>
                      <a:r>
                        <a:rPr lang="fr-FR" b="0" dirty="0" err="1" smtClean="0"/>
                        <a:t>function</a:t>
                      </a:r>
                      <a:r>
                        <a:rPr lang="fr-FR" b="0" dirty="0" smtClean="0"/>
                        <a:t> </a:t>
                      </a:r>
                      <a:r>
                        <a:rPr lang="fr-FR" b="0" dirty="0" err="1" smtClean="0"/>
                        <a:t>someUnitTest</a:t>
                      </a:r>
                      <a:r>
                        <a:rPr lang="fr-FR" b="0" dirty="0" smtClean="0"/>
                        <a:t>() {</a:t>
                      </a:r>
                    </a:p>
                    <a:p>
                      <a:pPr marL="400050" lvl="1" indent="0">
                        <a:buNone/>
                      </a:pPr>
                      <a:r>
                        <a:rPr lang="fr-FR" b="0" dirty="0" smtClean="0"/>
                        <a:t>        $client</a:t>
                      </a:r>
                      <a:r>
                        <a:rPr lang="fr-FR" b="0" baseline="0" dirty="0" smtClean="0"/>
                        <a:t> = </a:t>
                      </a:r>
                      <a:r>
                        <a:rPr lang="fr-FR" b="0" baseline="0" dirty="0" err="1" smtClean="0"/>
                        <a:t>static</a:t>
                      </a:r>
                      <a:r>
                        <a:rPr lang="fr-FR" b="0" baseline="0" dirty="0" smtClean="0"/>
                        <a:t>::</a:t>
                      </a:r>
                      <a:r>
                        <a:rPr lang="fr-FR" b="0" baseline="0" dirty="0" err="1" smtClean="0"/>
                        <a:t>createClient</a:t>
                      </a:r>
                      <a:r>
                        <a:rPr lang="fr-FR" b="0" baseline="0" dirty="0" smtClean="0"/>
                        <a:t>();</a:t>
                      </a:r>
                    </a:p>
                    <a:p>
                      <a:pPr marL="400050" lvl="1" indent="0">
                        <a:buNone/>
                      </a:pPr>
                      <a:r>
                        <a:rPr lang="fr-FR" b="0" baseline="0" dirty="0" smtClean="0"/>
                        <a:t>        $crawler = $client-&gt;</a:t>
                      </a:r>
                      <a:r>
                        <a:rPr lang="fr-FR" b="0" baseline="0" dirty="0" err="1" smtClean="0"/>
                        <a:t>request</a:t>
                      </a:r>
                      <a:r>
                        <a:rPr lang="fr-FR" b="0" baseline="0" dirty="0" smtClean="0"/>
                        <a:t>(‘GET’, ‘/’);</a:t>
                      </a:r>
                      <a:endParaRPr lang="fr-FR" b="0" dirty="0" smtClean="0"/>
                    </a:p>
                    <a:p>
                      <a:pPr marL="400050" lvl="1" indent="0">
                        <a:buNone/>
                      </a:pPr>
                      <a:r>
                        <a:rPr lang="fr-FR" b="0" dirty="0" smtClean="0"/>
                        <a:t>    }</a:t>
                      </a:r>
                    </a:p>
                    <a:p>
                      <a:pPr marL="400050" lvl="1" indent="0">
                        <a:buNone/>
                      </a:pPr>
                      <a:r>
                        <a:rPr lang="fr-FR" b="0" dirty="0" smtClean="0"/>
                        <a:t>}</a:t>
                      </a:r>
                    </a:p>
                  </a:txBody>
                  <a:tcPr>
                    <a:solidFill>
                      <a:schemeClr val="accent1"/>
                    </a:solidFill>
                  </a:tcPr>
                </a:tc>
              </a:tr>
            </a:tbl>
          </a:graphicData>
        </a:graphic>
      </p:graphicFrame>
      <p:sp>
        <p:nvSpPr>
          <p:cNvPr id="2" name="Flèche gauche 1"/>
          <p:cNvSpPr/>
          <p:nvPr/>
        </p:nvSpPr>
        <p:spPr>
          <a:xfrm rot="5400000">
            <a:off x="9928145" y="1717720"/>
            <a:ext cx="695459" cy="417490"/>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9" name="ZoneTexte 8"/>
          <p:cNvSpPr txBox="1"/>
          <p:nvPr/>
        </p:nvSpPr>
        <p:spPr>
          <a:xfrm>
            <a:off x="10510378" y="589337"/>
            <a:ext cx="604653" cy="461665"/>
          </a:xfrm>
          <a:prstGeom prst="rect">
            <a:avLst/>
          </a:prstGeom>
          <a:noFill/>
        </p:spPr>
        <p:txBody>
          <a:bodyPr wrap="none" rtlCol="0">
            <a:spAutoFit/>
          </a:bodyPr>
          <a:lstStyle/>
          <a:p>
            <a:r>
              <a:rPr lang="fr-FR" sz="2400" b="1" dirty="0" smtClean="0">
                <a:solidFill>
                  <a:schemeClr val="bg1"/>
                </a:solidFill>
              </a:rPr>
              <a:t>XX</a:t>
            </a:r>
            <a:endParaRPr lang="fr-FR" sz="2400" b="1" dirty="0">
              <a:solidFill>
                <a:schemeClr val="bg1"/>
              </a:solidFill>
            </a:endParaRPr>
          </a:p>
        </p:txBody>
      </p:sp>
    </p:spTree>
    <p:extLst>
      <p:ext uri="{BB962C8B-B14F-4D97-AF65-F5344CB8AC3E}">
        <p14:creationId xmlns:p14="http://schemas.microsoft.com/office/powerpoint/2010/main" val="39361361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fr-FR" dirty="0" smtClean="0"/>
              <a:t>CSS</a:t>
            </a:r>
            <a:endParaRPr lang="fr-FR" dirty="0"/>
          </a:p>
        </p:txBody>
      </p:sp>
      <p:sp>
        <p:nvSpPr>
          <p:cNvPr id="6" name="Espace réservé du contenu 5"/>
          <p:cNvSpPr>
            <a:spLocks noGrp="1"/>
          </p:cNvSpPr>
          <p:nvPr>
            <p:ph idx="1"/>
          </p:nvPr>
        </p:nvSpPr>
        <p:spPr/>
        <p:txBody>
          <a:bodyPr/>
          <a:lstStyle/>
          <a:p>
            <a:r>
              <a:rPr lang="fr-FR" dirty="0" smtClean="0"/>
              <a:t>Au début des tests, nous avions installé un ensemble de paquets via l’installation de </a:t>
            </a:r>
            <a:r>
              <a:rPr lang="fr-FR" b="1" dirty="0" err="1" smtClean="0"/>
              <a:t>symfony</a:t>
            </a:r>
            <a:r>
              <a:rPr lang="fr-FR" b="1" dirty="0" smtClean="0"/>
              <a:t>/test-pack</a:t>
            </a:r>
            <a:r>
              <a:rPr lang="fr-FR" dirty="0" smtClean="0"/>
              <a:t>.</a:t>
            </a:r>
          </a:p>
          <a:p>
            <a:r>
              <a:rPr lang="fr-FR" dirty="0" smtClean="0"/>
              <a:t>Dans ces paquets nous allons utiliser de manière transparente </a:t>
            </a:r>
            <a:r>
              <a:rPr lang="fr-FR" b="1" dirty="0" err="1" smtClean="0"/>
              <a:t>css-selector</a:t>
            </a:r>
            <a:r>
              <a:rPr lang="fr-FR" dirty="0" smtClean="0"/>
              <a:t>. Il va nous permettre de parcourir le dom pour sélectionner les éléments désirés.</a:t>
            </a:r>
          </a:p>
          <a:p>
            <a:r>
              <a:rPr lang="fr-FR" dirty="0" smtClean="0"/>
              <a:t>Exemples :</a:t>
            </a:r>
          </a:p>
        </p:txBody>
      </p:sp>
      <p:sp>
        <p:nvSpPr>
          <p:cNvPr id="7" name="ZoneTexte 6"/>
          <p:cNvSpPr txBox="1"/>
          <p:nvPr/>
        </p:nvSpPr>
        <p:spPr>
          <a:xfrm>
            <a:off x="10510378" y="589337"/>
            <a:ext cx="530915" cy="461665"/>
          </a:xfrm>
          <a:prstGeom prst="rect">
            <a:avLst/>
          </a:prstGeom>
          <a:noFill/>
        </p:spPr>
        <p:txBody>
          <a:bodyPr wrap="none" rtlCol="0">
            <a:spAutoFit/>
          </a:bodyPr>
          <a:lstStyle/>
          <a:p>
            <a:r>
              <a:rPr lang="fr-FR" sz="2400" b="1" dirty="0" smtClean="0">
                <a:solidFill>
                  <a:schemeClr val="bg1"/>
                </a:solidFill>
              </a:rPr>
              <a:t>01</a:t>
            </a:r>
            <a:endParaRPr lang="fr-FR" sz="2400" b="1" dirty="0">
              <a:solidFill>
                <a:schemeClr val="bg1"/>
              </a:solidFill>
            </a:endParaRPr>
          </a:p>
        </p:txBody>
      </p:sp>
      <p:graphicFrame>
        <p:nvGraphicFramePr>
          <p:cNvPr id="8" name="Tableau 7"/>
          <p:cNvGraphicFramePr>
            <a:graphicFrameLocks noGrp="1"/>
          </p:cNvGraphicFramePr>
          <p:nvPr>
            <p:extLst>
              <p:ext uri="{D42A27DB-BD31-4B8C-83A1-F6EECF244321}">
                <p14:modId xmlns:p14="http://schemas.microsoft.com/office/powerpoint/2010/main" val="957648741"/>
              </p:ext>
            </p:extLst>
          </p:nvPr>
        </p:nvGraphicFramePr>
        <p:xfrm>
          <a:off x="1503783" y="4746079"/>
          <a:ext cx="8128000" cy="914400"/>
        </p:xfrm>
        <a:graphic>
          <a:graphicData uri="http://schemas.openxmlformats.org/drawingml/2006/table">
            <a:tbl>
              <a:tblPr firstRow="1" bandRow="1">
                <a:tableStyleId>{5C22544A-7EE6-4342-B048-85BDC9FD1C3A}</a:tableStyleId>
              </a:tblPr>
              <a:tblGrid>
                <a:gridCol w="8128000"/>
              </a:tblGrid>
              <a:tr h="370840">
                <a:tc>
                  <a:txBody>
                    <a:bodyPr/>
                    <a:lstStyle/>
                    <a:p>
                      <a:pPr marL="400050" lvl="1" indent="0">
                        <a:buNone/>
                      </a:pPr>
                      <a:r>
                        <a:rPr lang="en-US" b="0" dirty="0" smtClean="0"/>
                        <a:t>$crawler-&gt;filter('</a:t>
                      </a:r>
                      <a:r>
                        <a:rPr lang="en-US" b="1" dirty="0" smtClean="0"/>
                        <a:t>#one-form</a:t>
                      </a:r>
                      <a:r>
                        <a:rPr lang="en-US" b="0" dirty="0" smtClean="0"/>
                        <a:t>')-&gt;form($values);</a:t>
                      </a:r>
                    </a:p>
                    <a:p>
                      <a:pPr marL="400050" lvl="1" indent="0">
                        <a:buNone/>
                      </a:pPr>
                      <a:r>
                        <a:rPr lang="en-US" b="0" dirty="0" smtClean="0"/>
                        <a:t>$crawler-&gt;filter('</a:t>
                      </a:r>
                      <a:r>
                        <a:rPr lang="en-US" b="1" dirty="0" err="1" smtClean="0"/>
                        <a:t>html:contains</a:t>
                      </a:r>
                      <a:r>
                        <a:rPr lang="en-US" b="1" dirty="0" smtClean="0"/>
                        <a:t>("Hello World")</a:t>
                      </a:r>
                      <a:r>
                        <a:rPr lang="en-US" b="0" dirty="0" smtClean="0"/>
                        <a:t>')-&gt;count();</a:t>
                      </a:r>
                    </a:p>
                    <a:p>
                      <a:pPr marL="400050" lvl="1" indent="0">
                        <a:buNone/>
                      </a:pPr>
                      <a:r>
                        <a:rPr lang="fr-FR" b="0" dirty="0" smtClean="0"/>
                        <a:t>$crawler-&gt;</a:t>
                      </a:r>
                      <a:r>
                        <a:rPr lang="fr-FR" b="0" dirty="0" err="1" smtClean="0"/>
                        <a:t>filter</a:t>
                      </a:r>
                      <a:r>
                        <a:rPr lang="fr-FR" b="0" dirty="0" smtClean="0"/>
                        <a:t>('</a:t>
                      </a:r>
                      <a:r>
                        <a:rPr lang="fr-FR" b="1" dirty="0" smtClean="0"/>
                        <a:t>h1</a:t>
                      </a:r>
                      <a:r>
                        <a:rPr lang="fr-FR" b="0" dirty="0" smtClean="0"/>
                        <a:t>')-&gt;count();</a:t>
                      </a:r>
                    </a:p>
                  </a:txBody>
                  <a:tcPr/>
                </a:tc>
              </a:tr>
            </a:tbl>
          </a:graphicData>
        </a:graphic>
      </p:graphicFrame>
    </p:spTree>
    <p:extLst>
      <p:ext uri="{BB962C8B-B14F-4D97-AF65-F5344CB8AC3E}">
        <p14:creationId xmlns:p14="http://schemas.microsoft.com/office/powerpoint/2010/main" val="322727742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fr-FR" dirty="0" err="1" smtClean="0"/>
              <a:t>Javascript</a:t>
            </a:r>
            <a:endParaRPr lang="fr-FR" dirty="0"/>
          </a:p>
        </p:txBody>
      </p:sp>
      <p:sp>
        <p:nvSpPr>
          <p:cNvPr id="6" name="Espace réservé du contenu 5"/>
          <p:cNvSpPr>
            <a:spLocks noGrp="1"/>
          </p:cNvSpPr>
          <p:nvPr>
            <p:ph idx="1"/>
          </p:nvPr>
        </p:nvSpPr>
        <p:spPr/>
        <p:txBody>
          <a:bodyPr/>
          <a:lstStyle/>
          <a:p>
            <a:r>
              <a:rPr lang="fr-FR" dirty="0" smtClean="0"/>
              <a:t>Il est possible d’exécuter du </a:t>
            </a:r>
            <a:r>
              <a:rPr lang="fr-FR" dirty="0" err="1" smtClean="0"/>
              <a:t>javascript</a:t>
            </a:r>
            <a:r>
              <a:rPr lang="fr-FR" dirty="0" smtClean="0"/>
              <a:t> directement dans le navigateur.</a:t>
            </a:r>
            <a:endParaRPr lang="fr-FR" dirty="0" smtClean="0"/>
          </a:p>
          <a:p>
            <a:endParaRPr lang="fr-FR" dirty="0"/>
          </a:p>
          <a:p>
            <a:endParaRPr lang="fr-FR" dirty="0" smtClean="0"/>
          </a:p>
          <a:p>
            <a:endParaRPr lang="fr-FR" dirty="0"/>
          </a:p>
          <a:p>
            <a:endParaRPr lang="fr-FR" dirty="0" smtClean="0"/>
          </a:p>
          <a:p>
            <a:r>
              <a:rPr lang="fr-FR" dirty="0" smtClean="0"/>
              <a:t>Liste d’exemples :</a:t>
            </a:r>
          </a:p>
          <a:p>
            <a:pPr marL="0" indent="0">
              <a:buNone/>
            </a:pPr>
            <a:r>
              <a:rPr lang="fr-FR" dirty="0">
                <a:hlinkClick r:id="rId3"/>
              </a:rPr>
              <a:t>https://github.com/symfony/panther/blob/master/tests</a:t>
            </a:r>
            <a:r>
              <a:rPr lang="fr-FR" dirty="0" smtClean="0">
                <a:hlinkClick r:id="rId3"/>
              </a:rPr>
              <a:t>/</a:t>
            </a:r>
            <a:endParaRPr lang="fr-FR" dirty="0" smtClean="0"/>
          </a:p>
          <a:p>
            <a:pPr marL="0" indent="0">
              <a:buNone/>
            </a:pPr>
            <a:endParaRPr lang="fr-FR" dirty="0"/>
          </a:p>
        </p:txBody>
      </p:sp>
      <p:sp>
        <p:nvSpPr>
          <p:cNvPr id="7" name="ZoneTexte 6"/>
          <p:cNvSpPr txBox="1"/>
          <p:nvPr/>
        </p:nvSpPr>
        <p:spPr>
          <a:xfrm>
            <a:off x="10510378" y="589337"/>
            <a:ext cx="530915" cy="461665"/>
          </a:xfrm>
          <a:prstGeom prst="rect">
            <a:avLst/>
          </a:prstGeom>
          <a:noFill/>
        </p:spPr>
        <p:txBody>
          <a:bodyPr wrap="none" rtlCol="0">
            <a:spAutoFit/>
          </a:bodyPr>
          <a:lstStyle/>
          <a:p>
            <a:r>
              <a:rPr lang="fr-FR" sz="2400" b="1" dirty="0" smtClean="0">
                <a:solidFill>
                  <a:schemeClr val="bg1"/>
                </a:solidFill>
              </a:rPr>
              <a:t>02</a:t>
            </a:r>
            <a:endParaRPr lang="fr-FR" sz="2400" b="1" dirty="0">
              <a:solidFill>
                <a:schemeClr val="bg1"/>
              </a:solidFill>
            </a:endParaRPr>
          </a:p>
        </p:txBody>
      </p:sp>
      <p:graphicFrame>
        <p:nvGraphicFramePr>
          <p:cNvPr id="8" name="Tableau 7"/>
          <p:cNvGraphicFramePr>
            <a:graphicFrameLocks noGrp="1"/>
          </p:cNvGraphicFramePr>
          <p:nvPr>
            <p:extLst>
              <p:ext uri="{D42A27DB-BD31-4B8C-83A1-F6EECF244321}">
                <p14:modId xmlns:p14="http://schemas.microsoft.com/office/powerpoint/2010/main" val="4150175691"/>
              </p:ext>
            </p:extLst>
          </p:nvPr>
        </p:nvGraphicFramePr>
        <p:xfrm>
          <a:off x="1471660" y="3940810"/>
          <a:ext cx="8128000" cy="370840"/>
        </p:xfrm>
        <a:graphic>
          <a:graphicData uri="http://schemas.openxmlformats.org/drawingml/2006/table">
            <a:tbl>
              <a:tblPr firstRow="1" bandRow="1">
                <a:tableStyleId>{5C22544A-7EE6-4342-B048-85BDC9FD1C3A}</a:tableStyleId>
              </a:tblPr>
              <a:tblGrid>
                <a:gridCol w="8128000"/>
              </a:tblGrid>
              <a:tr h="370840">
                <a:tc>
                  <a:txBody>
                    <a:bodyPr/>
                    <a:lstStyle/>
                    <a:p>
                      <a:pPr marL="400050" lvl="1" indent="0">
                        <a:buNone/>
                      </a:pPr>
                      <a:r>
                        <a:rPr lang="fr-FR" b="0" dirty="0" smtClean="0"/>
                        <a:t>$client-&gt;</a:t>
                      </a:r>
                      <a:r>
                        <a:rPr lang="fr-FR" b="0" dirty="0" err="1" smtClean="0"/>
                        <a:t>executeScript</a:t>
                      </a:r>
                      <a:r>
                        <a:rPr lang="fr-FR" b="0" dirty="0" smtClean="0"/>
                        <a:t>(‘</a:t>
                      </a:r>
                      <a:r>
                        <a:rPr lang="fr-FR" b="1" dirty="0" err="1" smtClean="0"/>
                        <a:t>alert</a:t>
                      </a:r>
                      <a:r>
                        <a:rPr lang="fr-FR" b="1" dirty="0" smtClean="0"/>
                        <a:t>(\’</a:t>
                      </a:r>
                      <a:r>
                        <a:rPr lang="fr-FR" b="1" dirty="0" err="1" smtClean="0"/>
                        <a:t>Javascript</a:t>
                      </a:r>
                      <a:r>
                        <a:rPr lang="fr-FR" b="1" dirty="0" smtClean="0"/>
                        <a:t>\’)</a:t>
                      </a:r>
                      <a:r>
                        <a:rPr lang="fr-FR" b="0" dirty="0" smtClean="0"/>
                        <a:t>’);</a:t>
                      </a:r>
                    </a:p>
                  </a:txBody>
                  <a:tcPr/>
                </a:tc>
              </a:tr>
            </a:tbl>
          </a:graphicData>
        </a:graphic>
      </p:graphicFrame>
    </p:spTree>
    <p:extLst>
      <p:ext uri="{BB962C8B-B14F-4D97-AF65-F5344CB8AC3E}">
        <p14:creationId xmlns:p14="http://schemas.microsoft.com/office/powerpoint/2010/main" val="16333237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smtClean="0"/>
              <a:t>Définition</a:t>
            </a:r>
            <a:endParaRPr lang="fr-FR" dirty="0"/>
          </a:p>
        </p:txBody>
      </p:sp>
      <p:sp>
        <p:nvSpPr>
          <p:cNvPr id="5" name="Espace réservé du contenu 4"/>
          <p:cNvSpPr>
            <a:spLocks noGrp="1"/>
          </p:cNvSpPr>
          <p:nvPr>
            <p:ph idx="1"/>
          </p:nvPr>
        </p:nvSpPr>
        <p:spPr/>
        <p:txBody>
          <a:bodyPr/>
          <a:lstStyle/>
          <a:p>
            <a:r>
              <a:rPr lang="fr-FR" dirty="0" smtClean="0"/>
              <a:t>La complexité cognitive calcule un poids qui traduit une </a:t>
            </a:r>
            <a:r>
              <a:rPr lang="fr-FR" b="1" dirty="0" smtClean="0"/>
              <a:t>difficulté de lecture du code</a:t>
            </a:r>
            <a:r>
              <a:rPr lang="fr-FR" dirty="0" smtClean="0"/>
              <a:t>.</a:t>
            </a:r>
          </a:p>
          <a:p>
            <a:endParaRPr lang="fr-FR" dirty="0" smtClean="0"/>
          </a:p>
          <a:p>
            <a:r>
              <a:rPr lang="fr-FR" dirty="0" smtClean="0"/>
              <a:t>Chaque fois que le flux de lecture est cassé, on ajoute un point de complexité.</a:t>
            </a:r>
          </a:p>
          <a:p>
            <a:endParaRPr lang="fr-FR" dirty="0"/>
          </a:p>
          <a:p>
            <a:r>
              <a:rPr lang="fr-FR" dirty="0" smtClean="0"/>
              <a:t>Il est généralement admis que la </a:t>
            </a:r>
            <a:r>
              <a:rPr lang="fr-FR" b="1" dirty="0" smtClean="0"/>
              <a:t>complexité cognitive d’une fonction </a:t>
            </a:r>
            <a:r>
              <a:rPr lang="fr-FR" dirty="0" smtClean="0"/>
              <a:t>ne doit pas dépasser </a:t>
            </a:r>
            <a:r>
              <a:rPr lang="fr-FR" b="1" dirty="0" smtClean="0"/>
              <a:t>15 points</a:t>
            </a:r>
            <a:r>
              <a:rPr lang="fr-FR" dirty="0" smtClean="0"/>
              <a:t>.</a:t>
            </a:r>
            <a:endParaRPr lang="fr-FR" dirty="0"/>
          </a:p>
        </p:txBody>
      </p:sp>
    </p:spTree>
    <p:extLst>
      <p:ext uri="{BB962C8B-B14F-4D97-AF65-F5344CB8AC3E}">
        <p14:creationId xmlns:p14="http://schemas.microsoft.com/office/powerpoint/2010/main" val="61809139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fr-FR" dirty="0" smtClean="0"/>
              <a:t>Autres</a:t>
            </a:r>
            <a:endParaRPr lang="fr-FR" dirty="0"/>
          </a:p>
        </p:txBody>
      </p:sp>
      <p:sp>
        <p:nvSpPr>
          <p:cNvPr id="6" name="Espace réservé du contenu 5"/>
          <p:cNvSpPr>
            <a:spLocks noGrp="1"/>
          </p:cNvSpPr>
          <p:nvPr>
            <p:ph idx="1"/>
          </p:nvPr>
        </p:nvSpPr>
        <p:spPr/>
        <p:txBody>
          <a:bodyPr>
            <a:normAutofit/>
          </a:bodyPr>
          <a:lstStyle/>
          <a:p>
            <a:r>
              <a:rPr lang="fr-FR" dirty="0" smtClean="0"/>
              <a:t>Simuler le fonctionnement de la souris</a:t>
            </a:r>
          </a:p>
          <a:p>
            <a:endParaRPr lang="fr-FR" dirty="0" smtClean="0"/>
          </a:p>
          <a:p>
            <a:r>
              <a:rPr lang="fr-FR" dirty="0" smtClean="0"/>
              <a:t>Appels </a:t>
            </a:r>
            <a:r>
              <a:rPr lang="fr-FR" dirty="0" err="1" smtClean="0"/>
              <a:t>Javascript</a:t>
            </a:r>
            <a:r>
              <a:rPr lang="fr-FR" dirty="0" smtClean="0"/>
              <a:t> Asynchrones (</a:t>
            </a:r>
            <a:r>
              <a:rPr lang="fr-FR" dirty="0" err="1" smtClean="0"/>
              <a:t>ajax</a:t>
            </a:r>
            <a:r>
              <a:rPr lang="fr-FR" dirty="0" smtClean="0"/>
              <a:t>)</a:t>
            </a:r>
          </a:p>
          <a:p>
            <a:endParaRPr lang="fr-FR" dirty="0" smtClean="0"/>
          </a:p>
          <a:p>
            <a:r>
              <a:rPr lang="fr-FR" dirty="0" err="1" smtClean="0"/>
              <a:t>Xpath</a:t>
            </a:r>
            <a:endParaRPr lang="fr-FR" dirty="0" smtClean="0"/>
          </a:p>
          <a:p>
            <a:endParaRPr lang="fr-FR" dirty="0" smtClean="0"/>
          </a:p>
          <a:p>
            <a:r>
              <a:rPr lang="fr-FR" dirty="0" smtClean="0"/>
              <a:t>Simuler une navigation par exemple un « retour arrière », « </a:t>
            </a:r>
            <a:r>
              <a:rPr lang="fr-FR" dirty="0" err="1" smtClean="0"/>
              <a:t>refresh</a:t>
            </a:r>
            <a:r>
              <a:rPr lang="fr-FR" dirty="0" smtClean="0"/>
              <a:t> » sur le navigateur.</a:t>
            </a:r>
          </a:p>
        </p:txBody>
      </p:sp>
      <p:sp>
        <p:nvSpPr>
          <p:cNvPr id="7" name="ZoneTexte 6"/>
          <p:cNvSpPr txBox="1"/>
          <p:nvPr/>
        </p:nvSpPr>
        <p:spPr>
          <a:xfrm>
            <a:off x="10510378" y="589337"/>
            <a:ext cx="530915" cy="461665"/>
          </a:xfrm>
          <a:prstGeom prst="rect">
            <a:avLst/>
          </a:prstGeom>
          <a:noFill/>
        </p:spPr>
        <p:txBody>
          <a:bodyPr wrap="none" rtlCol="0">
            <a:spAutoFit/>
          </a:bodyPr>
          <a:lstStyle/>
          <a:p>
            <a:r>
              <a:rPr lang="fr-FR" sz="2400" b="1" dirty="0" smtClean="0">
                <a:solidFill>
                  <a:schemeClr val="bg1"/>
                </a:solidFill>
              </a:rPr>
              <a:t>02</a:t>
            </a:r>
            <a:endParaRPr lang="fr-FR" sz="2400" b="1" dirty="0">
              <a:solidFill>
                <a:schemeClr val="bg1"/>
              </a:solidFill>
            </a:endParaRPr>
          </a:p>
        </p:txBody>
      </p:sp>
      <p:graphicFrame>
        <p:nvGraphicFramePr>
          <p:cNvPr id="9" name="Tableau 8"/>
          <p:cNvGraphicFramePr>
            <a:graphicFrameLocks noGrp="1"/>
          </p:cNvGraphicFramePr>
          <p:nvPr>
            <p:extLst>
              <p:ext uri="{D42A27DB-BD31-4B8C-83A1-F6EECF244321}">
                <p14:modId xmlns:p14="http://schemas.microsoft.com/office/powerpoint/2010/main" val="896994209"/>
              </p:ext>
            </p:extLst>
          </p:nvPr>
        </p:nvGraphicFramePr>
        <p:xfrm>
          <a:off x="1154954" y="2974077"/>
          <a:ext cx="8128000" cy="370840"/>
        </p:xfrm>
        <a:graphic>
          <a:graphicData uri="http://schemas.openxmlformats.org/drawingml/2006/table">
            <a:tbl>
              <a:tblPr firstRow="1" bandRow="1">
                <a:tableStyleId>{5C22544A-7EE6-4342-B048-85BDC9FD1C3A}</a:tableStyleId>
              </a:tblPr>
              <a:tblGrid>
                <a:gridCol w="8128000"/>
              </a:tblGrid>
              <a:tr h="370840">
                <a:tc>
                  <a:txBody>
                    <a:bodyPr/>
                    <a:lstStyle/>
                    <a:p>
                      <a:pPr marL="400050" lvl="1" indent="0">
                        <a:buNone/>
                      </a:pPr>
                      <a:r>
                        <a:rPr lang="fr-FR" b="0" dirty="0" smtClean="0"/>
                        <a:t>$client-&gt;</a:t>
                      </a:r>
                      <a:r>
                        <a:rPr lang="fr-FR" b="0" dirty="0" err="1" smtClean="0"/>
                        <a:t>getMouse</a:t>
                      </a:r>
                      <a:r>
                        <a:rPr lang="fr-FR" b="0" dirty="0" smtClean="0"/>
                        <a:t>()-&gt;{$</a:t>
                      </a:r>
                      <a:r>
                        <a:rPr lang="fr-FR" b="0" dirty="0" err="1" smtClean="0"/>
                        <a:t>method</a:t>
                      </a:r>
                      <a:r>
                        <a:rPr lang="fr-FR" b="0" dirty="0" smtClean="0"/>
                        <a:t>}($</a:t>
                      </a:r>
                      <a:r>
                        <a:rPr lang="fr-FR" b="0" dirty="0" err="1" smtClean="0"/>
                        <a:t>cssSelector</a:t>
                      </a:r>
                      <a:r>
                        <a:rPr lang="fr-FR" b="0" dirty="0" smtClean="0"/>
                        <a:t>);</a:t>
                      </a:r>
                    </a:p>
                  </a:txBody>
                  <a:tcPr/>
                </a:tc>
              </a:tr>
            </a:tbl>
          </a:graphicData>
        </a:graphic>
      </p:graphicFrame>
      <p:graphicFrame>
        <p:nvGraphicFramePr>
          <p:cNvPr id="10" name="Tableau 9"/>
          <p:cNvGraphicFramePr>
            <a:graphicFrameLocks noGrp="1"/>
          </p:cNvGraphicFramePr>
          <p:nvPr>
            <p:extLst>
              <p:ext uri="{D42A27DB-BD31-4B8C-83A1-F6EECF244321}">
                <p14:modId xmlns:p14="http://schemas.microsoft.com/office/powerpoint/2010/main" val="152556427"/>
              </p:ext>
            </p:extLst>
          </p:nvPr>
        </p:nvGraphicFramePr>
        <p:xfrm>
          <a:off x="1154954" y="3792768"/>
          <a:ext cx="8128000" cy="370840"/>
        </p:xfrm>
        <a:graphic>
          <a:graphicData uri="http://schemas.openxmlformats.org/drawingml/2006/table">
            <a:tbl>
              <a:tblPr firstRow="1" bandRow="1">
                <a:tableStyleId>{5C22544A-7EE6-4342-B048-85BDC9FD1C3A}</a:tableStyleId>
              </a:tblPr>
              <a:tblGrid>
                <a:gridCol w="8128000"/>
              </a:tblGrid>
              <a:tr h="370840">
                <a:tc>
                  <a:txBody>
                    <a:bodyPr/>
                    <a:lstStyle/>
                    <a:p>
                      <a:pPr marL="400050" lvl="1" indent="0">
                        <a:buNone/>
                      </a:pPr>
                      <a:r>
                        <a:rPr lang="en-US" b="0" dirty="0" smtClean="0"/>
                        <a:t>$client-&gt;</a:t>
                      </a:r>
                      <a:r>
                        <a:rPr lang="en-US" b="0" dirty="0" err="1" smtClean="0"/>
                        <a:t>xmlHttpRequest</a:t>
                      </a:r>
                      <a:r>
                        <a:rPr lang="en-US" b="0" dirty="0" smtClean="0"/>
                        <a:t>('POST', '/submit', ['name' =&gt; ‘Max']);</a:t>
                      </a:r>
                    </a:p>
                  </a:txBody>
                  <a:tcPr/>
                </a:tc>
              </a:tr>
            </a:tbl>
          </a:graphicData>
        </a:graphic>
      </p:graphicFrame>
      <p:graphicFrame>
        <p:nvGraphicFramePr>
          <p:cNvPr id="11" name="Tableau 10"/>
          <p:cNvGraphicFramePr>
            <a:graphicFrameLocks noGrp="1"/>
          </p:cNvGraphicFramePr>
          <p:nvPr>
            <p:extLst>
              <p:ext uri="{D42A27DB-BD31-4B8C-83A1-F6EECF244321}">
                <p14:modId xmlns:p14="http://schemas.microsoft.com/office/powerpoint/2010/main" val="3471643540"/>
              </p:ext>
            </p:extLst>
          </p:nvPr>
        </p:nvGraphicFramePr>
        <p:xfrm>
          <a:off x="1154954" y="4613425"/>
          <a:ext cx="8128000" cy="370840"/>
        </p:xfrm>
        <a:graphic>
          <a:graphicData uri="http://schemas.openxmlformats.org/drawingml/2006/table">
            <a:tbl>
              <a:tblPr firstRow="1" bandRow="1">
                <a:tableStyleId>{5C22544A-7EE6-4342-B048-85BDC9FD1C3A}</a:tableStyleId>
              </a:tblPr>
              <a:tblGrid>
                <a:gridCol w="8128000"/>
              </a:tblGrid>
              <a:tr h="370840">
                <a:tc>
                  <a:txBody>
                    <a:bodyPr/>
                    <a:lstStyle/>
                    <a:p>
                      <a:pPr marL="400050" lvl="1" indent="0">
                        <a:buNone/>
                      </a:pPr>
                      <a:r>
                        <a:rPr lang="en-US" b="0" dirty="0" smtClean="0"/>
                        <a:t>$crawler-&gt;</a:t>
                      </a:r>
                      <a:r>
                        <a:rPr lang="en-US" b="0" dirty="0" err="1" smtClean="0"/>
                        <a:t>filterXPath</a:t>
                      </a:r>
                      <a:r>
                        <a:rPr lang="en-US" b="0" dirty="0" smtClean="0"/>
                        <a:t>('//input[@type="radio"]')-&gt;</a:t>
                      </a:r>
                      <a:r>
                        <a:rPr lang="en-US" b="0" dirty="0" err="1" smtClean="0"/>
                        <a:t>getElement</a:t>
                      </a:r>
                      <a:r>
                        <a:rPr lang="en-US" b="0" dirty="0" smtClean="0"/>
                        <a:t>(0);</a:t>
                      </a:r>
                    </a:p>
                  </a:txBody>
                  <a:tcPr/>
                </a:tc>
              </a:tr>
            </a:tbl>
          </a:graphicData>
        </a:graphic>
      </p:graphicFrame>
      <p:graphicFrame>
        <p:nvGraphicFramePr>
          <p:cNvPr id="12" name="Tableau 11"/>
          <p:cNvGraphicFramePr>
            <a:graphicFrameLocks noGrp="1"/>
          </p:cNvGraphicFramePr>
          <p:nvPr>
            <p:extLst>
              <p:ext uri="{D42A27DB-BD31-4B8C-83A1-F6EECF244321}">
                <p14:modId xmlns:p14="http://schemas.microsoft.com/office/powerpoint/2010/main" val="221003176"/>
              </p:ext>
            </p:extLst>
          </p:nvPr>
        </p:nvGraphicFramePr>
        <p:xfrm>
          <a:off x="1154954" y="5693684"/>
          <a:ext cx="8128000" cy="640080"/>
        </p:xfrm>
        <a:graphic>
          <a:graphicData uri="http://schemas.openxmlformats.org/drawingml/2006/table">
            <a:tbl>
              <a:tblPr firstRow="1" bandRow="1">
                <a:tableStyleId>{5C22544A-7EE6-4342-B048-85BDC9FD1C3A}</a:tableStyleId>
              </a:tblPr>
              <a:tblGrid>
                <a:gridCol w="8128000"/>
              </a:tblGrid>
              <a:tr h="370840">
                <a:tc>
                  <a:txBody>
                    <a:bodyPr/>
                    <a:lstStyle/>
                    <a:p>
                      <a:pPr marL="400050" lvl="1" indent="0">
                        <a:buNone/>
                      </a:pPr>
                      <a:r>
                        <a:rPr lang="en-US" b="0" dirty="0" smtClean="0"/>
                        <a:t>$client-&gt;back(); </a:t>
                      </a:r>
                    </a:p>
                    <a:p>
                      <a:pPr marL="400050" lvl="1" indent="0">
                        <a:buNone/>
                      </a:pPr>
                      <a:r>
                        <a:rPr lang="en-US" b="0" dirty="0" smtClean="0"/>
                        <a:t>$client-&gt;reload();</a:t>
                      </a:r>
                    </a:p>
                  </a:txBody>
                  <a:tcPr/>
                </a:tc>
              </a:tr>
            </a:tbl>
          </a:graphicData>
        </a:graphic>
      </p:graphicFrame>
    </p:spTree>
    <p:extLst>
      <p:ext uri="{BB962C8B-B14F-4D97-AF65-F5344CB8AC3E}">
        <p14:creationId xmlns:p14="http://schemas.microsoft.com/office/powerpoint/2010/main" val="400802041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Annotation - Groupes</a:t>
            </a:r>
            <a:endParaRPr lang="fr-FR" dirty="0"/>
          </a:p>
        </p:txBody>
      </p:sp>
      <p:sp>
        <p:nvSpPr>
          <p:cNvPr id="3" name="Espace réservé du contenu 2"/>
          <p:cNvSpPr>
            <a:spLocks noGrp="1"/>
          </p:cNvSpPr>
          <p:nvPr>
            <p:ph idx="1"/>
          </p:nvPr>
        </p:nvSpPr>
        <p:spPr>
          <a:xfrm>
            <a:off x="1154954" y="4226380"/>
            <a:ext cx="8825659" cy="1793420"/>
          </a:xfrm>
        </p:spPr>
        <p:txBody>
          <a:bodyPr>
            <a:normAutofit/>
          </a:bodyPr>
          <a:lstStyle/>
          <a:p>
            <a:endParaRPr lang="fr-FR" dirty="0"/>
          </a:p>
          <a:p>
            <a:r>
              <a:rPr lang="fr-FR" dirty="0" smtClean="0"/>
              <a:t>Permettra de pouvoir lancer uniquement les tests Fonctionnels.</a:t>
            </a:r>
          </a:p>
          <a:p>
            <a:pPr marL="0" indent="0">
              <a:buNone/>
            </a:pPr>
            <a:endParaRPr lang="fr-FR" dirty="0" smtClean="0"/>
          </a:p>
          <a:p>
            <a:pPr marL="400050" lvl="1" indent="0">
              <a:buNone/>
            </a:pPr>
            <a:r>
              <a:rPr lang="fr-FR" dirty="0" err="1" smtClean="0"/>
              <a:t>php</a:t>
            </a:r>
            <a:r>
              <a:rPr lang="fr-FR" dirty="0" smtClean="0"/>
              <a:t> ./bin/</a:t>
            </a:r>
            <a:r>
              <a:rPr lang="fr-FR" dirty="0" err="1" smtClean="0"/>
              <a:t>phpunit</a:t>
            </a:r>
            <a:r>
              <a:rPr lang="fr-FR" dirty="0" smtClean="0"/>
              <a:t> --group </a:t>
            </a:r>
            <a:r>
              <a:rPr lang="fr-FR" dirty="0" err="1" smtClean="0"/>
              <a:t>Functionnal</a:t>
            </a:r>
            <a:endParaRPr lang="fr-FR" dirty="0"/>
          </a:p>
        </p:txBody>
      </p:sp>
      <p:graphicFrame>
        <p:nvGraphicFramePr>
          <p:cNvPr id="4" name="Tableau 3"/>
          <p:cNvGraphicFramePr>
            <a:graphicFrameLocks noGrp="1"/>
          </p:cNvGraphicFramePr>
          <p:nvPr>
            <p:extLst>
              <p:ext uri="{D42A27DB-BD31-4B8C-83A1-F6EECF244321}">
                <p14:modId xmlns:p14="http://schemas.microsoft.com/office/powerpoint/2010/main" val="2935120058"/>
              </p:ext>
            </p:extLst>
          </p:nvPr>
        </p:nvGraphicFramePr>
        <p:xfrm>
          <a:off x="1645635" y="2489020"/>
          <a:ext cx="8128000" cy="1737360"/>
        </p:xfrm>
        <a:graphic>
          <a:graphicData uri="http://schemas.openxmlformats.org/drawingml/2006/table">
            <a:tbl>
              <a:tblPr firstRow="1" bandRow="1">
                <a:tableStyleId>{5C22544A-7EE6-4342-B048-85BDC9FD1C3A}</a:tableStyleId>
              </a:tblPr>
              <a:tblGrid>
                <a:gridCol w="8128000"/>
              </a:tblGrid>
              <a:tr h="370840">
                <a:tc>
                  <a:txBody>
                    <a:bodyPr/>
                    <a:lstStyle/>
                    <a:p>
                      <a:pPr marL="400050" lvl="1" indent="0">
                        <a:buNone/>
                      </a:pPr>
                      <a:r>
                        <a:rPr lang="fr-FR" b="0" dirty="0" smtClean="0"/>
                        <a:t>/**</a:t>
                      </a:r>
                    </a:p>
                    <a:p>
                      <a:pPr marL="400050" lvl="1" indent="0">
                        <a:buNone/>
                      </a:pPr>
                      <a:r>
                        <a:rPr lang="fr-FR" b="0" dirty="0" smtClean="0"/>
                        <a:t>* @group </a:t>
                      </a:r>
                      <a:r>
                        <a:rPr lang="fr-FR" b="0" dirty="0" err="1" smtClean="0"/>
                        <a:t>Functionnal</a:t>
                      </a:r>
                      <a:endParaRPr lang="fr-FR" b="0" dirty="0" smtClean="0"/>
                    </a:p>
                    <a:p>
                      <a:pPr marL="400050" lvl="1" indent="0">
                        <a:buNone/>
                      </a:pPr>
                      <a:r>
                        <a:rPr lang="fr-FR" b="0" dirty="0" smtClean="0"/>
                        <a:t>*/</a:t>
                      </a:r>
                    </a:p>
                    <a:p>
                      <a:pPr marL="400050" lvl="1" indent="0">
                        <a:buNone/>
                      </a:pPr>
                      <a:r>
                        <a:rPr lang="fr-FR" b="0" dirty="0" smtClean="0"/>
                        <a:t>public </a:t>
                      </a:r>
                      <a:r>
                        <a:rPr lang="fr-FR" b="0" dirty="0" err="1" smtClean="0"/>
                        <a:t>function</a:t>
                      </a:r>
                      <a:r>
                        <a:rPr lang="fr-FR" b="0" dirty="0" smtClean="0"/>
                        <a:t> </a:t>
                      </a:r>
                      <a:r>
                        <a:rPr lang="fr-FR" b="0" dirty="0" err="1" smtClean="0"/>
                        <a:t>someFunctionnalTest</a:t>
                      </a:r>
                      <a:r>
                        <a:rPr lang="fr-FR" b="0" dirty="0" smtClean="0"/>
                        <a:t>() {</a:t>
                      </a:r>
                    </a:p>
                    <a:p>
                      <a:pPr marL="400050" lvl="1" indent="0">
                        <a:buNone/>
                      </a:pPr>
                      <a:r>
                        <a:rPr lang="fr-FR" b="0" dirty="0" smtClean="0"/>
                        <a:t>    $</a:t>
                      </a:r>
                      <a:r>
                        <a:rPr lang="fr-FR" b="0" dirty="0" err="1" smtClean="0"/>
                        <a:t>this</a:t>
                      </a:r>
                      <a:r>
                        <a:rPr lang="fr-FR" b="0" dirty="0" smtClean="0"/>
                        <a:t>-&gt;</a:t>
                      </a:r>
                      <a:r>
                        <a:rPr lang="fr-FR" b="0" dirty="0" err="1" smtClean="0"/>
                        <a:t>assertEquals</a:t>
                      </a:r>
                      <a:r>
                        <a:rPr lang="fr-FR" b="0" dirty="0" smtClean="0"/>
                        <a:t>(1,1);</a:t>
                      </a:r>
                    </a:p>
                    <a:p>
                      <a:pPr marL="400050" lvl="1" indent="0">
                        <a:buNone/>
                      </a:pPr>
                      <a:r>
                        <a:rPr lang="fr-FR" b="0" dirty="0" smtClean="0"/>
                        <a:t>}</a:t>
                      </a:r>
                    </a:p>
                  </a:txBody>
                  <a:tcPr/>
                </a:tc>
              </a:tr>
            </a:tbl>
          </a:graphicData>
        </a:graphic>
      </p:graphicFrame>
    </p:spTree>
    <p:extLst>
      <p:ext uri="{BB962C8B-B14F-4D97-AF65-F5344CB8AC3E}">
        <p14:creationId xmlns:p14="http://schemas.microsoft.com/office/powerpoint/2010/main" val="389643233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Panthera</a:t>
            </a:r>
            <a:endParaRPr lang="fr-FR" dirty="0"/>
          </a:p>
        </p:txBody>
      </p:sp>
      <p:sp>
        <p:nvSpPr>
          <p:cNvPr id="3" name="Espace réservé du contenu 2"/>
          <p:cNvSpPr>
            <a:spLocks noGrp="1"/>
          </p:cNvSpPr>
          <p:nvPr>
            <p:ph idx="1"/>
          </p:nvPr>
        </p:nvSpPr>
        <p:spPr>
          <a:xfrm>
            <a:off x="1154954" y="2603500"/>
            <a:ext cx="8825659" cy="3797300"/>
          </a:xfrm>
        </p:spPr>
        <p:txBody>
          <a:bodyPr>
            <a:normAutofit fontScale="92500" lnSpcReduction="10000"/>
          </a:bodyPr>
          <a:lstStyle/>
          <a:p>
            <a:r>
              <a:rPr lang="fr-FR" dirty="0" smtClean="0"/>
              <a:t>A la différence des tests fonctionnels précédents le navigateur ne sera pas simulé mais réalisés sur un </a:t>
            </a:r>
            <a:r>
              <a:rPr lang="fr-FR" b="1" dirty="0" smtClean="0"/>
              <a:t>vrai navigateur</a:t>
            </a:r>
            <a:r>
              <a:rPr lang="fr-FR" dirty="0" smtClean="0"/>
              <a:t>.</a:t>
            </a:r>
          </a:p>
          <a:p>
            <a:endParaRPr lang="fr-FR" dirty="0"/>
          </a:p>
          <a:p>
            <a:r>
              <a:rPr lang="fr-FR" dirty="0" smtClean="0"/>
              <a:t>Panthera est </a:t>
            </a:r>
            <a:r>
              <a:rPr lang="fr-FR" b="1" dirty="0" smtClean="0"/>
              <a:t>par</a:t>
            </a:r>
            <a:r>
              <a:rPr lang="fr-FR" dirty="0" smtClean="0"/>
              <a:t> </a:t>
            </a:r>
            <a:r>
              <a:rPr lang="fr-FR" b="1" dirty="0" smtClean="0"/>
              <a:t>défaut</a:t>
            </a:r>
            <a:r>
              <a:rPr lang="fr-FR" dirty="0" smtClean="0"/>
              <a:t> </a:t>
            </a:r>
            <a:r>
              <a:rPr lang="fr-FR" b="1" dirty="0" smtClean="0"/>
              <a:t>lié à Chrome</a:t>
            </a:r>
            <a:r>
              <a:rPr lang="fr-FR" dirty="0" smtClean="0"/>
              <a:t>. Il est aussi possible de le lier à Mozilla Firefox. Si l’on veut pousser plus loin, il est aussi possible de le lier à des services de tests de navigateurs tels que </a:t>
            </a:r>
            <a:r>
              <a:rPr lang="en-US" dirty="0" err="1" smtClean="0"/>
              <a:t>SauceLabs</a:t>
            </a:r>
            <a:r>
              <a:rPr lang="en-US" dirty="0" smtClean="0"/>
              <a:t> et </a:t>
            </a:r>
            <a:r>
              <a:rPr lang="en-US" dirty="0" err="1" smtClean="0"/>
              <a:t>BrowserStack</a:t>
            </a:r>
            <a:r>
              <a:rPr lang="en-US" dirty="0" smtClean="0"/>
              <a:t>.</a:t>
            </a:r>
            <a:endParaRPr lang="fr-FR" dirty="0" smtClean="0"/>
          </a:p>
          <a:p>
            <a:endParaRPr lang="fr-FR" dirty="0" smtClean="0"/>
          </a:p>
          <a:p>
            <a:r>
              <a:rPr lang="fr-FR" dirty="0" err="1" smtClean="0"/>
              <a:t>PantherTestCase</a:t>
            </a:r>
            <a:r>
              <a:rPr lang="fr-FR" dirty="0" smtClean="0"/>
              <a:t> </a:t>
            </a:r>
            <a:r>
              <a:rPr lang="fr-FR" b="1" dirty="0" smtClean="0"/>
              <a:t>étends </a:t>
            </a:r>
            <a:r>
              <a:rPr lang="fr-FR" b="1" dirty="0" err="1" smtClean="0"/>
              <a:t>WebTestCase</a:t>
            </a:r>
            <a:r>
              <a:rPr lang="fr-FR" dirty="0" smtClean="0"/>
              <a:t> ce qui permets d’avoir accès à tous les tests fonctionnels standards.</a:t>
            </a:r>
          </a:p>
          <a:p>
            <a:endParaRPr lang="fr-FR" dirty="0" smtClean="0"/>
          </a:p>
          <a:p>
            <a:r>
              <a:rPr lang="fr-FR" dirty="0" smtClean="0"/>
              <a:t>Contrairement aux tests simulés, Panthera a accès au </a:t>
            </a:r>
            <a:r>
              <a:rPr lang="fr-FR" b="1" dirty="0" err="1" smtClean="0"/>
              <a:t>Javascript</a:t>
            </a:r>
            <a:r>
              <a:rPr lang="fr-FR" dirty="0" smtClean="0"/>
              <a:t> et peut réaliser des </a:t>
            </a:r>
            <a:r>
              <a:rPr lang="fr-FR" b="1" dirty="0" err="1" smtClean="0"/>
              <a:t>screenshots</a:t>
            </a:r>
            <a:r>
              <a:rPr lang="fr-FR" dirty="0" smtClean="0"/>
              <a:t>.</a:t>
            </a:r>
            <a:endParaRPr lang="fr-FR" dirty="0"/>
          </a:p>
        </p:txBody>
      </p:sp>
      <p:pic>
        <p:nvPicPr>
          <p:cNvPr id="10242" name="Picture 2" descr="Panth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82225" y="3311525"/>
            <a:ext cx="2009775"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369060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Panthera - Exemple</a:t>
            </a:r>
            <a:endParaRPr lang="fr-FR" dirty="0"/>
          </a:p>
        </p:txBody>
      </p:sp>
      <p:pic>
        <p:nvPicPr>
          <p:cNvPr id="10242" name="Picture 2" descr="Panth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16367" y="2990035"/>
            <a:ext cx="2009775" cy="23812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au 4"/>
          <p:cNvGraphicFramePr>
            <a:graphicFrameLocks noGrp="1"/>
          </p:cNvGraphicFramePr>
          <p:nvPr>
            <p:extLst>
              <p:ext uri="{D42A27DB-BD31-4B8C-83A1-F6EECF244321}">
                <p14:modId xmlns:p14="http://schemas.microsoft.com/office/powerpoint/2010/main" val="1652148029"/>
              </p:ext>
            </p:extLst>
          </p:nvPr>
        </p:nvGraphicFramePr>
        <p:xfrm>
          <a:off x="502276" y="2489020"/>
          <a:ext cx="9271359" cy="3383280"/>
        </p:xfrm>
        <a:graphic>
          <a:graphicData uri="http://schemas.openxmlformats.org/drawingml/2006/table">
            <a:tbl>
              <a:tblPr firstRow="1" bandRow="1">
                <a:tableStyleId>{5C22544A-7EE6-4342-B048-85BDC9FD1C3A}</a:tableStyleId>
              </a:tblPr>
              <a:tblGrid>
                <a:gridCol w="9271359"/>
              </a:tblGrid>
              <a:tr h="370840">
                <a:tc>
                  <a:txBody>
                    <a:bodyPr/>
                    <a:lstStyle/>
                    <a:p>
                      <a:pPr marL="400050" lvl="1" indent="0">
                        <a:buNone/>
                      </a:pPr>
                      <a:r>
                        <a:rPr lang="fr-FR" b="0" dirty="0" smtClean="0"/>
                        <a:t>use </a:t>
                      </a:r>
                      <a:r>
                        <a:rPr lang="fr-FR" b="0" dirty="0" err="1" smtClean="0"/>
                        <a:t>Symfony</a:t>
                      </a:r>
                      <a:r>
                        <a:rPr lang="fr-FR" b="0" dirty="0" smtClean="0"/>
                        <a:t>\Component\Panther\</a:t>
                      </a:r>
                      <a:r>
                        <a:rPr lang="fr-FR" b="0" dirty="0" err="1" smtClean="0"/>
                        <a:t>PantherTestCase</a:t>
                      </a:r>
                      <a:r>
                        <a:rPr lang="fr-FR" b="0" dirty="0" smtClean="0"/>
                        <a:t>;</a:t>
                      </a:r>
                    </a:p>
                    <a:p>
                      <a:pPr marL="400050" lvl="1" indent="0">
                        <a:buNone/>
                      </a:pPr>
                      <a:endParaRPr lang="fr-FR" b="0" dirty="0" smtClean="0"/>
                    </a:p>
                    <a:p>
                      <a:pPr marL="400050" lvl="1" indent="0">
                        <a:buNone/>
                      </a:pPr>
                      <a:r>
                        <a:rPr lang="fr-FR" b="0" dirty="0" smtClean="0"/>
                        <a:t>class </a:t>
                      </a:r>
                      <a:r>
                        <a:rPr lang="fr-FR" b="0" dirty="0" err="1" smtClean="0"/>
                        <a:t>MyFnctTest</a:t>
                      </a:r>
                      <a:r>
                        <a:rPr lang="fr-FR" b="0" dirty="0" smtClean="0"/>
                        <a:t> </a:t>
                      </a:r>
                      <a:r>
                        <a:rPr lang="fr-FR" b="0" dirty="0" err="1" smtClean="0"/>
                        <a:t>extends</a:t>
                      </a:r>
                      <a:r>
                        <a:rPr lang="fr-FR" b="0" dirty="0" smtClean="0"/>
                        <a:t> </a:t>
                      </a:r>
                      <a:r>
                        <a:rPr lang="fr-FR" b="1" dirty="0" err="1" smtClean="0"/>
                        <a:t>PantherTestCase</a:t>
                      </a:r>
                      <a:endParaRPr lang="fr-FR" b="1" dirty="0" smtClean="0"/>
                    </a:p>
                    <a:p>
                      <a:pPr marL="400050" lvl="1" indent="0">
                        <a:buNone/>
                      </a:pPr>
                      <a:r>
                        <a:rPr lang="fr-FR" b="0" dirty="0" smtClean="0"/>
                        <a:t>{</a:t>
                      </a:r>
                    </a:p>
                    <a:p>
                      <a:pPr marL="400050" lvl="1" indent="0">
                        <a:buNone/>
                      </a:pPr>
                      <a:r>
                        <a:rPr lang="fr-FR" b="0" dirty="0" smtClean="0"/>
                        <a:t>    public </a:t>
                      </a:r>
                      <a:r>
                        <a:rPr lang="fr-FR" b="0" dirty="0" err="1" smtClean="0"/>
                        <a:t>function</a:t>
                      </a:r>
                      <a:r>
                        <a:rPr lang="fr-FR" b="0" dirty="0" smtClean="0"/>
                        <a:t> </a:t>
                      </a:r>
                      <a:r>
                        <a:rPr lang="fr-FR" b="0" dirty="0" err="1" smtClean="0"/>
                        <a:t>testMyApp</a:t>
                      </a:r>
                      <a:r>
                        <a:rPr lang="fr-FR" b="0" dirty="0" smtClean="0"/>
                        <a:t>()</a:t>
                      </a:r>
                    </a:p>
                    <a:p>
                      <a:pPr marL="400050" lvl="1" indent="0">
                        <a:buNone/>
                      </a:pPr>
                      <a:r>
                        <a:rPr lang="fr-FR" b="0" dirty="0" smtClean="0"/>
                        <a:t>    {</a:t>
                      </a:r>
                    </a:p>
                    <a:p>
                      <a:pPr marL="400050" lvl="1" indent="0">
                        <a:buNone/>
                      </a:pPr>
                      <a:r>
                        <a:rPr lang="fr-FR" b="0" dirty="0" smtClean="0"/>
                        <a:t>        $client = </a:t>
                      </a:r>
                      <a:r>
                        <a:rPr lang="fr-FR" b="0" dirty="0" err="1" smtClean="0"/>
                        <a:t>static</a:t>
                      </a:r>
                      <a:r>
                        <a:rPr lang="fr-FR" b="0" dirty="0" smtClean="0"/>
                        <a:t>::</a:t>
                      </a:r>
                      <a:r>
                        <a:rPr lang="fr-FR" b="0" dirty="0" err="1" smtClean="0"/>
                        <a:t>createPantherClient</a:t>
                      </a:r>
                      <a:r>
                        <a:rPr lang="fr-FR" b="0" dirty="0" smtClean="0"/>
                        <a:t>(); </a:t>
                      </a:r>
                    </a:p>
                    <a:p>
                      <a:pPr marL="400050" lvl="1" indent="0">
                        <a:buNone/>
                      </a:pPr>
                      <a:r>
                        <a:rPr lang="fr-FR" b="0" baseline="0" dirty="0" smtClean="0"/>
                        <a:t>        </a:t>
                      </a:r>
                      <a:r>
                        <a:rPr lang="fr-FR" b="0" dirty="0" smtClean="0"/>
                        <a:t>$crawler = $client-&gt;</a:t>
                      </a:r>
                      <a:r>
                        <a:rPr lang="fr-FR" b="0" dirty="0" err="1" smtClean="0"/>
                        <a:t>request</a:t>
                      </a:r>
                      <a:r>
                        <a:rPr lang="fr-FR" b="0" dirty="0" smtClean="0"/>
                        <a:t>('GET', '/</a:t>
                      </a:r>
                      <a:r>
                        <a:rPr lang="fr-FR" b="0" dirty="0" err="1" smtClean="0"/>
                        <a:t>mypage</a:t>
                      </a:r>
                      <a:r>
                        <a:rPr lang="fr-FR" b="0" dirty="0" smtClean="0"/>
                        <a:t>');</a:t>
                      </a:r>
                    </a:p>
                    <a:p>
                      <a:pPr marL="400050" lvl="1" indent="0">
                        <a:buNone/>
                      </a:pPr>
                      <a:endParaRPr lang="fr-FR" b="0" dirty="0" smtClean="0"/>
                    </a:p>
                    <a:p>
                      <a:pPr marL="400050" lvl="1" indent="0">
                        <a:buNone/>
                      </a:pPr>
                      <a:r>
                        <a:rPr lang="fr-FR" b="0" dirty="0" smtClean="0"/>
                        <a:t>        $</a:t>
                      </a:r>
                      <a:r>
                        <a:rPr lang="fr-FR" b="0" dirty="0" err="1" smtClean="0"/>
                        <a:t>this</a:t>
                      </a:r>
                      <a:r>
                        <a:rPr lang="fr-FR" b="0" dirty="0" smtClean="0"/>
                        <a:t>-&gt;</a:t>
                      </a:r>
                      <a:r>
                        <a:rPr lang="fr-FR" b="0" dirty="0" err="1" smtClean="0"/>
                        <a:t>assertContains</a:t>
                      </a:r>
                      <a:r>
                        <a:rPr lang="fr-FR" b="0" dirty="0" smtClean="0"/>
                        <a:t>('</a:t>
                      </a:r>
                      <a:r>
                        <a:rPr lang="fr-FR" b="0" dirty="0" err="1" smtClean="0"/>
                        <a:t>My</a:t>
                      </a:r>
                      <a:r>
                        <a:rPr lang="fr-FR" b="0" dirty="0" smtClean="0"/>
                        <a:t> </a:t>
                      </a:r>
                      <a:r>
                        <a:rPr lang="fr-FR" b="0" dirty="0" err="1" smtClean="0"/>
                        <a:t>Title</a:t>
                      </a:r>
                      <a:r>
                        <a:rPr lang="fr-FR" b="0" dirty="0" smtClean="0"/>
                        <a:t>', $crawler-&gt;</a:t>
                      </a:r>
                      <a:r>
                        <a:rPr lang="fr-FR" b="0" dirty="0" err="1" smtClean="0"/>
                        <a:t>filter</a:t>
                      </a:r>
                      <a:r>
                        <a:rPr lang="fr-FR" b="0" dirty="0" smtClean="0"/>
                        <a:t>('</a:t>
                      </a:r>
                      <a:r>
                        <a:rPr lang="fr-FR" b="0" dirty="0" err="1" smtClean="0"/>
                        <a:t>title</a:t>
                      </a:r>
                      <a:r>
                        <a:rPr lang="fr-FR" b="0" dirty="0" smtClean="0"/>
                        <a:t>')-&gt;html()); </a:t>
                      </a:r>
                    </a:p>
                    <a:p>
                      <a:pPr marL="400050" lvl="1" indent="0">
                        <a:buNone/>
                      </a:pPr>
                      <a:r>
                        <a:rPr lang="fr-FR" b="0" baseline="0" dirty="0" smtClean="0"/>
                        <a:t>    </a:t>
                      </a:r>
                      <a:r>
                        <a:rPr lang="fr-FR" b="0" dirty="0" smtClean="0"/>
                        <a:t>}</a:t>
                      </a:r>
                    </a:p>
                    <a:p>
                      <a:pPr marL="400050" lvl="1" indent="0">
                        <a:buNone/>
                      </a:pPr>
                      <a:r>
                        <a:rPr lang="fr-FR" b="0" dirty="0" smtClean="0"/>
                        <a:t>}</a:t>
                      </a:r>
                    </a:p>
                  </a:txBody>
                  <a:tcPr/>
                </a:tc>
              </a:tr>
            </a:tbl>
          </a:graphicData>
        </a:graphic>
      </p:graphicFrame>
      <p:sp>
        <p:nvSpPr>
          <p:cNvPr id="4" name="Flèche gauche 3"/>
          <p:cNvSpPr/>
          <p:nvPr/>
        </p:nvSpPr>
        <p:spPr>
          <a:xfrm>
            <a:off x="5705341" y="3013656"/>
            <a:ext cx="837127" cy="489397"/>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7" name="ZoneTexte 6"/>
          <p:cNvSpPr txBox="1"/>
          <p:nvPr/>
        </p:nvSpPr>
        <p:spPr>
          <a:xfrm>
            <a:off x="10510378" y="589337"/>
            <a:ext cx="530915" cy="461665"/>
          </a:xfrm>
          <a:prstGeom prst="rect">
            <a:avLst/>
          </a:prstGeom>
          <a:noFill/>
        </p:spPr>
        <p:txBody>
          <a:bodyPr wrap="none" rtlCol="0">
            <a:spAutoFit/>
          </a:bodyPr>
          <a:lstStyle/>
          <a:p>
            <a:r>
              <a:rPr lang="fr-FR" sz="2400" b="1" dirty="0" smtClean="0">
                <a:solidFill>
                  <a:schemeClr val="bg1"/>
                </a:solidFill>
              </a:rPr>
              <a:t>xx</a:t>
            </a:r>
            <a:endParaRPr lang="fr-FR" sz="2400" b="1" dirty="0">
              <a:solidFill>
                <a:schemeClr val="bg1"/>
              </a:solidFill>
            </a:endParaRPr>
          </a:p>
        </p:txBody>
      </p:sp>
    </p:spTree>
    <p:extLst>
      <p:ext uri="{BB962C8B-B14F-4D97-AF65-F5344CB8AC3E}">
        <p14:creationId xmlns:p14="http://schemas.microsoft.com/office/powerpoint/2010/main" val="34683538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Panthera - Utilisations</a:t>
            </a:r>
            <a:endParaRPr lang="fr-FR" dirty="0"/>
          </a:p>
        </p:txBody>
      </p:sp>
      <p:sp>
        <p:nvSpPr>
          <p:cNvPr id="3" name="Espace réservé du contenu 2"/>
          <p:cNvSpPr>
            <a:spLocks noGrp="1"/>
          </p:cNvSpPr>
          <p:nvPr>
            <p:ph idx="1"/>
          </p:nvPr>
        </p:nvSpPr>
        <p:spPr/>
        <p:txBody>
          <a:bodyPr/>
          <a:lstStyle/>
          <a:p>
            <a:r>
              <a:rPr lang="fr-FR" dirty="0" smtClean="0"/>
              <a:t>PANTHER_NO_HEADLESS=1 Permettra de visualiser la fenêtre Chrome. Cela s’avère très utile pour debugger.</a:t>
            </a:r>
          </a:p>
          <a:p>
            <a:endParaRPr lang="en-US" dirty="0"/>
          </a:p>
          <a:p>
            <a:endParaRPr lang="en-US" dirty="0" smtClean="0"/>
          </a:p>
          <a:p>
            <a:r>
              <a:rPr lang="fr-FR" b="1" dirty="0"/>
              <a:t>--</a:t>
            </a:r>
            <a:r>
              <a:rPr lang="fr-FR" b="1" dirty="0" err="1" smtClean="0"/>
              <a:t>debug</a:t>
            </a:r>
            <a:r>
              <a:rPr lang="fr-FR" b="1" dirty="0" smtClean="0"/>
              <a:t> </a:t>
            </a:r>
            <a:r>
              <a:rPr lang="fr-FR" dirty="0" smtClean="0"/>
              <a:t>provoque une pause à chaque échec, ceci va permettre un </a:t>
            </a:r>
            <a:r>
              <a:rPr lang="fr-FR" dirty="0" err="1" smtClean="0"/>
              <a:t>débug</a:t>
            </a:r>
            <a:r>
              <a:rPr lang="fr-FR" dirty="0" smtClean="0"/>
              <a:t> plus rapide via les différents inspecteurs des navigateurs.</a:t>
            </a:r>
            <a:endParaRPr lang="fr-FR" dirty="0"/>
          </a:p>
        </p:txBody>
      </p:sp>
      <p:graphicFrame>
        <p:nvGraphicFramePr>
          <p:cNvPr id="4" name="Tableau 3"/>
          <p:cNvGraphicFramePr>
            <a:graphicFrameLocks noGrp="1"/>
          </p:cNvGraphicFramePr>
          <p:nvPr>
            <p:extLst>
              <p:ext uri="{D42A27DB-BD31-4B8C-83A1-F6EECF244321}">
                <p14:modId xmlns:p14="http://schemas.microsoft.com/office/powerpoint/2010/main" val="71499953"/>
              </p:ext>
            </p:extLst>
          </p:nvPr>
        </p:nvGraphicFramePr>
        <p:xfrm>
          <a:off x="1349421" y="3274632"/>
          <a:ext cx="8128000" cy="370840"/>
        </p:xfrm>
        <a:graphic>
          <a:graphicData uri="http://schemas.openxmlformats.org/drawingml/2006/table">
            <a:tbl>
              <a:tblPr firstRow="1" bandRow="1">
                <a:tableStyleId>{5C22544A-7EE6-4342-B048-85BDC9FD1C3A}</a:tableStyleId>
              </a:tblPr>
              <a:tblGrid>
                <a:gridCol w="8128000"/>
              </a:tblGrid>
              <a:tr h="370840">
                <a:tc>
                  <a:txBody>
                    <a:bodyPr/>
                    <a:lstStyle/>
                    <a:p>
                      <a:pPr marL="400050" lvl="1" indent="0">
                        <a:buNone/>
                      </a:pPr>
                      <a:r>
                        <a:rPr lang="en-US" b="0" dirty="0" smtClean="0"/>
                        <a:t>PANTHER_NO_HEADLESS=1 </a:t>
                      </a:r>
                      <a:r>
                        <a:rPr lang="en-US" b="0" dirty="0" err="1" smtClean="0"/>
                        <a:t>php</a:t>
                      </a:r>
                      <a:r>
                        <a:rPr lang="en-US" b="0" dirty="0" smtClean="0"/>
                        <a:t> ./bin/</a:t>
                      </a:r>
                      <a:r>
                        <a:rPr lang="en-US" b="0" dirty="0" err="1" smtClean="0"/>
                        <a:t>phpunit</a:t>
                      </a:r>
                      <a:r>
                        <a:rPr lang="en-US" b="0" dirty="0" smtClean="0"/>
                        <a:t> --group </a:t>
                      </a:r>
                      <a:r>
                        <a:rPr lang="en-US" b="0" dirty="0" err="1" smtClean="0"/>
                        <a:t>Functionnal</a:t>
                      </a:r>
                      <a:endParaRPr lang="en-US" b="0" dirty="0" smtClean="0"/>
                    </a:p>
                  </a:txBody>
                  <a:tcPr/>
                </a:tc>
              </a:tr>
            </a:tbl>
          </a:graphicData>
        </a:graphic>
      </p:graphicFrame>
    </p:spTree>
    <p:extLst>
      <p:ext uri="{BB962C8B-B14F-4D97-AF65-F5344CB8AC3E}">
        <p14:creationId xmlns:p14="http://schemas.microsoft.com/office/powerpoint/2010/main" val="327176945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Panthera - Optimisations</a:t>
            </a:r>
            <a:endParaRPr lang="fr-FR" dirty="0"/>
          </a:p>
        </p:txBody>
      </p:sp>
      <p:sp>
        <p:nvSpPr>
          <p:cNvPr id="3" name="Espace réservé du contenu 2"/>
          <p:cNvSpPr>
            <a:spLocks noGrp="1"/>
          </p:cNvSpPr>
          <p:nvPr>
            <p:ph idx="1"/>
          </p:nvPr>
        </p:nvSpPr>
        <p:spPr/>
        <p:txBody>
          <a:bodyPr/>
          <a:lstStyle/>
          <a:p>
            <a:r>
              <a:rPr lang="fr-FR" dirty="0" smtClean="0"/>
              <a:t>Si vous voulez améliorer la rapidité de lancement, il est possible d’ajouter l'extension suivante. Cela permettre d’avoir un service démarré tout le temps et non un service qui se lance à chaque fois que l’on instancie </a:t>
            </a:r>
            <a:r>
              <a:rPr lang="en-US" dirty="0" err="1" smtClean="0"/>
              <a:t>createPantherClient</a:t>
            </a:r>
            <a:r>
              <a:rPr lang="en-US" dirty="0" smtClean="0"/>
              <a:t>().</a:t>
            </a:r>
            <a:endParaRPr lang="en-US" dirty="0"/>
          </a:p>
        </p:txBody>
      </p:sp>
      <p:graphicFrame>
        <p:nvGraphicFramePr>
          <p:cNvPr id="4" name="Tableau 3"/>
          <p:cNvGraphicFramePr>
            <a:graphicFrameLocks noGrp="1"/>
          </p:cNvGraphicFramePr>
          <p:nvPr>
            <p:extLst>
              <p:ext uri="{D42A27DB-BD31-4B8C-83A1-F6EECF244321}">
                <p14:modId xmlns:p14="http://schemas.microsoft.com/office/powerpoint/2010/main" val="3387326853"/>
              </p:ext>
            </p:extLst>
          </p:nvPr>
        </p:nvGraphicFramePr>
        <p:xfrm>
          <a:off x="1246390" y="4990832"/>
          <a:ext cx="8927920" cy="917798"/>
        </p:xfrm>
        <a:graphic>
          <a:graphicData uri="http://schemas.openxmlformats.org/drawingml/2006/table">
            <a:tbl>
              <a:tblPr firstRow="1" bandRow="1">
                <a:tableStyleId>{5C22544A-7EE6-4342-B048-85BDC9FD1C3A}</a:tableStyleId>
              </a:tblPr>
              <a:tblGrid>
                <a:gridCol w="8927920"/>
              </a:tblGrid>
              <a:tr h="917798">
                <a:tc>
                  <a:txBody>
                    <a:bodyPr/>
                    <a:lstStyle/>
                    <a:p>
                      <a:pPr marL="400050" lvl="1" indent="0">
                        <a:buNone/>
                      </a:pPr>
                      <a:r>
                        <a:rPr lang="en-US" b="0" dirty="0" smtClean="0"/>
                        <a:t>&lt;extensions&gt;</a:t>
                      </a:r>
                    </a:p>
                    <a:p>
                      <a:pPr marL="400050" lvl="1" indent="0">
                        <a:buNone/>
                      </a:pPr>
                      <a:r>
                        <a:rPr lang="en-US" b="0" dirty="0" smtClean="0"/>
                        <a:t>        &lt;extension class="</a:t>
                      </a:r>
                      <a:r>
                        <a:rPr lang="en-US" b="0" dirty="0" err="1" smtClean="0"/>
                        <a:t>Symfony</a:t>
                      </a:r>
                      <a:r>
                        <a:rPr lang="en-US" b="0" dirty="0" smtClean="0"/>
                        <a:t>\Component\Panther\</a:t>
                      </a:r>
                      <a:r>
                        <a:rPr lang="en-US" b="0" dirty="0" err="1" smtClean="0"/>
                        <a:t>ServerExtension</a:t>
                      </a:r>
                      <a:r>
                        <a:rPr lang="en-US" b="0" dirty="0" smtClean="0"/>
                        <a:t>" /&gt;</a:t>
                      </a:r>
                    </a:p>
                    <a:p>
                      <a:pPr marL="400050" lvl="1" indent="0">
                        <a:buNone/>
                      </a:pPr>
                      <a:r>
                        <a:rPr lang="en-US" b="0" dirty="0" smtClean="0"/>
                        <a:t>&lt;/extensions&gt;</a:t>
                      </a:r>
                    </a:p>
                  </a:txBody>
                  <a:tcPr/>
                </a:tc>
              </a:tr>
            </a:tbl>
          </a:graphicData>
        </a:graphic>
      </p:graphicFrame>
    </p:spTree>
    <p:extLst>
      <p:ext uri="{BB962C8B-B14F-4D97-AF65-F5344CB8AC3E}">
        <p14:creationId xmlns:p14="http://schemas.microsoft.com/office/powerpoint/2010/main" val="254912422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ctrTitle"/>
          </p:nvPr>
        </p:nvSpPr>
        <p:spPr>
          <a:xfrm>
            <a:off x="1631473" y="2987898"/>
            <a:ext cx="8825658" cy="952357"/>
          </a:xfrm>
        </p:spPr>
        <p:txBody>
          <a:bodyPr numCol="1"/>
          <a:lstStyle/>
          <a:p>
            <a:pPr algn="ctr"/>
            <a:r>
              <a:rPr lang="fr-FR" dirty="0" smtClean="0"/>
              <a:t>End</a:t>
            </a:r>
            <a:endParaRPr lang="fr-FR" dirty="0"/>
          </a:p>
        </p:txBody>
      </p:sp>
    </p:spTree>
    <p:extLst>
      <p:ext uri="{BB962C8B-B14F-4D97-AF65-F5344CB8AC3E}">
        <p14:creationId xmlns:p14="http://schemas.microsoft.com/office/powerpoint/2010/main" val="42494121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a:t>
            </a:r>
            <a:endParaRPr lang="fr-FR" dirty="0"/>
          </a:p>
        </p:txBody>
      </p:sp>
      <p:sp>
        <p:nvSpPr>
          <p:cNvPr id="5" name="Espace réservé du contenu 4"/>
          <p:cNvSpPr>
            <a:spLocks noGrp="1"/>
          </p:cNvSpPr>
          <p:nvPr>
            <p:ph sz="half" idx="2"/>
          </p:nvPr>
        </p:nvSpPr>
        <p:spPr>
          <a:xfrm>
            <a:off x="502276" y="2356834"/>
            <a:ext cx="5477836" cy="4314422"/>
          </a:xfrm>
        </p:spPr>
        <p:txBody>
          <a:bodyPr>
            <a:normAutofit fontScale="92500" lnSpcReduction="20000"/>
          </a:bodyPr>
          <a:lstStyle/>
          <a:p>
            <a:pPr marL="0" indent="0">
              <a:buNone/>
            </a:pPr>
            <a:r>
              <a:rPr lang="fr-FR" dirty="0" err="1"/>
              <a:t>Function</a:t>
            </a:r>
            <a:r>
              <a:rPr lang="fr-FR" dirty="0"/>
              <a:t> </a:t>
            </a:r>
            <a:r>
              <a:rPr lang="fr-FR" dirty="0" err="1"/>
              <a:t>sumOfTaxes</a:t>
            </a:r>
            <a:r>
              <a:rPr lang="fr-FR" dirty="0"/>
              <a:t> (</a:t>
            </a:r>
            <a:r>
              <a:rPr lang="fr-FR" dirty="0" err="1"/>
              <a:t>int</a:t>
            </a:r>
            <a:r>
              <a:rPr lang="fr-FR" dirty="0"/>
              <a:t> </a:t>
            </a:r>
            <a:r>
              <a:rPr lang="fr-FR" dirty="0" smtClean="0"/>
              <a:t>$</a:t>
            </a:r>
            <a:r>
              <a:rPr lang="fr-FR" dirty="0" err="1" smtClean="0"/>
              <a:t>maxTaxes</a:t>
            </a:r>
            <a:r>
              <a:rPr lang="fr-FR" dirty="0"/>
              <a:t>): </a:t>
            </a:r>
            <a:r>
              <a:rPr lang="fr-FR" dirty="0" err="1"/>
              <a:t>number</a:t>
            </a:r>
            <a:endParaRPr lang="fr-FR" dirty="0"/>
          </a:p>
          <a:p>
            <a:pPr marL="0" indent="0">
              <a:buNone/>
            </a:pPr>
            <a:r>
              <a:rPr lang="fr-FR" dirty="0"/>
              <a:t>{</a:t>
            </a:r>
          </a:p>
          <a:p>
            <a:pPr marL="0" indent="0">
              <a:buNone/>
            </a:pPr>
            <a:r>
              <a:rPr lang="fr-FR" dirty="0"/>
              <a:t>    $total = 0;</a:t>
            </a:r>
          </a:p>
          <a:p>
            <a:pPr marL="0" indent="0">
              <a:buNone/>
            </a:pPr>
            <a:r>
              <a:rPr lang="fr-FR" dirty="0"/>
              <a:t>    for </a:t>
            </a:r>
            <a:r>
              <a:rPr lang="fr-FR" dirty="0" smtClean="0"/>
              <a:t>($i </a:t>
            </a:r>
            <a:r>
              <a:rPr lang="fr-FR" dirty="0"/>
              <a:t>= 0; </a:t>
            </a:r>
            <a:r>
              <a:rPr lang="fr-FR" dirty="0" smtClean="0"/>
              <a:t>$i </a:t>
            </a:r>
            <a:r>
              <a:rPr lang="fr-FR" dirty="0"/>
              <a:t>&lt; </a:t>
            </a:r>
            <a:r>
              <a:rPr lang="fr-FR" dirty="0" smtClean="0"/>
              <a:t>$</a:t>
            </a:r>
            <a:r>
              <a:rPr lang="fr-FR" dirty="0" err="1" smtClean="0"/>
              <a:t>maxTaxes</a:t>
            </a:r>
            <a:r>
              <a:rPr lang="fr-FR" dirty="0"/>
              <a:t>; </a:t>
            </a:r>
            <a:r>
              <a:rPr lang="fr-FR" dirty="0" smtClean="0"/>
              <a:t>$i</a:t>
            </a:r>
            <a:r>
              <a:rPr lang="fr-FR" dirty="0"/>
              <a:t>++) {</a:t>
            </a:r>
          </a:p>
          <a:p>
            <a:pPr marL="0" indent="0">
              <a:buNone/>
            </a:pPr>
            <a:r>
              <a:rPr lang="fr-FR" dirty="0"/>
              <a:t>        for </a:t>
            </a:r>
            <a:r>
              <a:rPr lang="fr-FR" dirty="0" smtClean="0"/>
              <a:t>($j </a:t>
            </a:r>
            <a:r>
              <a:rPr lang="fr-FR" dirty="0"/>
              <a:t>= 5; </a:t>
            </a:r>
            <a:r>
              <a:rPr lang="fr-FR" dirty="0" smtClean="0"/>
              <a:t>$j &lt; $i</a:t>
            </a:r>
            <a:r>
              <a:rPr lang="fr-FR" dirty="0"/>
              <a:t>; </a:t>
            </a:r>
            <a:r>
              <a:rPr lang="fr-FR" dirty="0" smtClean="0"/>
              <a:t>$</a:t>
            </a:r>
            <a:r>
              <a:rPr lang="fr-FR" dirty="0" err="1" smtClean="0"/>
              <a:t>j</a:t>
            </a:r>
            <a:r>
              <a:rPr lang="fr-FR" dirty="0" err="1"/>
              <a:t>++</a:t>
            </a:r>
            <a:r>
              <a:rPr lang="fr-FR" dirty="0"/>
              <a:t>) {</a:t>
            </a:r>
          </a:p>
          <a:p>
            <a:pPr marL="0" indent="0">
              <a:buNone/>
            </a:pPr>
            <a:r>
              <a:rPr lang="fr-FR" dirty="0"/>
              <a:t>            if </a:t>
            </a:r>
            <a:r>
              <a:rPr lang="fr-FR" dirty="0" smtClean="0"/>
              <a:t>($total </a:t>
            </a:r>
            <a:r>
              <a:rPr lang="fr-FR" dirty="0"/>
              <a:t>&gt; 9) {</a:t>
            </a:r>
          </a:p>
          <a:p>
            <a:pPr marL="0" indent="0">
              <a:buNone/>
            </a:pPr>
            <a:r>
              <a:rPr lang="fr-FR" dirty="0"/>
              <a:t>                continue;</a:t>
            </a:r>
          </a:p>
          <a:p>
            <a:pPr marL="0" indent="0">
              <a:buNone/>
            </a:pPr>
            <a:r>
              <a:rPr lang="fr-FR" dirty="0"/>
              <a:t>             }</a:t>
            </a:r>
          </a:p>
          <a:p>
            <a:pPr marL="0" indent="0">
              <a:buNone/>
            </a:pPr>
            <a:r>
              <a:rPr lang="fr-FR" dirty="0"/>
              <a:t>        }</a:t>
            </a:r>
          </a:p>
          <a:p>
            <a:pPr marL="0" indent="0">
              <a:buNone/>
            </a:pPr>
            <a:r>
              <a:rPr lang="fr-FR" dirty="0"/>
              <a:t>       </a:t>
            </a:r>
            <a:r>
              <a:rPr lang="fr-FR" dirty="0" smtClean="0"/>
              <a:t>$total</a:t>
            </a:r>
            <a:r>
              <a:rPr lang="fr-FR" dirty="0"/>
              <a:t>++;</a:t>
            </a:r>
          </a:p>
          <a:p>
            <a:pPr marL="0" indent="0">
              <a:buNone/>
            </a:pPr>
            <a:r>
              <a:rPr lang="fr-FR" dirty="0"/>
              <a:t>    }</a:t>
            </a:r>
          </a:p>
          <a:p>
            <a:pPr marL="0" indent="0">
              <a:buNone/>
            </a:pPr>
            <a:r>
              <a:rPr lang="fr-FR" dirty="0"/>
              <a:t>    return </a:t>
            </a:r>
            <a:r>
              <a:rPr lang="fr-FR" dirty="0" smtClean="0"/>
              <a:t>$total</a:t>
            </a:r>
            <a:r>
              <a:rPr lang="fr-FR" dirty="0"/>
              <a:t>;</a:t>
            </a:r>
          </a:p>
          <a:p>
            <a:pPr marL="0" indent="0">
              <a:buNone/>
            </a:pPr>
            <a:r>
              <a:rPr lang="fr-FR" dirty="0"/>
              <a:t>}</a:t>
            </a:r>
          </a:p>
        </p:txBody>
      </p:sp>
      <p:sp>
        <p:nvSpPr>
          <p:cNvPr id="6" name="Espace réservé du texte 5"/>
          <p:cNvSpPr>
            <a:spLocks noGrp="1"/>
          </p:cNvSpPr>
          <p:nvPr>
            <p:ph type="body" sz="quarter" idx="3"/>
          </p:nvPr>
        </p:nvSpPr>
        <p:spPr/>
        <p:txBody>
          <a:bodyPr/>
          <a:lstStyle/>
          <a:p>
            <a:r>
              <a:rPr lang="fr-FR" dirty="0" smtClean="0"/>
              <a:t>Notation</a:t>
            </a:r>
            <a:endParaRPr lang="fr-FR" dirty="0"/>
          </a:p>
        </p:txBody>
      </p:sp>
      <p:sp>
        <p:nvSpPr>
          <p:cNvPr id="7" name="Espace réservé du contenu 6"/>
          <p:cNvSpPr>
            <a:spLocks noGrp="1"/>
          </p:cNvSpPr>
          <p:nvPr>
            <p:ph sz="quarter" idx="4"/>
          </p:nvPr>
        </p:nvSpPr>
        <p:spPr/>
        <p:txBody>
          <a:bodyPr/>
          <a:lstStyle/>
          <a:p>
            <a:r>
              <a:rPr lang="fr-FR" b="1" dirty="0" smtClean="0">
                <a:solidFill>
                  <a:srgbClr val="00B050"/>
                </a:solidFill>
              </a:rPr>
              <a:t>0</a:t>
            </a:r>
            <a:r>
              <a:rPr lang="fr-FR" dirty="0" smtClean="0"/>
              <a:t> : Structures lisibles</a:t>
            </a:r>
          </a:p>
          <a:p>
            <a:r>
              <a:rPr lang="fr-FR" b="1" dirty="0" smtClean="0">
                <a:solidFill>
                  <a:schemeClr val="accent4"/>
                </a:solidFill>
              </a:rPr>
              <a:t>1</a:t>
            </a:r>
            <a:r>
              <a:rPr lang="fr-FR" dirty="0" smtClean="0"/>
              <a:t> : Brisure du flux (if…jump…récursivité)</a:t>
            </a:r>
          </a:p>
          <a:p>
            <a:r>
              <a:rPr lang="fr-FR" b="1" dirty="0" smtClean="0">
                <a:solidFill>
                  <a:srgbClr val="FF0000"/>
                </a:solidFill>
              </a:rPr>
              <a:t>N+1</a:t>
            </a:r>
            <a:r>
              <a:rPr lang="fr-FR" dirty="0" smtClean="0"/>
              <a:t> : Points malus pour chaque niveau supplémentaire d’imbrication. (if dans if, catchs,…)</a:t>
            </a:r>
            <a:endParaRPr lang="fr-FR" dirty="0"/>
          </a:p>
        </p:txBody>
      </p:sp>
    </p:spTree>
    <p:extLst>
      <p:ext uri="{BB962C8B-B14F-4D97-AF65-F5344CB8AC3E}">
        <p14:creationId xmlns:p14="http://schemas.microsoft.com/office/powerpoint/2010/main" val="40791590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54954" y="973668"/>
            <a:ext cx="9173902" cy="706964"/>
          </a:xfrm>
        </p:spPr>
        <p:txBody>
          <a:bodyPr/>
          <a:lstStyle/>
          <a:p>
            <a:r>
              <a:rPr lang="fr-FR" dirty="0" smtClean="0"/>
              <a:t>Exemple : Complexité cognitive de 7 pts</a:t>
            </a:r>
            <a:endParaRPr lang="fr-FR" sz="3200" dirty="0"/>
          </a:p>
        </p:txBody>
      </p:sp>
      <p:sp>
        <p:nvSpPr>
          <p:cNvPr id="5" name="Espace réservé du contenu 4"/>
          <p:cNvSpPr>
            <a:spLocks noGrp="1"/>
          </p:cNvSpPr>
          <p:nvPr>
            <p:ph sz="half" idx="2"/>
          </p:nvPr>
        </p:nvSpPr>
        <p:spPr>
          <a:xfrm>
            <a:off x="502276" y="2356834"/>
            <a:ext cx="5477836" cy="4314422"/>
          </a:xfrm>
        </p:spPr>
        <p:txBody>
          <a:bodyPr>
            <a:normAutofit fontScale="92500" lnSpcReduction="20000"/>
          </a:bodyPr>
          <a:lstStyle/>
          <a:p>
            <a:pPr marL="0" indent="0">
              <a:buNone/>
            </a:pPr>
            <a:r>
              <a:rPr lang="fr-FR" dirty="0" err="1" smtClean="0"/>
              <a:t>Function</a:t>
            </a:r>
            <a:r>
              <a:rPr lang="fr-FR" dirty="0" smtClean="0"/>
              <a:t> </a:t>
            </a:r>
            <a:r>
              <a:rPr lang="fr-FR" dirty="0" err="1" smtClean="0"/>
              <a:t>sumOfTaxes</a:t>
            </a:r>
            <a:r>
              <a:rPr lang="fr-FR" dirty="0" smtClean="0"/>
              <a:t> (</a:t>
            </a:r>
            <a:r>
              <a:rPr lang="fr-FR" dirty="0" err="1" smtClean="0"/>
              <a:t>int</a:t>
            </a:r>
            <a:r>
              <a:rPr lang="fr-FR" dirty="0" smtClean="0"/>
              <a:t> $</a:t>
            </a:r>
            <a:r>
              <a:rPr lang="fr-FR" dirty="0" err="1" smtClean="0"/>
              <a:t>maxTaxes</a:t>
            </a:r>
            <a:r>
              <a:rPr lang="fr-FR" dirty="0" smtClean="0"/>
              <a:t>): </a:t>
            </a:r>
            <a:r>
              <a:rPr lang="fr-FR" dirty="0" err="1" smtClean="0"/>
              <a:t>number</a:t>
            </a:r>
            <a:endParaRPr lang="fr-FR" dirty="0" smtClean="0"/>
          </a:p>
          <a:p>
            <a:pPr marL="0" indent="0">
              <a:buNone/>
            </a:pPr>
            <a:r>
              <a:rPr lang="fr-FR" dirty="0" smtClean="0"/>
              <a:t>{</a:t>
            </a:r>
          </a:p>
          <a:p>
            <a:pPr marL="0" indent="0">
              <a:buNone/>
            </a:pPr>
            <a:r>
              <a:rPr lang="fr-FR" dirty="0"/>
              <a:t> </a:t>
            </a:r>
            <a:r>
              <a:rPr lang="fr-FR" dirty="0" smtClean="0"/>
              <a:t>   </a:t>
            </a:r>
            <a:r>
              <a:rPr lang="fr-FR" dirty="0" smtClean="0">
                <a:solidFill>
                  <a:srgbClr val="00B050"/>
                </a:solidFill>
              </a:rPr>
              <a:t>$total = 0;                                                     </a:t>
            </a:r>
            <a:r>
              <a:rPr lang="fr-FR" b="1" dirty="0" smtClean="0">
                <a:solidFill>
                  <a:srgbClr val="00B050"/>
                </a:solidFill>
              </a:rPr>
              <a:t>0</a:t>
            </a:r>
          </a:p>
          <a:p>
            <a:pPr marL="0" indent="0">
              <a:buNone/>
            </a:pPr>
            <a:r>
              <a:rPr lang="fr-FR" dirty="0">
                <a:solidFill>
                  <a:schemeClr val="accent4"/>
                </a:solidFill>
              </a:rPr>
              <a:t> </a:t>
            </a:r>
            <a:r>
              <a:rPr lang="fr-FR" dirty="0" smtClean="0">
                <a:solidFill>
                  <a:schemeClr val="accent4"/>
                </a:solidFill>
              </a:rPr>
              <a:t>   for ($i = 0;$ i &lt; $</a:t>
            </a:r>
            <a:r>
              <a:rPr lang="fr-FR" dirty="0" err="1" smtClean="0">
                <a:solidFill>
                  <a:schemeClr val="accent4"/>
                </a:solidFill>
              </a:rPr>
              <a:t>maxTaxes</a:t>
            </a:r>
            <a:r>
              <a:rPr lang="fr-FR" dirty="0" smtClean="0">
                <a:solidFill>
                  <a:schemeClr val="accent4"/>
                </a:solidFill>
              </a:rPr>
              <a:t>; $i++) {              </a:t>
            </a:r>
            <a:r>
              <a:rPr lang="fr-FR" b="1" dirty="0" smtClean="0">
                <a:solidFill>
                  <a:schemeClr val="accent4"/>
                </a:solidFill>
              </a:rPr>
              <a:t>1</a:t>
            </a:r>
          </a:p>
          <a:p>
            <a:pPr marL="0" indent="0">
              <a:buNone/>
            </a:pPr>
            <a:r>
              <a:rPr lang="fr-FR" dirty="0" smtClean="0">
                <a:solidFill>
                  <a:srgbClr val="FF0000"/>
                </a:solidFill>
              </a:rPr>
              <a:t>        for ($j = 5; $j &lt; $i; $</a:t>
            </a:r>
            <a:r>
              <a:rPr lang="fr-FR" dirty="0" err="1" smtClean="0">
                <a:solidFill>
                  <a:srgbClr val="FF0000"/>
                </a:solidFill>
              </a:rPr>
              <a:t>j++</a:t>
            </a:r>
            <a:r>
              <a:rPr lang="fr-FR" dirty="0" smtClean="0">
                <a:solidFill>
                  <a:srgbClr val="FF0000"/>
                </a:solidFill>
              </a:rPr>
              <a:t>) {                           </a:t>
            </a:r>
            <a:r>
              <a:rPr lang="fr-FR" b="1" dirty="0" smtClean="0">
                <a:solidFill>
                  <a:srgbClr val="FF0000"/>
                </a:solidFill>
              </a:rPr>
              <a:t>2</a:t>
            </a:r>
          </a:p>
          <a:p>
            <a:pPr marL="0" indent="0">
              <a:buNone/>
            </a:pPr>
            <a:r>
              <a:rPr lang="fr-FR" dirty="0">
                <a:solidFill>
                  <a:srgbClr val="FF0000"/>
                </a:solidFill>
              </a:rPr>
              <a:t> </a:t>
            </a:r>
            <a:r>
              <a:rPr lang="fr-FR" dirty="0" smtClean="0">
                <a:solidFill>
                  <a:srgbClr val="FF0000"/>
                </a:solidFill>
              </a:rPr>
              <a:t>           if ($total &gt; 9) {                                       </a:t>
            </a:r>
            <a:r>
              <a:rPr lang="fr-FR" b="1" dirty="0" smtClean="0">
                <a:solidFill>
                  <a:srgbClr val="FF0000"/>
                </a:solidFill>
              </a:rPr>
              <a:t>3</a:t>
            </a:r>
          </a:p>
          <a:p>
            <a:pPr marL="0" indent="0">
              <a:buNone/>
            </a:pPr>
            <a:r>
              <a:rPr lang="fr-FR" dirty="0"/>
              <a:t> </a:t>
            </a:r>
            <a:r>
              <a:rPr lang="fr-FR" dirty="0" smtClean="0"/>
              <a:t>               </a:t>
            </a:r>
            <a:r>
              <a:rPr lang="fr-FR" dirty="0" smtClean="0">
                <a:solidFill>
                  <a:schemeClr val="accent4"/>
                </a:solidFill>
              </a:rPr>
              <a:t>continue;                                          </a:t>
            </a:r>
            <a:r>
              <a:rPr lang="fr-FR" b="1" dirty="0" smtClean="0">
                <a:solidFill>
                  <a:schemeClr val="accent4"/>
                </a:solidFill>
              </a:rPr>
              <a:t>1</a:t>
            </a:r>
          </a:p>
          <a:p>
            <a:pPr marL="0" indent="0">
              <a:buNone/>
            </a:pPr>
            <a:r>
              <a:rPr lang="fr-FR" dirty="0"/>
              <a:t> </a:t>
            </a:r>
            <a:r>
              <a:rPr lang="fr-FR" dirty="0" smtClean="0"/>
              <a:t>            }</a:t>
            </a:r>
          </a:p>
          <a:p>
            <a:pPr marL="0" indent="0">
              <a:buNone/>
            </a:pPr>
            <a:r>
              <a:rPr lang="fr-FR" dirty="0"/>
              <a:t> </a:t>
            </a:r>
            <a:r>
              <a:rPr lang="fr-FR" dirty="0" smtClean="0"/>
              <a:t>       }</a:t>
            </a:r>
          </a:p>
          <a:p>
            <a:pPr marL="0" indent="0">
              <a:buNone/>
            </a:pPr>
            <a:r>
              <a:rPr lang="fr-FR" dirty="0">
                <a:solidFill>
                  <a:srgbClr val="00B050"/>
                </a:solidFill>
              </a:rPr>
              <a:t> </a:t>
            </a:r>
            <a:r>
              <a:rPr lang="fr-FR" dirty="0" smtClean="0">
                <a:solidFill>
                  <a:srgbClr val="00B050"/>
                </a:solidFill>
              </a:rPr>
              <a:t>       $total++;                                                    </a:t>
            </a:r>
            <a:r>
              <a:rPr lang="fr-FR" b="1" dirty="0" smtClean="0">
                <a:solidFill>
                  <a:srgbClr val="00B050"/>
                </a:solidFill>
              </a:rPr>
              <a:t>0</a:t>
            </a:r>
          </a:p>
          <a:p>
            <a:pPr marL="0" indent="0">
              <a:buNone/>
            </a:pPr>
            <a:r>
              <a:rPr lang="fr-FR" dirty="0"/>
              <a:t> </a:t>
            </a:r>
            <a:r>
              <a:rPr lang="fr-FR" dirty="0" smtClean="0"/>
              <a:t>   }</a:t>
            </a:r>
          </a:p>
          <a:p>
            <a:pPr marL="0" indent="0">
              <a:buNone/>
            </a:pPr>
            <a:r>
              <a:rPr lang="fr-FR" dirty="0"/>
              <a:t> </a:t>
            </a:r>
            <a:r>
              <a:rPr lang="fr-FR" dirty="0" smtClean="0"/>
              <a:t>   return $total;</a:t>
            </a:r>
          </a:p>
          <a:p>
            <a:pPr marL="0" indent="0">
              <a:buNone/>
            </a:pPr>
            <a:r>
              <a:rPr lang="fr-FR" dirty="0"/>
              <a:t>}</a:t>
            </a:r>
          </a:p>
        </p:txBody>
      </p:sp>
      <p:sp>
        <p:nvSpPr>
          <p:cNvPr id="6" name="Espace réservé du texte 5"/>
          <p:cNvSpPr>
            <a:spLocks noGrp="1"/>
          </p:cNvSpPr>
          <p:nvPr>
            <p:ph type="body" sz="quarter" idx="3"/>
          </p:nvPr>
        </p:nvSpPr>
        <p:spPr/>
        <p:txBody>
          <a:bodyPr/>
          <a:lstStyle/>
          <a:p>
            <a:r>
              <a:rPr lang="fr-FR" dirty="0" smtClean="0"/>
              <a:t>Notation</a:t>
            </a:r>
            <a:endParaRPr lang="fr-FR" dirty="0"/>
          </a:p>
        </p:txBody>
      </p:sp>
      <p:sp>
        <p:nvSpPr>
          <p:cNvPr id="7" name="Espace réservé du contenu 6"/>
          <p:cNvSpPr>
            <a:spLocks noGrp="1"/>
          </p:cNvSpPr>
          <p:nvPr>
            <p:ph sz="quarter" idx="4"/>
          </p:nvPr>
        </p:nvSpPr>
        <p:spPr/>
        <p:txBody>
          <a:bodyPr/>
          <a:lstStyle/>
          <a:p>
            <a:r>
              <a:rPr lang="fr-FR" b="1" dirty="0" smtClean="0">
                <a:solidFill>
                  <a:srgbClr val="00B050"/>
                </a:solidFill>
              </a:rPr>
              <a:t>0</a:t>
            </a:r>
            <a:r>
              <a:rPr lang="fr-FR" dirty="0" smtClean="0"/>
              <a:t> : Structures lisibles</a:t>
            </a:r>
          </a:p>
          <a:p>
            <a:r>
              <a:rPr lang="fr-FR" b="1" dirty="0" smtClean="0">
                <a:solidFill>
                  <a:schemeClr val="accent4"/>
                </a:solidFill>
              </a:rPr>
              <a:t>1</a:t>
            </a:r>
            <a:r>
              <a:rPr lang="fr-FR" dirty="0" smtClean="0"/>
              <a:t> : Brisure du flux (if…jump…récursivité)</a:t>
            </a:r>
          </a:p>
          <a:p>
            <a:r>
              <a:rPr lang="fr-FR" b="1" dirty="0" smtClean="0">
                <a:solidFill>
                  <a:srgbClr val="FF0000"/>
                </a:solidFill>
              </a:rPr>
              <a:t>N+1</a:t>
            </a:r>
            <a:r>
              <a:rPr lang="fr-FR" dirty="0" smtClean="0"/>
              <a:t> : Points malus pour chaque niveau supplémentaire d’imbrication. (if dans if, catchs,…)</a:t>
            </a:r>
            <a:endParaRPr lang="fr-FR" dirty="0"/>
          </a:p>
        </p:txBody>
      </p:sp>
    </p:spTree>
    <p:extLst>
      <p:ext uri="{BB962C8B-B14F-4D97-AF65-F5344CB8AC3E}">
        <p14:creationId xmlns:p14="http://schemas.microsoft.com/office/powerpoint/2010/main" val="15669067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p:cNvSpPr>
            <a:spLocks noGrp="1"/>
          </p:cNvSpPr>
          <p:nvPr>
            <p:ph type="title"/>
          </p:nvPr>
        </p:nvSpPr>
        <p:spPr/>
        <p:txBody>
          <a:bodyPr/>
          <a:lstStyle/>
          <a:p>
            <a:r>
              <a:rPr lang="fr-FR" dirty="0" smtClean="0"/>
              <a:t>Complexité </a:t>
            </a:r>
            <a:r>
              <a:rPr lang="fr-FR" dirty="0" err="1" smtClean="0"/>
              <a:t>cyclomatique</a:t>
            </a:r>
            <a:r>
              <a:rPr lang="fr-FR" dirty="0" smtClean="0"/>
              <a:t> </a:t>
            </a:r>
            <a:br>
              <a:rPr lang="fr-FR" dirty="0" smtClean="0"/>
            </a:br>
            <a:r>
              <a:rPr lang="fr-FR" sz="2000" dirty="0" smtClean="0"/>
              <a:t>(ou mesure de </a:t>
            </a:r>
            <a:r>
              <a:rPr lang="fr-FR" sz="2000" dirty="0" err="1" smtClean="0"/>
              <a:t>McCabe</a:t>
            </a:r>
            <a:r>
              <a:rPr lang="fr-FR" sz="2000" dirty="0" smtClean="0"/>
              <a:t>)</a:t>
            </a:r>
            <a:endParaRPr lang="fr-FR" sz="2000" dirty="0"/>
          </a:p>
        </p:txBody>
      </p:sp>
      <p:sp>
        <p:nvSpPr>
          <p:cNvPr id="10" name="Espace réservé du texte 9"/>
          <p:cNvSpPr>
            <a:spLocks noGrp="1"/>
          </p:cNvSpPr>
          <p:nvPr>
            <p:ph type="body" idx="1"/>
          </p:nvPr>
        </p:nvSpPr>
        <p:spPr/>
        <p:txBody>
          <a:bodyPr/>
          <a:lstStyle/>
          <a:p>
            <a:r>
              <a:rPr lang="fr-FR" dirty="0" smtClean="0"/>
              <a:t>Mesure crée en 1976 par Thomas J. </a:t>
            </a:r>
            <a:r>
              <a:rPr lang="fr-FR" dirty="0" err="1" smtClean="0"/>
              <a:t>McCabe</a:t>
            </a:r>
            <a:endParaRPr lang="fr-FR" dirty="0"/>
          </a:p>
        </p:txBody>
      </p:sp>
    </p:spTree>
    <p:extLst>
      <p:ext uri="{BB962C8B-B14F-4D97-AF65-F5344CB8AC3E}">
        <p14:creationId xmlns:p14="http://schemas.microsoft.com/office/powerpoint/2010/main" val="11326374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smtClean="0"/>
              <a:t>Définition</a:t>
            </a:r>
            <a:endParaRPr lang="fr-FR" dirty="0"/>
          </a:p>
        </p:txBody>
      </p:sp>
      <p:sp>
        <p:nvSpPr>
          <p:cNvPr id="5" name="Espace réservé du contenu 4"/>
          <p:cNvSpPr>
            <a:spLocks noGrp="1"/>
          </p:cNvSpPr>
          <p:nvPr>
            <p:ph idx="1"/>
          </p:nvPr>
        </p:nvSpPr>
        <p:spPr/>
        <p:txBody>
          <a:bodyPr>
            <a:normAutofit/>
          </a:bodyPr>
          <a:lstStyle/>
          <a:p>
            <a:r>
              <a:rPr lang="fr-FR" dirty="0" smtClean="0"/>
              <a:t>Cette mesure va permettre de mesurer la complexité d’un programme. Elle comptabilise le nombre de « chemins » d’exécutions possible.</a:t>
            </a:r>
          </a:p>
          <a:p>
            <a:endParaRPr lang="fr-FR" dirty="0"/>
          </a:p>
          <a:p>
            <a:r>
              <a:rPr lang="fr-FR" dirty="0" smtClean="0"/>
              <a:t>Une bonne pratique est de ne pas dépasser une complexité </a:t>
            </a:r>
            <a:r>
              <a:rPr lang="fr-FR" dirty="0" err="1" smtClean="0"/>
              <a:t>cyclomatique</a:t>
            </a:r>
            <a:r>
              <a:rPr lang="fr-FR" dirty="0" smtClean="0"/>
              <a:t> de </a:t>
            </a:r>
            <a:r>
              <a:rPr lang="fr-FR" b="1" dirty="0" smtClean="0"/>
              <a:t>10 points pour une fonction</a:t>
            </a:r>
            <a:r>
              <a:rPr lang="fr-FR" dirty="0" smtClean="0"/>
              <a:t>.</a:t>
            </a:r>
          </a:p>
          <a:p>
            <a:pPr marL="0" indent="0">
              <a:buNone/>
            </a:pPr>
            <a:endParaRPr lang="fr-FR" dirty="0" smtClean="0"/>
          </a:p>
          <a:p>
            <a:r>
              <a:rPr lang="fr-FR" dirty="0" smtClean="0"/>
              <a:t>Permet de définir :</a:t>
            </a:r>
          </a:p>
          <a:p>
            <a:pPr lvl="1">
              <a:buFont typeface="Wingdings" panose="05000000000000000000" pitchFamily="2" charset="2"/>
              <a:buChar char="§"/>
            </a:pPr>
            <a:r>
              <a:rPr lang="fr-FR" dirty="0" smtClean="0"/>
              <a:t>Le nombre de chemins d’exécution</a:t>
            </a:r>
          </a:p>
          <a:p>
            <a:pPr lvl="1">
              <a:buFont typeface="Wingdings" panose="05000000000000000000" pitchFamily="2" charset="2"/>
              <a:buChar char="§"/>
            </a:pPr>
            <a:r>
              <a:rPr lang="fr-FR" b="1" dirty="0" smtClean="0"/>
              <a:t>Le nombre de tests minimum qu’il faut écrire pour avoir une couverture de 100%</a:t>
            </a:r>
            <a:endParaRPr lang="fr-FR" b="1" dirty="0"/>
          </a:p>
        </p:txBody>
      </p:sp>
    </p:spTree>
    <p:extLst>
      <p:ext uri="{BB962C8B-B14F-4D97-AF65-F5344CB8AC3E}">
        <p14:creationId xmlns:p14="http://schemas.microsoft.com/office/powerpoint/2010/main" val="373442253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irection Ion">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0</TotalTime>
  <Words>2693</Words>
  <Application>Microsoft Office PowerPoint</Application>
  <PresentationFormat>Grand écran</PresentationFormat>
  <Paragraphs>531</Paragraphs>
  <Slides>56</Slides>
  <Notes>5</Notes>
  <HiddenSlides>1</HiddenSlides>
  <MMClips>0</MMClips>
  <ScaleCrop>false</ScaleCrop>
  <HeadingPairs>
    <vt:vector size="8" baseType="variant">
      <vt:variant>
        <vt:lpstr>Polices utilisées</vt:lpstr>
      </vt:variant>
      <vt:variant>
        <vt:i4>5</vt:i4>
      </vt:variant>
      <vt:variant>
        <vt:lpstr>Thème</vt:lpstr>
      </vt:variant>
      <vt:variant>
        <vt:i4>1</vt:i4>
      </vt:variant>
      <vt:variant>
        <vt:lpstr>Serveurs OLE incorporés</vt:lpstr>
      </vt:variant>
      <vt:variant>
        <vt:i4>1</vt:i4>
      </vt:variant>
      <vt:variant>
        <vt:lpstr>Titres des diapositives</vt:lpstr>
      </vt:variant>
      <vt:variant>
        <vt:i4>56</vt:i4>
      </vt:variant>
    </vt:vector>
  </HeadingPairs>
  <TitlesOfParts>
    <vt:vector size="63" baseType="lpstr">
      <vt:lpstr>Arial</vt:lpstr>
      <vt:lpstr>Calibri</vt:lpstr>
      <vt:lpstr>Century Gothic</vt:lpstr>
      <vt:lpstr>Wingdings</vt:lpstr>
      <vt:lpstr>Wingdings 3</vt:lpstr>
      <vt:lpstr>Direction Ion</vt:lpstr>
      <vt:lpstr>Objet d’environnement du Gestionnaire de liaisons</vt:lpstr>
      <vt:lpstr>Tests unitaires et fonctionnels</vt:lpstr>
      <vt:lpstr>Résume</vt:lpstr>
      <vt:lpstr>Rappels</vt:lpstr>
      <vt:lpstr>Complexité cognitive</vt:lpstr>
      <vt:lpstr>Définition</vt:lpstr>
      <vt:lpstr>Exemple</vt:lpstr>
      <vt:lpstr>Exemple : Complexité cognitive de 7 pts</vt:lpstr>
      <vt:lpstr>Complexité cyclomatique  (ou mesure de McCabe)</vt:lpstr>
      <vt:lpstr>Définition</vt:lpstr>
      <vt:lpstr>Exemple</vt:lpstr>
      <vt:lpstr>Exemple : Complexité cyclomatique 4 pts</vt:lpstr>
      <vt:lpstr>Tests Unitaires</vt:lpstr>
      <vt:lpstr>Oui, mais pour quoi faire ?</vt:lpstr>
      <vt:lpstr>Installation sous Symfony 4</vt:lpstr>
      <vt:lpstr>Configuration : phpunit.xml.dist</vt:lpstr>
      <vt:lpstr>Couverture</vt:lpstr>
      <vt:lpstr>Norme d’écritures</vt:lpstr>
      <vt:lpstr>Test Driven Development (TDD)</vt:lpstr>
      <vt:lpstr>Assertion</vt:lpstr>
      <vt:lpstr>C’est en forgeant qu’on devient forgeron.</vt:lpstr>
      <vt:lpstr>Premier test unitaire</vt:lpstr>
      <vt:lpstr>Exemples exhaustifs des assertions</vt:lpstr>
      <vt:lpstr>Vérifier la durée d’exécution</vt:lpstr>
      <vt:lpstr>Annotation - Groupes</vt:lpstr>
      <vt:lpstr>Annotation - Groupes</vt:lpstr>
      <vt:lpstr>DataProvider</vt:lpstr>
      <vt:lpstr>setUp() et TearDown()</vt:lpstr>
      <vt:lpstr>setUpBeforeClass() et tearDownAfterClass()</vt:lpstr>
      <vt:lpstr>Dépendance des tests</vt:lpstr>
      <vt:lpstr>Fixture</vt:lpstr>
      <vt:lpstr>Load Fixture via liib?</vt:lpstr>
      <vt:lpstr>Tests des dépôts Doctrine</vt:lpstr>
      <vt:lpstr>Mocks</vt:lpstr>
      <vt:lpstr>Organiser une suite de tests</vt:lpstr>
      <vt:lpstr>Organiser une suite de tests</vt:lpstr>
      <vt:lpstr>Organiser une suite de tests</vt:lpstr>
      <vt:lpstr>Exports</vt:lpstr>
      <vt:lpstr>Présentation PowerPoint</vt:lpstr>
      <vt:lpstr>Présentation PowerPoint</vt:lpstr>
      <vt:lpstr>Configuration de la journalisation</vt:lpstr>
      <vt:lpstr>Configuration de la journalisation</vt:lpstr>
      <vt:lpstr>Configuration en mode CI/CD</vt:lpstr>
      <vt:lpstr>Configuration en mode CI/CD</vt:lpstr>
      <vt:lpstr>Présentation PowerPoint</vt:lpstr>
      <vt:lpstr>Bilan des tests unitaires</vt:lpstr>
      <vt:lpstr>Tests Fonctionnels</vt:lpstr>
      <vt:lpstr>Premier test fonctionnel</vt:lpstr>
      <vt:lpstr>CSS</vt:lpstr>
      <vt:lpstr>Javascript</vt:lpstr>
      <vt:lpstr>Autres</vt:lpstr>
      <vt:lpstr>Annotation - Groupes</vt:lpstr>
      <vt:lpstr>Panthera</vt:lpstr>
      <vt:lpstr>Panthera - Exemple</vt:lpstr>
      <vt:lpstr>Panthera - Utilisations</vt:lpstr>
      <vt:lpstr>Panthera - Optimisations</vt:lpstr>
      <vt:lpstr>End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Tests unitaires et fonctionnels</dc:title>
  <dc:creator>LERICHE Jeremy</dc:creator>
  <cp:lastModifiedBy>LERICHE Jeremy</cp:lastModifiedBy>
  <cp:revision>127</cp:revision>
  <dcterms:created xsi:type="dcterms:W3CDTF">2019-02-25T08:31:54Z</dcterms:created>
  <dcterms:modified xsi:type="dcterms:W3CDTF">2019-03-01T08:26:49Z</dcterms:modified>
</cp:coreProperties>
</file>