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8" r:id="rId4"/>
    <p:sldId id="272" r:id="rId5"/>
    <p:sldId id="273" r:id="rId6"/>
    <p:sldId id="275" r:id="rId7"/>
    <p:sldId id="274" r:id="rId8"/>
    <p:sldId id="276" r:id="rId9"/>
    <p:sldId id="28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6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90" d="100"/>
          <a:sy n="90" d="100"/>
        </p:scale>
        <p:origin x="8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A2D6C-C4FE-49DD-8171-DDA70EAE5D3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87D50-9D3F-4634-B0A9-CCE1B8FCA819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C4F14431-EC7E-48F9-B4D0-FD4894B3E49B}" type="parTrans" cxnId="{E05AF4E0-B90D-4858-BD37-1AEB374237C6}">
      <dgm:prSet/>
      <dgm:spPr/>
      <dgm:t>
        <a:bodyPr/>
        <a:lstStyle/>
        <a:p>
          <a:endParaRPr lang="en-US"/>
        </a:p>
      </dgm:t>
    </dgm:pt>
    <dgm:pt modelId="{313D5FEE-3E0E-4CCB-ADBB-9C75D219A3B6}" type="sibTrans" cxnId="{E05AF4E0-B90D-4858-BD37-1AEB374237C6}">
      <dgm:prSet/>
      <dgm:spPr/>
      <dgm:t>
        <a:bodyPr/>
        <a:lstStyle/>
        <a:p>
          <a:endParaRPr lang="en-US"/>
        </a:p>
      </dgm:t>
    </dgm:pt>
    <dgm:pt modelId="{AB337F25-F58A-45E1-AD63-8CB5FF0A4499}">
      <dgm:prSet phldrT="[Text]"/>
      <dgm:spPr/>
      <dgm:t>
        <a:bodyPr/>
        <a:lstStyle/>
        <a:p>
          <a:r>
            <a:rPr lang="en-US" dirty="0" smtClean="0"/>
            <a:t>This is the new OS </a:t>
          </a:r>
          <a:endParaRPr lang="en-US" dirty="0"/>
        </a:p>
      </dgm:t>
    </dgm:pt>
    <dgm:pt modelId="{1217DA08-8701-42EA-88E9-0AC661B1AD07}" type="parTrans" cxnId="{2D2017C7-C7D9-45A5-91E9-BAC4AB5037FE}">
      <dgm:prSet/>
      <dgm:spPr/>
      <dgm:t>
        <a:bodyPr/>
        <a:lstStyle/>
        <a:p>
          <a:endParaRPr lang="en-US"/>
        </a:p>
      </dgm:t>
    </dgm:pt>
    <dgm:pt modelId="{25568651-4051-49E6-A662-F5AB8A1FC7EB}" type="sibTrans" cxnId="{2D2017C7-C7D9-45A5-91E9-BAC4AB5037FE}">
      <dgm:prSet/>
      <dgm:spPr/>
      <dgm:t>
        <a:bodyPr/>
        <a:lstStyle/>
        <a:p>
          <a:endParaRPr lang="en-US"/>
        </a:p>
      </dgm:t>
    </dgm:pt>
    <dgm:pt modelId="{AE8B57A3-1090-4288-9791-89BC02FEC9A1}">
      <dgm:prSet phldrT="[Text]"/>
      <dgm:spPr/>
      <dgm:t>
        <a:bodyPr/>
        <a:lstStyle/>
        <a:p>
          <a:r>
            <a:rPr lang="en-US" dirty="0" smtClean="0"/>
            <a:t>Runs off JavaScript </a:t>
          </a:r>
          <a:endParaRPr lang="en-US" dirty="0"/>
        </a:p>
      </dgm:t>
    </dgm:pt>
    <dgm:pt modelId="{3EF45748-6E30-4F19-9074-128FA0A0035D}" type="parTrans" cxnId="{79275467-B124-4C81-9FDD-1E15755AFB08}">
      <dgm:prSet/>
      <dgm:spPr/>
      <dgm:t>
        <a:bodyPr/>
        <a:lstStyle/>
        <a:p>
          <a:endParaRPr lang="en-US"/>
        </a:p>
      </dgm:t>
    </dgm:pt>
    <dgm:pt modelId="{5DE78D91-94ED-4E34-9AE7-05D360133371}" type="sibTrans" cxnId="{79275467-B124-4C81-9FDD-1E15755AFB08}">
      <dgm:prSet/>
      <dgm:spPr/>
      <dgm:t>
        <a:bodyPr/>
        <a:lstStyle/>
        <a:p>
          <a:endParaRPr lang="en-US"/>
        </a:p>
      </dgm:t>
    </dgm:pt>
    <dgm:pt modelId="{60CA1C12-9B45-4D2E-86B5-50CA85350B27}">
      <dgm:prSet phldrT="[Text]"/>
      <dgm:spPr/>
      <dgm:t>
        <a:bodyPr/>
        <a:lstStyle/>
        <a:p>
          <a:r>
            <a:rPr lang="en-US" dirty="0" smtClean="0"/>
            <a:t>Middle Tier</a:t>
          </a:r>
          <a:endParaRPr lang="en-US" dirty="0"/>
        </a:p>
      </dgm:t>
    </dgm:pt>
    <dgm:pt modelId="{1BDE52C8-3FB2-402D-BA3E-925E0DA09C8E}" type="parTrans" cxnId="{9D1A468B-6C54-4F1B-A199-9BCC695EC5D7}">
      <dgm:prSet/>
      <dgm:spPr/>
      <dgm:t>
        <a:bodyPr/>
        <a:lstStyle/>
        <a:p>
          <a:endParaRPr lang="en-US"/>
        </a:p>
      </dgm:t>
    </dgm:pt>
    <dgm:pt modelId="{F16B6157-4937-4689-B095-2496DBCE2742}" type="sibTrans" cxnId="{9D1A468B-6C54-4F1B-A199-9BCC695EC5D7}">
      <dgm:prSet/>
      <dgm:spPr/>
      <dgm:t>
        <a:bodyPr/>
        <a:lstStyle/>
        <a:p>
          <a:endParaRPr lang="en-US"/>
        </a:p>
      </dgm:t>
    </dgm:pt>
    <dgm:pt modelId="{10696387-6435-4FDD-BE3A-28051342C9AD}">
      <dgm:prSet phldrT="[Text]"/>
      <dgm:spPr/>
      <dgm:t>
        <a:bodyPr/>
        <a:lstStyle/>
        <a:p>
          <a:r>
            <a:rPr lang="en-US" dirty="0" smtClean="0"/>
            <a:t>Modern apps are easy to host in the cloud </a:t>
          </a:r>
          <a:endParaRPr lang="en-US" dirty="0"/>
        </a:p>
      </dgm:t>
    </dgm:pt>
    <dgm:pt modelId="{506CEF54-194E-4D83-B549-4D9FC89EDA9E}" type="parTrans" cxnId="{A1B2EC35-1091-457F-884D-001D9208E572}">
      <dgm:prSet/>
      <dgm:spPr/>
      <dgm:t>
        <a:bodyPr/>
        <a:lstStyle/>
        <a:p>
          <a:endParaRPr lang="en-US"/>
        </a:p>
      </dgm:t>
    </dgm:pt>
    <dgm:pt modelId="{E99DB6AF-0F13-4AFE-8D26-38859BB9A031}" type="sibTrans" cxnId="{A1B2EC35-1091-457F-884D-001D9208E572}">
      <dgm:prSet/>
      <dgm:spPr/>
      <dgm:t>
        <a:bodyPr/>
        <a:lstStyle/>
        <a:p>
          <a:endParaRPr lang="en-US"/>
        </a:p>
      </dgm:t>
    </dgm:pt>
    <dgm:pt modelId="{41A79760-7A39-4072-8F62-97AC047E1407}">
      <dgm:prSet phldrT="[Text]"/>
      <dgm:spPr/>
      <dgm:t>
        <a:bodyPr/>
        <a:lstStyle/>
        <a:p>
          <a:r>
            <a:rPr lang="en-US" dirty="0" smtClean="0"/>
            <a:t>MVC provides a nice structure for delivering the root pages and templates</a:t>
          </a:r>
          <a:endParaRPr lang="en-US" dirty="0"/>
        </a:p>
      </dgm:t>
    </dgm:pt>
    <dgm:pt modelId="{75172180-B7FA-45BB-BF28-EF32ADBA26FD}" type="parTrans" cxnId="{D4374D19-ABD5-42FF-9C53-4645AC0588FD}">
      <dgm:prSet/>
      <dgm:spPr/>
      <dgm:t>
        <a:bodyPr/>
        <a:lstStyle/>
        <a:p>
          <a:endParaRPr lang="en-US"/>
        </a:p>
      </dgm:t>
    </dgm:pt>
    <dgm:pt modelId="{293387EC-7F87-47E9-86B9-54F961C7C7EC}" type="sibTrans" cxnId="{D4374D19-ABD5-42FF-9C53-4645AC0588FD}">
      <dgm:prSet/>
      <dgm:spPr/>
      <dgm:t>
        <a:bodyPr/>
        <a:lstStyle/>
        <a:p>
          <a:endParaRPr lang="en-US"/>
        </a:p>
      </dgm:t>
    </dgm:pt>
    <dgm:pt modelId="{1BB39082-9A16-4321-B526-5003F99D1BD0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08A12370-8586-4A2C-B379-53992FFCB150}" type="parTrans" cxnId="{05D3812B-39A7-4CCC-A3C7-EB63B5B4EB66}">
      <dgm:prSet/>
      <dgm:spPr/>
      <dgm:t>
        <a:bodyPr/>
        <a:lstStyle/>
        <a:p>
          <a:endParaRPr lang="en-US"/>
        </a:p>
      </dgm:t>
    </dgm:pt>
    <dgm:pt modelId="{81B26507-D864-45A3-8571-70C4EF586716}" type="sibTrans" cxnId="{05D3812B-39A7-4CCC-A3C7-EB63B5B4EB66}">
      <dgm:prSet/>
      <dgm:spPr/>
      <dgm:t>
        <a:bodyPr/>
        <a:lstStyle/>
        <a:p>
          <a:endParaRPr lang="en-US"/>
        </a:p>
      </dgm:t>
    </dgm:pt>
    <dgm:pt modelId="{751AF1DA-1BD1-41F3-8191-5F69DD85AFB9}">
      <dgm:prSet phldrT="[Text]"/>
      <dgm:spPr/>
      <dgm:t>
        <a:bodyPr/>
        <a:lstStyle/>
        <a:p>
          <a:r>
            <a:rPr lang="en-US" dirty="0" smtClean="0"/>
            <a:t>NoSQL? SQL? Something else? Persist-the-data.</a:t>
          </a:r>
          <a:endParaRPr lang="en-US" dirty="0"/>
        </a:p>
      </dgm:t>
    </dgm:pt>
    <dgm:pt modelId="{E08CC705-A1DD-4049-B120-6C2572173BE4}" type="parTrans" cxnId="{41BBD002-574F-41B4-878F-FF36A3A7C8F0}">
      <dgm:prSet/>
      <dgm:spPr/>
      <dgm:t>
        <a:bodyPr/>
        <a:lstStyle/>
        <a:p>
          <a:endParaRPr lang="en-US"/>
        </a:p>
      </dgm:t>
    </dgm:pt>
    <dgm:pt modelId="{0F63881C-4D87-47F9-A15C-A2F5CC22D47B}" type="sibTrans" cxnId="{41BBD002-574F-41B4-878F-FF36A3A7C8F0}">
      <dgm:prSet/>
      <dgm:spPr/>
      <dgm:t>
        <a:bodyPr/>
        <a:lstStyle/>
        <a:p>
          <a:endParaRPr lang="en-US"/>
        </a:p>
      </dgm:t>
    </dgm:pt>
    <dgm:pt modelId="{0D57CE7A-E157-4A9B-8B3E-5987411EA36A}">
      <dgm:prSet phldrT="[Text]"/>
      <dgm:spPr/>
      <dgm:t>
        <a:bodyPr/>
        <a:lstStyle/>
        <a:p>
          <a:r>
            <a:rPr lang="en-US" dirty="0" smtClean="0"/>
            <a:t>Entity Framework connects to various back ends and removes a lot of ritual and ceremony </a:t>
          </a:r>
          <a:endParaRPr lang="en-US" dirty="0"/>
        </a:p>
      </dgm:t>
    </dgm:pt>
    <dgm:pt modelId="{2DC1CCE0-C6C7-47F5-BD59-6D070C4DE0E1}" type="parTrans" cxnId="{3A3641B1-D07C-4042-B8C7-3531D40A08DF}">
      <dgm:prSet/>
      <dgm:spPr/>
      <dgm:t>
        <a:bodyPr/>
        <a:lstStyle/>
        <a:p>
          <a:endParaRPr lang="en-US"/>
        </a:p>
      </dgm:t>
    </dgm:pt>
    <dgm:pt modelId="{B9555222-4509-418E-81F7-8A2ABEAA1B7D}" type="sibTrans" cxnId="{3A3641B1-D07C-4042-B8C7-3531D40A08DF}">
      <dgm:prSet/>
      <dgm:spPr/>
      <dgm:t>
        <a:bodyPr/>
        <a:lstStyle/>
        <a:p>
          <a:endParaRPr lang="en-US"/>
        </a:p>
      </dgm:t>
    </dgm:pt>
    <dgm:pt modelId="{A1AFDCB4-AC54-4FCD-B39A-26E2E244071A}">
      <dgm:prSet phldrT="[Text]"/>
      <dgm:spPr/>
      <dgm:t>
        <a:bodyPr/>
        <a:lstStyle/>
        <a:p>
          <a:r>
            <a:rPr lang="en-US" dirty="0" smtClean="0"/>
            <a:t>Kendo UI makes for a great platform the run this space</a:t>
          </a:r>
          <a:endParaRPr lang="en-US" dirty="0"/>
        </a:p>
      </dgm:t>
    </dgm:pt>
    <dgm:pt modelId="{8CD4DE07-35E1-4095-AE51-BE265C83C4A3}" type="parTrans" cxnId="{D61B14AF-7D5E-42B1-AB0E-41732D697DE0}">
      <dgm:prSet/>
      <dgm:spPr/>
      <dgm:t>
        <a:bodyPr/>
        <a:lstStyle/>
        <a:p>
          <a:endParaRPr lang="en-US"/>
        </a:p>
      </dgm:t>
    </dgm:pt>
    <dgm:pt modelId="{046C0BAE-CF9B-416A-A55C-0F92A94FF936}" type="sibTrans" cxnId="{D61B14AF-7D5E-42B1-AB0E-41732D697DE0}">
      <dgm:prSet/>
      <dgm:spPr/>
      <dgm:t>
        <a:bodyPr/>
        <a:lstStyle/>
        <a:p>
          <a:endParaRPr lang="en-US"/>
        </a:p>
      </dgm:t>
    </dgm:pt>
    <dgm:pt modelId="{3D30DBCC-2B1B-4D80-960F-D11DC7F0B2A9}">
      <dgm:prSet phldrT="[Text]"/>
      <dgm:spPr/>
      <dgm:t>
        <a:bodyPr/>
        <a:lstStyle/>
        <a:p>
          <a:r>
            <a:rPr lang="en-US" dirty="0" smtClean="0"/>
            <a:t>Web API makes REST a cakewalk </a:t>
          </a:r>
          <a:endParaRPr lang="en-US" dirty="0"/>
        </a:p>
      </dgm:t>
    </dgm:pt>
    <dgm:pt modelId="{68B32C07-EA94-432E-A8A8-A665BAE38E12}" type="parTrans" cxnId="{7A866F53-C53F-4344-AC70-F7CE7472F6B9}">
      <dgm:prSet/>
      <dgm:spPr/>
      <dgm:t>
        <a:bodyPr/>
        <a:lstStyle/>
        <a:p>
          <a:endParaRPr lang="en-US"/>
        </a:p>
      </dgm:t>
    </dgm:pt>
    <dgm:pt modelId="{24B941EA-E9C4-414F-A05B-82CD478EC9D8}" type="sibTrans" cxnId="{7A866F53-C53F-4344-AC70-F7CE7472F6B9}">
      <dgm:prSet/>
      <dgm:spPr/>
      <dgm:t>
        <a:bodyPr/>
        <a:lstStyle/>
        <a:p>
          <a:endParaRPr lang="en-US"/>
        </a:p>
      </dgm:t>
    </dgm:pt>
    <dgm:pt modelId="{58C5D117-4527-4E08-A961-8A7EA95AE824}">
      <dgm:prSet phldrT="[Text]"/>
      <dgm:spPr/>
      <dgm:t>
        <a:bodyPr/>
        <a:lstStyle/>
        <a:p>
          <a:r>
            <a:rPr lang="en-US" dirty="0" smtClean="0"/>
            <a:t>Telerik gives you some great power here, from fluent configuration to specialized adapters</a:t>
          </a:r>
          <a:endParaRPr lang="en-US" dirty="0"/>
        </a:p>
      </dgm:t>
    </dgm:pt>
    <dgm:pt modelId="{2C3CD59B-5FDA-4D04-B81F-23F1675FFE7F}" type="parTrans" cxnId="{3B499C7A-1ACF-4066-BC40-3702DAC2043B}">
      <dgm:prSet/>
      <dgm:spPr/>
      <dgm:t>
        <a:bodyPr/>
        <a:lstStyle/>
        <a:p>
          <a:endParaRPr lang="en-US"/>
        </a:p>
      </dgm:t>
    </dgm:pt>
    <dgm:pt modelId="{63487F28-5263-46D1-A7F3-4C517626E666}" type="sibTrans" cxnId="{3B499C7A-1ACF-4066-BC40-3702DAC2043B}">
      <dgm:prSet/>
      <dgm:spPr/>
      <dgm:t>
        <a:bodyPr/>
        <a:lstStyle/>
        <a:p>
          <a:endParaRPr lang="en-US"/>
        </a:p>
      </dgm:t>
    </dgm:pt>
    <dgm:pt modelId="{96A87240-0BE5-40F0-BAFA-A9D80758260C}">
      <dgm:prSet phldrT="[Text]"/>
      <dgm:spPr/>
      <dgm:t>
        <a:bodyPr/>
        <a:lstStyle/>
        <a:p>
          <a:r>
            <a:rPr lang="en-US" dirty="0" smtClean="0"/>
            <a:t>With code-first does the SQL even matter?</a:t>
          </a:r>
          <a:endParaRPr lang="en-US" dirty="0"/>
        </a:p>
      </dgm:t>
    </dgm:pt>
    <dgm:pt modelId="{FD5046C5-291A-48A6-BFEA-AF57996FFE42}" type="parTrans" cxnId="{C1007AD7-CAFD-4287-AE99-9F5F5C8BB81F}">
      <dgm:prSet/>
      <dgm:spPr/>
      <dgm:t>
        <a:bodyPr/>
        <a:lstStyle/>
        <a:p>
          <a:endParaRPr lang="en-US"/>
        </a:p>
      </dgm:t>
    </dgm:pt>
    <dgm:pt modelId="{3DE8BDB2-C4B3-4EA5-9809-B8A51D0C22EF}" type="sibTrans" cxnId="{C1007AD7-CAFD-4287-AE99-9F5F5C8BB81F}">
      <dgm:prSet/>
      <dgm:spPr/>
      <dgm:t>
        <a:bodyPr/>
        <a:lstStyle/>
        <a:p>
          <a:endParaRPr lang="en-US"/>
        </a:p>
      </dgm:t>
    </dgm:pt>
    <dgm:pt modelId="{81042041-27AD-4CF1-9DFD-13285BEFC3DD}" type="pres">
      <dgm:prSet presAssocID="{25BA2D6C-C4FE-49DD-8171-DDA70EAE5D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7265E-A254-41F7-8006-2F3CEEBEF735}" type="pres">
      <dgm:prSet presAssocID="{BF187D50-9D3F-4634-B0A9-CCE1B8FCA819}" presName="composite" presStyleCnt="0"/>
      <dgm:spPr/>
    </dgm:pt>
    <dgm:pt modelId="{BC9C1071-D115-419C-9E3C-B0459E881D43}" type="pres">
      <dgm:prSet presAssocID="{BF187D50-9D3F-4634-B0A9-CCE1B8FCA8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341BE-70C8-4CCE-94B3-CF42E1B91E39}" type="pres">
      <dgm:prSet presAssocID="{BF187D50-9D3F-4634-B0A9-CCE1B8FCA81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877F7-F2F3-4D64-83AC-B084C73A350D}" type="pres">
      <dgm:prSet presAssocID="{313D5FEE-3E0E-4CCB-ADBB-9C75D219A3B6}" presName="sp" presStyleCnt="0"/>
      <dgm:spPr/>
    </dgm:pt>
    <dgm:pt modelId="{74395F82-62D9-4A5E-B992-F9AC8789AB05}" type="pres">
      <dgm:prSet presAssocID="{60CA1C12-9B45-4D2E-86B5-50CA85350B27}" presName="composite" presStyleCnt="0"/>
      <dgm:spPr/>
    </dgm:pt>
    <dgm:pt modelId="{FBFDD373-2B60-4C28-899D-44554C99139C}" type="pres">
      <dgm:prSet presAssocID="{60CA1C12-9B45-4D2E-86B5-50CA85350B2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A8DA8-85E2-433D-9208-15C2B613A97E}" type="pres">
      <dgm:prSet presAssocID="{60CA1C12-9B45-4D2E-86B5-50CA85350B2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0E6E8-2BA0-4674-85BF-587F17AF025D}" type="pres">
      <dgm:prSet presAssocID="{F16B6157-4937-4689-B095-2496DBCE2742}" presName="sp" presStyleCnt="0"/>
      <dgm:spPr/>
    </dgm:pt>
    <dgm:pt modelId="{9603A894-C5A0-4C78-A060-638B0BDA4983}" type="pres">
      <dgm:prSet presAssocID="{1BB39082-9A16-4321-B526-5003F99D1BD0}" presName="composite" presStyleCnt="0"/>
      <dgm:spPr/>
    </dgm:pt>
    <dgm:pt modelId="{EAB0089D-9159-4092-A60B-B73A04E0A3C2}" type="pres">
      <dgm:prSet presAssocID="{1BB39082-9A16-4321-B526-5003F99D1BD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36D94-850F-4B38-A2EB-4164690FAB31}" type="pres">
      <dgm:prSet presAssocID="{1BB39082-9A16-4321-B526-5003F99D1BD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8FB25-27EC-4CF5-9FA3-3AA4D1C943F9}" type="presOf" srcId="{25BA2D6C-C4FE-49DD-8171-DDA70EAE5D31}" destId="{81042041-27AD-4CF1-9DFD-13285BEFC3DD}" srcOrd="0" destOrd="0" presId="urn:microsoft.com/office/officeart/2005/8/layout/chevron2"/>
    <dgm:cxn modelId="{616FEA48-1776-4595-94C9-3CCAD343F1C7}" type="presOf" srcId="{96A87240-0BE5-40F0-BAFA-A9D80758260C}" destId="{CD536D94-850F-4B38-A2EB-4164690FAB31}" srcOrd="0" destOrd="2" presId="urn:microsoft.com/office/officeart/2005/8/layout/chevron2"/>
    <dgm:cxn modelId="{37555716-1B18-47DB-BD55-3E17F12EAB92}" type="presOf" srcId="{0D57CE7A-E157-4A9B-8B3E-5987411EA36A}" destId="{CD536D94-850F-4B38-A2EB-4164690FAB31}" srcOrd="0" destOrd="1" presId="urn:microsoft.com/office/officeart/2005/8/layout/chevron2"/>
    <dgm:cxn modelId="{2D2017C7-C7D9-45A5-91E9-BAC4AB5037FE}" srcId="{BF187D50-9D3F-4634-B0A9-CCE1B8FCA819}" destId="{AB337F25-F58A-45E1-AD63-8CB5FF0A4499}" srcOrd="0" destOrd="0" parTransId="{1217DA08-8701-42EA-88E9-0AC661B1AD07}" sibTransId="{25568651-4051-49E6-A662-F5AB8A1FC7EB}"/>
    <dgm:cxn modelId="{9D1A468B-6C54-4F1B-A199-9BCC695EC5D7}" srcId="{25BA2D6C-C4FE-49DD-8171-DDA70EAE5D31}" destId="{60CA1C12-9B45-4D2E-86B5-50CA85350B27}" srcOrd="1" destOrd="0" parTransId="{1BDE52C8-3FB2-402D-BA3E-925E0DA09C8E}" sibTransId="{F16B6157-4937-4689-B095-2496DBCE2742}"/>
    <dgm:cxn modelId="{95DCEFC9-B6E9-4D3E-82E8-D9DA6B6FD87E}" type="presOf" srcId="{60CA1C12-9B45-4D2E-86B5-50CA85350B27}" destId="{FBFDD373-2B60-4C28-899D-44554C99139C}" srcOrd="0" destOrd="0" presId="urn:microsoft.com/office/officeart/2005/8/layout/chevron2"/>
    <dgm:cxn modelId="{3A3641B1-D07C-4042-B8C7-3531D40A08DF}" srcId="{1BB39082-9A16-4321-B526-5003F99D1BD0}" destId="{0D57CE7A-E157-4A9B-8B3E-5987411EA36A}" srcOrd="1" destOrd="0" parTransId="{2DC1CCE0-C6C7-47F5-BD59-6D070C4DE0E1}" sibTransId="{B9555222-4509-418E-81F7-8A2ABEAA1B7D}"/>
    <dgm:cxn modelId="{A392B43F-BC6E-4C12-9932-84CA5575C318}" type="presOf" srcId="{3D30DBCC-2B1B-4D80-960F-D11DC7F0B2A9}" destId="{8ECA8DA8-85E2-433D-9208-15C2B613A97E}" srcOrd="0" destOrd="2" presId="urn:microsoft.com/office/officeart/2005/8/layout/chevron2"/>
    <dgm:cxn modelId="{CBDEF221-86AB-4A01-8CD7-AC87D8898DDA}" type="presOf" srcId="{AE8B57A3-1090-4288-9791-89BC02FEC9A1}" destId="{32C341BE-70C8-4CCE-94B3-CF42E1B91E39}" srcOrd="0" destOrd="1" presId="urn:microsoft.com/office/officeart/2005/8/layout/chevron2"/>
    <dgm:cxn modelId="{3B499C7A-1ACF-4066-BC40-3702DAC2043B}" srcId="{60CA1C12-9B45-4D2E-86B5-50CA85350B27}" destId="{58C5D117-4527-4E08-A961-8A7EA95AE824}" srcOrd="3" destOrd="0" parTransId="{2C3CD59B-5FDA-4D04-B81F-23F1675FFE7F}" sibTransId="{63487F28-5263-46D1-A7F3-4C517626E666}"/>
    <dgm:cxn modelId="{C1007AD7-CAFD-4287-AE99-9F5F5C8BB81F}" srcId="{1BB39082-9A16-4321-B526-5003F99D1BD0}" destId="{96A87240-0BE5-40F0-BAFA-A9D80758260C}" srcOrd="2" destOrd="0" parTransId="{FD5046C5-291A-48A6-BFEA-AF57996FFE42}" sibTransId="{3DE8BDB2-C4B3-4EA5-9809-B8A51D0C22EF}"/>
    <dgm:cxn modelId="{230F33D4-0FD8-4B8F-90C3-3E406A6AC2A5}" type="presOf" srcId="{41A79760-7A39-4072-8F62-97AC047E1407}" destId="{8ECA8DA8-85E2-433D-9208-15C2B613A97E}" srcOrd="0" destOrd="1" presId="urn:microsoft.com/office/officeart/2005/8/layout/chevron2"/>
    <dgm:cxn modelId="{DDFE3DFB-D34A-4D37-82D2-46ED8F869966}" type="presOf" srcId="{751AF1DA-1BD1-41F3-8191-5F69DD85AFB9}" destId="{CD536D94-850F-4B38-A2EB-4164690FAB31}" srcOrd="0" destOrd="0" presId="urn:microsoft.com/office/officeart/2005/8/layout/chevron2"/>
    <dgm:cxn modelId="{26258C72-A1BF-4277-9DD4-8156215793BB}" type="presOf" srcId="{10696387-6435-4FDD-BE3A-28051342C9AD}" destId="{8ECA8DA8-85E2-433D-9208-15C2B613A97E}" srcOrd="0" destOrd="0" presId="urn:microsoft.com/office/officeart/2005/8/layout/chevron2"/>
    <dgm:cxn modelId="{20BD9E61-E956-4D77-AC18-5F807BC86D93}" type="presOf" srcId="{58C5D117-4527-4E08-A961-8A7EA95AE824}" destId="{8ECA8DA8-85E2-433D-9208-15C2B613A97E}" srcOrd="0" destOrd="3" presId="urn:microsoft.com/office/officeart/2005/8/layout/chevron2"/>
    <dgm:cxn modelId="{7A866F53-C53F-4344-AC70-F7CE7472F6B9}" srcId="{60CA1C12-9B45-4D2E-86B5-50CA85350B27}" destId="{3D30DBCC-2B1B-4D80-960F-D11DC7F0B2A9}" srcOrd="2" destOrd="0" parTransId="{68B32C07-EA94-432E-A8A8-A665BAE38E12}" sibTransId="{24B941EA-E9C4-414F-A05B-82CD478EC9D8}"/>
    <dgm:cxn modelId="{E05AF4E0-B90D-4858-BD37-1AEB374237C6}" srcId="{25BA2D6C-C4FE-49DD-8171-DDA70EAE5D31}" destId="{BF187D50-9D3F-4634-B0A9-CCE1B8FCA819}" srcOrd="0" destOrd="0" parTransId="{C4F14431-EC7E-48F9-B4D0-FD4894B3E49B}" sibTransId="{313D5FEE-3E0E-4CCB-ADBB-9C75D219A3B6}"/>
    <dgm:cxn modelId="{79275467-B124-4C81-9FDD-1E15755AFB08}" srcId="{BF187D50-9D3F-4634-B0A9-CCE1B8FCA819}" destId="{AE8B57A3-1090-4288-9791-89BC02FEC9A1}" srcOrd="1" destOrd="0" parTransId="{3EF45748-6E30-4F19-9074-128FA0A0035D}" sibTransId="{5DE78D91-94ED-4E34-9AE7-05D360133371}"/>
    <dgm:cxn modelId="{94D35BF7-DA62-4B6B-8EC5-8F1E8D8F17AA}" type="presOf" srcId="{A1AFDCB4-AC54-4FCD-B39A-26E2E244071A}" destId="{32C341BE-70C8-4CCE-94B3-CF42E1B91E39}" srcOrd="0" destOrd="2" presId="urn:microsoft.com/office/officeart/2005/8/layout/chevron2"/>
    <dgm:cxn modelId="{D4374D19-ABD5-42FF-9C53-4645AC0588FD}" srcId="{60CA1C12-9B45-4D2E-86B5-50CA85350B27}" destId="{41A79760-7A39-4072-8F62-97AC047E1407}" srcOrd="1" destOrd="0" parTransId="{75172180-B7FA-45BB-BF28-EF32ADBA26FD}" sibTransId="{293387EC-7F87-47E9-86B9-54F961C7C7EC}"/>
    <dgm:cxn modelId="{41BBD002-574F-41B4-878F-FF36A3A7C8F0}" srcId="{1BB39082-9A16-4321-B526-5003F99D1BD0}" destId="{751AF1DA-1BD1-41F3-8191-5F69DD85AFB9}" srcOrd="0" destOrd="0" parTransId="{E08CC705-A1DD-4049-B120-6C2572173BE4}" sibTransId="{0F63881C-4D87-47F9-A15C-A2F5CC22D47B}"/>
    <dgm:cxn modelId="{05D3812B-39A7-4CCC-A3C7-EB63B5B4EB66}" srcId="{25BA2D6C-C4FE-49DD-8171-DDA70EAE5D31}" destId="{1BB39082-9A16-4321-B526-5003F99D1BD0}" srcOrd="2" destOrd="0" parTransId="{08A12370-8586-4A2C-B379-53992FFCB150}" sibTransId="{81B26507-D864-45A3-8571-70C4EF586716}"/>
    <dgm:cxn modelId="{9E6EDA86-23F9-4855-B9D6-AC75338E1DCC}" type="presOf" srcId="{1BB39082-9A16-4321-B526-5003F99D1BD0}" destId="{EAB0089D-9159-4092-A60B-B73A04E0A3C2}" srcOrd="0" destOrd="0" presId="urn:microsoft.com/office/officeart/2005/8/layout/chevron2"/>
    <dgm:cxn modelId="{0A4BE510-772C-45CD-A078-0D9FA20C3CE6}" type="presOf" srcId="{AB337F25-F58A-45E1-AD63-8CB5FF0A4499}" destId="{32C341BE-70C8-4CCE-94B3-CF42E1B91E39}" srcOrd="0" destOrd="0" presId="urn:microsoft.com/office/officeart/2005/8/layout/chevron2"/>
    <dgm:cxn modelId="{D61B14AF-7D5E-42B1-AB0E-41732D697DE0}" srcId="{BF187D50-9D3F-4634-B0A9-CCE1B8FCA819}" destId="{A1AFDCB4-AC54-4FCD-B39A-26E2E244071A}" srcOrd="2" destOrd="0" parTransId="{8CD4DE07-35E1-4095-AE51-BE265C83C4A3}" sibTransId="{046C0BAE-CF9B-416A-A55C-0F92A94FF936}"/>
    <dgm:cxn modelId="{A1B2EC35-1091-457F-884D-001D9208E572}" srcId="{60CA1C12-9B45-4D2E-86B5-50CA85350B27}" destId="{10696387-6435-4FDD-BE3A-28051342C9AD}" srcOrd="0" destOrd="0" parTransId="{506CEF54-194E-4D83-B549-4D9FC89EDA9E}" sibTransId="{E99DB6AF-0F13-4AFE-8D26-38859BB9A031}"/>
    <dgm:cxn modelId="{B600C074-6E30-4B9F-9344-9B20EC62BA6D}" type="presOf" srcId="{BF187D50-9D3F-4634-B0A9-CCE1B8FCA819}" destId="{BC9C1071-D115-419C-9E3C-B0459E881D43}" srcOrd="0" destOrd="0" presId="urn:microsoft.com/office/officeart/2005/8/layout/chevron2"/>
    <dgm:cxn modelId="{F9F26D17-35DC-4033-82C3-8E88D5FFA320}" type="presParOf" srcId="{81042041-27AD-4CF1-9DFD-13285BEFC3DD}" destId="{A4F7265E-A254-41F7-8006-2F3CEEBEF735}" srcOrd="0" destOrd="0" presId="urn:microsoft.com/office/officeart/2005/8/layout/chevron2"/>
    <dgm:cxn modelId="{56E27503-4BA3-4C72-BF01-C2E95796E64A}" type="presParOf" srcId="{A4F7265E-A254-41F7-8006-2F3CEEBEF735}" destId="{BC9C1071-D115-419C-9E3C-B0459E881D43}" srcOrd="0" destOrd="0" presId="urn:microsoft.com/office/officeart/2005/8/layout/chevron2"/>
    <dgm:cxn modelId="{3464622A-4413-4E7A-865A-009529A898B5}" type="presParOf" srcId="{A4F7265E-A254-41F7-8006-2F3CEEBEF735}" destId="{32C341BE-70C8-4CCE-94B3-CF42E1B91E39}" srcOrd="1" destOrd="0" presId="urn:microsoft.com/office/officeart/2005/8/layout/chevron2"/>
    <dgm:cxn modelId="{58D69F50-66F7-4DF0-94A9-284C32ED642B}" type="presParOf" srcId="{81042041-27AD-4CF1-9DFD-13285BEFC3DD}" destId="{269877F7-F2F3-4D64-83AC-B084C73A350D}" srcOrd="1" destOrd="0" presId="urn:microsoft.com/office/officeart/2005/8/layout/chevron2"/>
    <dgm:cxn modelId="{568B121D-2AAC-4401-9733-A65C6FEEAC61}" type="presParOf" srcId="{81042041-27AD-4CF1-9DFD-13285BEFC3DD}" destId="{74395F82-62D9-4A5E-B992-F9AC8789AB05}" srcOrd="2" destOrd="0" presId="urn:microsoft.com/office/officeart/2005/8/layout/chevron2"/>
    <dgm:cxn modelId="{9E361612-8E1C-4C75-BAA2-BFA9B4FD85CC}" type="presParOf" srcId="{74395F82-62D9-4A5E-B992-F9AC8789AB05}" destId="{FBFDD373-2B60-4C28-899D-44554C99139C}" srcOrd="0" destOrd="0" presId="urn:microsoft.com/office/officeart/2005/8/layout/chevron2"/>
    <dgm:cxn modelId="{774EE303-6A6D-4FDF-86E7-FEB5DB7E489B}" type="presParOf" srcId="{74395F82-62D9-4A5E-B992-F9AC8789AB05}" destId="{8ECA8DA8-85E2-433D-9208-15C2B613A97E}" srcOrd="1" destOrd="0" presId="urn:microsoft.com/office/officeart/2005/8/layout/chevron2"/>
    <dgm:cxn modelId="{5B1BCF59-25A2-43B3-8F8F-4E46552A3001}" type="presParOf" srcId="{81042041-27AD-4CF1-9DFD-13285BEFC3DD}" destId="{20C0E6E8-2BA0-4674-85BF-587F17AF025D}" srcOrd="3" destOrd="0" presId="urn:microsoft.com/office/officeart/2005/8/layout/chevron2"/>
    <dgm:cxn modelId="{FAF6F804-262A-4947-B158-E98F3CD1D33F}" type="presParOf" srcId="{81042041-27AD-4CF1-9DFD-13285BEFC3DD}" destId="{9603A894-C5A0-4C78-A060-638B0BDA4983}" srcOrd="4" destOrd="0" presId="urn:microsoft.com/office/officeart/2005/8/layout/chevron2"/>
    <dgm:cxn modelId="{F7D41AF0-5594-4B2A-AA0D-E6E4AC89A802}" type="presParOf" srcId="{9603A894-C5A0-4C78-A060-638B0BDA4983}" destId="{EAB0089D-9159-4092-A60B-B73A04E0A3C2}" srcOrd="0" destOrd="0" presId="urn:microsoft.com/office/officeart/2005/8/layout/chevron2"/>
    <dgm:cxn modelId="{03E33FC7-5A49-497C-B09E-404A1AD6CF97}" type="presParOf" srcId="{9603A894-C5A0-4C78-A060-638B0BDA4983}" destId="{CD536D94-850F-4B38-A2EB-4164690FAB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C1071-D115-419C-9E3C-B0459E881D43}">
      <dsp:nvSpPr>
        <dsp:cNvPr id="0" name=""/>
        <dsp:cNvSpPr/>
      </dsp:nvSpPr>
      <dsp:spPr>
        <a:xfrm rot="5400000">
          <a:off x="-242515" y="242669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Front End</a:t>
          </a:r>
          <a:endParaRPr lang="en-US" sz="1800" kern="1200" dirty="0"/>
        </a:p>
      </dsp:txBody>
      <dsp:txXfrm rot="-5400000">
        <a:off x="2" y="566023"/>
        <a:ext cx="1131739" cy="485032"/>
      </dsp:txXfrm>
    </dsp:sp>
    <dsp:sp modelId="{32C341BE-70C8-4CCE-94B3-CF42E1B91E39}">
      <dsp:nvSpPr>
        <dsp:cNvPr id="0" name=""/>
        <dsp:cNvSpPr/>
      </dsp:nvSpPr>
      <dsp:spPr>
        <a:xfrm rot="5400000">
          <a:off x="5220431" y="-4088537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is the new OS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Runs off JavaScript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Kendo UI makes for a great platform the run this space</a:t>
          </a:r>
          <a:endParaRPr lang="en-US" sz="1400" kern="1200" dirty="0"/>
        </a:p>
      </dsp:txBody>
      <dsp:txXfrm rot="-5400000">
        <a:off x="1131740" y="51455"/>
        <a:ext cx="9176984" cy="948299"/>
      </dsp:txXfrm>
    </dsp:sp>
    <dsp:sp modelId="{FBFDD373-2B60-4C28-899D-44554C99139C}">
      <dsp:nvSpPr>
        <dsp:cNvPr id="0" name=""/>
        <dsp:cNvSpPr/>
      </dsp:nvSpPr>
      <dsp:spPr>
        <a:xfrm rot="5400000">
          <a:off x="-242515" y="1665361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Middle Tier</a:t>
          </a:r>
          <a:endParaRPr lang="en-US" sz="1800" kern="1200" dirty="0"/>
        </a:p>
      </dsp:txBody>
      <dsp:txXfrm rot="-5400000">
        <a:off x="2" y="1988715"/>
        <a:ext cx="1131739" cy="485032"/>
      </dsp:txXfrm>
    </dsp:sp>
    <dsp:sp modelId="{8ECA8DA8-85E2-433D-9208-15C2B613A97E}">
      <dsp:nvSpPr>
        <dsp:cNvPr id="0" name=""/>
        <dsp:cNvSpPr/>
      </dsp:nvSpPr>
      <dsp:spPr>
        <a:xfrm rot="5400000">
          <a:off x="5220431" y="-2665846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Modern apps are easy to host in the cloud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MVC provides a nice structure for delivering the root pages and templates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 API makes REST a cakewalk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Telerik gives you some great power here, from fluent configuration to specialized adapters</a:t>
          </a:r>
          <a:endParaRPr lang="en-US" sz="1400" kern="1200" dirty="0"/>
        </a:p>
      </dsp:txBody>
      <dsp:txXfrm rot="-5400000">
        <a:off x="1131740" y="1474146"/>
        <a:ext cx="9176984" cy="948299"/>
      </dsp:txXfrm>
    </dsp:sp>
    <dsp:sp modelId="{EAB0089D-9159-4092-A60B-B73A04E0A3C2}">
      <dsp:nvSpPr>
        <dsp:cNvPr id="0" name=""/>
        <dsp:cNvSpPr/>
      </dsp:nvSpPr>
      <dsp:spPr>
        <a:xfrm rot="5400000">
          <a:off x="-242515" y="3088053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Backend</a:t>
          </a:r>
          <a:endParaRPr lang="en-US" sz="1800" kern="1200" dirty="0"/>
        </a:p>
      </dsp:txBody>
      <dsp:txXfrm rot="-5400000">
        <a:off x="2" y="3411407"/>
        <a:ext cx="1131739" cy="485032"/>
      </dsp:txXfrm>
    </dsp:sp>
    <dsp:sp modelId="{CD536D94-850F-4B38-A2EB-4164690FAB31}">
      <dsp:nvSpPr>
        <dsp:cNvPr id="0" name=""/>
        <dsp:cNvSpPr/>
      </dsp:nvSpPr>
      <dsp:spPr>
        <a:xfrm rot="5400000">
          <a:off x="5220431" y="-1243154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NoSQL? SQL? Something else? Persist-the-data.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Entity Framework connects to various back ends and removes a lot of ritual and ceremony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With code-first does the SQL even matter?</a:t>
          </a:r>
          <a:endParaRPr lang="en-US" sz="1400" kern="1200" dirty="0"/>
        </a:p>
      </dsp:txBody>
      <dsp:txXfrm rot="-5400000">
        <a:off x="1131740" y="2896838"/>
        <a:ext cx="9176984" cy="94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it.ly/spa-o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t.ly/coderblog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data-acce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(with ASP.NET MVC, Web API, Entity Framework, and KENDO UI)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90251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90251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Fast can you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API is straightforward</a:t>
            </a:r>
          </a:p>
          <a:p>
            <a:r>
              <a:rPr lang="en-US" dirty="0" smtClean="0"/>
              <a:t>Web API is testable (both unit and integration) </a:t>
            </a:r>
          </a:p>
          <a:p>
            <a:r>
              <a:rPr lang="en-US" dirty="0" smtClean="0"/>
              <a:t>Web API has tons of helpers to make your life easy </a:t>
            </a:r>
          </a:p>
          <a:p>
            <a:r>
              <a:rPr lang="en-US" dirty="0" smtClean="0"/>
              <a:t>OData layers on top of Web API </a:t>
            </a:r>
          </a:p>
          <a:p>
            <a:r>
              <a:rPr lang="en-US" dirty="0" smtClean="0"/>
              <a:t>OData provides a standard contract for querying and modifying data that you would </a:t>
            </a:r>
            <a:r>
              <a:rPr lang="en-US" smtClean="0"/>
              <a:t>otherwise implement manually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5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Telerik, Kendo UI,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HTML Helpers and fluent configuration</a:t>
            </a:r>
          </a:p>
          <a:p>
            <a:r>
              <a:rPr lang="en-US" dirty="0" smtClean="0"/>
              <a:t>Did you know how easy it is to support Single Page Apps? </a:t>
            </a:r>
          </a:p>
          <a:p>
            <a:r>
              <a:rPr lang="en-US" dirty="0" smtClean="0"/>
              <a:t>Consider using the grid “easy button” by building them on the client (SPA-style)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http://bit.ly/spa-os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Better together!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11078"/>
            <a:ext cx="5078412" cy="2856606"/>
          </a:xfrm>
        </p:spPr>
      </p:pic>
    </p:spTree>
    <p:extLst>
      <p:ext uri="{BB962C8B-B14F-4D97-AF65-F5344CB8AC3E}">
        <p14:creationId xmlns:p14="http://schemas.microsoft.com/office/powerpoint/2010/main" val="34931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(with Unicorns)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MVC or Web API to serve data </a:t>
            </a:r>
          </a:p>
          <a:p>
            <a:r>
              <a:rPr lang="en-US" dirty="0" smtClean="0"/>
              <a:t>You can shape the data and control the flow on the client side with JavaScript </a:t>
            </a:r>
          </a:p>
          <a:p>
            <a:r>
              <a:rPr lang="en-US" dirty="0" smtClean="0"/>
              <a:t>Two steps to add unicorns to your project: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spnetmvc-ajax</a:t>
            </a:r>
            <a:r>
              <a:rPr lang="en-US" dirty="0" smtClean="0"/>
              <a:t> at the client</a:t>
            </a:r>
          </a:p>
          <a:p>
            <a:pPr lvl="1"/>
            <a:r>
              <a:rPr lang="en-US" dirty="0" err="1" smtClean="0"/>
              <a:t>DataSourceRequest</a:t>
            </a:r>
            <a:r>
              <a:rPr lang="en-US" dirty="0" smtClean="0"/>
              <a:t> (and result) on the server </a:t>
            </a:r>
          </a:p>
        </p:txBody>
      </p:sp>
    </p:spTree>
    <p:extLst>
      <p:ext uri="{BB962C8B-B14F-4D97-AF65-F5344CB8AC3E}">
        <p14:creationId xmlns:p14="http://schemas.microsoft.com/office/powerpoint/2010/main" val="3259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Killing Yourself over Forms!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Say “no” to recreating your model in 15 different places</a:t>
            </a:r>
          </a:p>
          <a:p>
            <a:r>
              <a:rPr lang="en-US" dirty="0" smtClean="0"/>
              <a:t>Ask me about imperative vs. declarative</a:t>
            </a:r>
          </a:p>
          <a:p>
            <a:r>
              <a:rPr lang="en-US" dirty="0" smtClean="0"/>
              <a:t>Don’t just tell the user what they did wrong. Keep them from doing it in the first place!</a:t>
            </a:r>
          </a:p>
          <a:p>
            <a:r>
              <a:rPr lang="en-US" dirty="0" smtClean="0"/>
              <a:t>Kendo UI has the pixie dust you need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036745"/>
            <a:ext cx="5078412" cy="3805272"/>
          </a:xfrm>
        </p:spPr>
      </p:pic>
    </p:spTree>
    <p:extLst>
      <p:ext uri="{BB962C8B-B14F-4D97-AF65-F5344CB8AC3E}">
        <p14:creationId xmlns:p14="http://schemas.microsoft.com/office/powerpoint/2010/main" val="5085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Form (with More Unicorns)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Kendo can turn your data directly into a view model</a:t>
            </a:r>
          </a:p>
          <a:p>
            <a:r>
              <a:rPr lang="en-US" dirty="0" smtClean="0"/>
              <a:t>Validation is straightforward</a:t>
            </a:r>
          </a:p>
          <a:p>
            <a:r>
              <a:rPr lang="en-US" dirty="0" smtClean="0"/>
              <a:t>Annotations can transform input fields into fully functional Kendo UI controls</a:t>
            </a:r>
          </a:p>
        </p:txBody>
      </p:sp>
    </p:spTree>
    <p:extLst>
      <p:ext uri="{BB962C8B-B14F-4D97-AF65-F5344CB8AC3E}">
        <p14:creationId xmlns:p14="http://schemas.microsoft.com/office/powerpoint/2010/main" val="1055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ROUND!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Kendo plays really well with OData, too</a:t>
            </a:r>
          </a:p>
          <a:p>
            <a:r>
              <a:rPr lang="en-US" dirty="0" smtClean="0"/>
              <a:t>There are just a few tweaks needed to “inform” the data source</a:t>
            </a:r>
          </a:p>
          <a:p>
            <a:r>
              <a:rPr lang="en-US" dirty="0" smtClean="0"/>
              <a:t>You can literally create data-driven apps in hours (or even minutes)</a:t>
            </a:r>
          </a:p>
          <a:p>
            <a:r>
              <a:rPr lang="en-US" dirty="0" smtClean="0"/>
              <a:t>Create a simple, out of the box solution</a:t>
            </a:r>
          </a:p>
          <a:p>
            <a:r>
              <a:rPr lang="en-US" dirty="0" smtClean="0"/>
              <a:t>Or add in custom business rules, end points and logic</a:t>
            </a:r>
          </a:p>
          <a:p>
            <a:r>
              <a:rPr lang="en-US" dirty="0" smtClean="0"/>
              <a:t>“It’s all good.”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(made easy with Kendo UI)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the stack to Create, Read, Update, Delete</a:t>
            </a:r>
          </a:p>
          <a:p>
            <a:r>
              <a:rPr lang="en-US" dirty="0" smtClean="0"/>
              <a:t>Data made easy with Entity Framework (or other ORMs)</a:t>
            </a:r>
          </a:p>
          <a:p>
            <a:r>
              <a:rPr lang="en-US" dirty="0" smtClean="0"/>
              <a:t>MVC and Web </a:t>
            </a:r>
            <a:r>
              <a:rPr lang="en-US" dirty="0" smtClean="0"/>
              <a:t>API (and OData) </a:t>
            </a:r>
            <a:endParaRPr lang="en-US" dirty="0" smtClean="0"/>
          </a:p>
          <a:p>
            <a:r>
              <a:rPr lang="en-US" dirty="0" smtClean="0"/>
              <a:t>Kendo UI from the Client </a:t>
            </a:r>
          </a:p>
          <a:p>
            <a:r>
              <a:rPr lang="en-US" dirty="0" err="1" smtClean="0"/>
              <a:t>DataSourceRequest</a:t>
            </a:r>
            <a:r>
              <a:rPr lang="en-US" dirty="0" smtClean="0"/>
              <a:t> Unicorn Dust </a:t>
            </a:r>
          </a:p>
          <a:p>
            <a:r>
              <a:rPr lang="en-US" dirty="0" smtClean="0"/>
              <a:t>Bound Forms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799330" cy="1930400"/>
          </a:xfrm>
        </p:spPr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bit.ly/coderblog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76200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stack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SQL Server – yes, you can still be cool with an RDMS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Azure</a:t>
            </a:r>
          </a:p>
          <a:p>
            <a:r>
              <a:rPr lang="en-US" dirty="0" smtClean="0"/>
              <a:t>Entity Framework – quick and fast (I’ll prove it) </a:t>
            </a:r>
          </a:p>
          <a:p>
            <a:pPr lvl="1"/>
            <a:r>
              <a:rPr lang="en-US" dirty="0" smtClean="0"/>
              <a:t>Code first, or code alongside database (my favorite)</a:t>
            </a:r>
          </a:p>
          <a:p>
            <a:pPr lvl="1"/>
            <a:r>
              <a:rPr lang="en-US" dirty="0" smtClean="0"/>
              <a:t>Best of both worlds because you can still use stored procedures</a:t>
            </a:r>
          </a:p>
          <a:p>
            <a:r>
              <a:rPr lang="en-US" dirty="0" smtClean="0"/>
              <a:t>ASP.NET Layer – MVC and Web API</a:t>
            </a:r>
          </a:p>
          <a:p>
            <a:pPr lvl="1"/>
            <a:r>
              <a:rPr lang="en-US" dirty="0" smtClean="0"/>
              <a:t>REST easy </a:t>
            </a:r>
            <a:endParaRPr lang="en-US" dirty="0" smtClean="0"/>
          </a:p>
          <a:p>
            <a:pPr lvl="1"/>
            <a:r>
              <a:rPr lang="en-US" dirty="0" smtClean="0"/>
              <a:t>Oh, Data?</a:t>
            </a:r>
            <a:endParaRPr lang="en-US" dirty="0" smtClean="0"/>
          </a:p>
          <a:p>
            <a:pPr lvl="1"/>
            <a:r>
              <a:rPr lang="en-US" dirty="0" smtClean="0"/>
              <a:t>Authentication? Piece of cake!</a:t>
            </a:r>
          </a:p>
          <a:p>
            <a:r>
              <a:rPr lang="en-US" dirty="0" smtClean="0"/>
              <a:t>Single Page Application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Kendo UI!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stack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3053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8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 Up and Start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Does anyone here like food?</a:t>
            </a:r>
          </a:p>
          <a:p>
            <a:r>
              <a:rPr lang="en-US" dirty="0" smtClean="0"/>
              <a:t>I launched an online fitness business in 2004 – it wasn’t as easy as it is today</a:t>
            </a:r>
          </a:p>
          <a:p>
            <a:r>
              <a:rPr lang="en-US" dirty="0" smtClean="0"/>
              <a:t>Now the USDA offers a database for free</a:t>
            </a:r>
          </a:p>
          <a:p>
            <a:r>
              <a:rPr lang="en-US" dirty="0" smtClean="0"/>
              <a:t>Wouldn’t it be cool to browse and edit the foods?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246749"/>
            <a:ext cx="5078412" cy="3385265"/>
          </a:xfrm>
        </p:spPr>
      </p:pic>
    </p:spTree>
    <p:extLst>
      <p:ext uri="{BB962C8B-B14F-4D97-AF65-F5344CB8AC3E}">
        <p14:creationId xmlns:p14="http://schemas.microsoft.com/office/powerpoint/2010/main" val="41389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First is Simple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in many cases it “just works” </a:t>
            </a:r>
            <a:endParaRPr lang="en-US" dirty="0" smtClean="0"/>
          </a:p>
          <a:p>
            <a:r>
              <a:rPr lang="en-US" dirty="0" smtClean="0"/>
              <a:t>For small projects this is great.</a:t>
            </a:r>
          </a:p>
          <a:p>
            <a:r>
              <a:rPr lang="en-US" dirty="0" smtClean="0"/>
              <a:t>… trust me, on large projects it’s just as awesome! </a:t>
            </a:r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Consider: Telerik Data Access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http://www.Telerik.com/data-access</a:t>
            </a:r>
            <a:endParaRPr lang="en-US" dirty="0" smtClean="0"/>
          </a:p>
          <a:p>
            <a:r>
              <a:rPr lang="en-US" dirty="0" smtClean="0"/>
              <a:t>Technical support </a:t>
            </a:r>
          </a:p>
          <a:p>
            <a:r>
              <a:rPr lang="en-US" dirty="0" smtClean="0"/>
              <a:t>Automatically generate web services </a:t>
            </a:r>
          </a:p>
          <a:p>
            <a:r>
              <a:rPr lang="en-US" dirty="0" smtClean="0"/>
              <a:t>Convert legacy / other ORMs to Data Access</a:t>
            </a:r>
          </a:p>
          <a:p>
            <a:r>
              <a:rPr lang="en-US" dirty="0" smtClean="0"/>
              <a:t>Built-in support for multiple databases (SQL, SQL Azure, Oracle, MySQL, SQLite, PostgreSQL &amp; </a:t>
            </a:r>
            <a:r>
              <a:rPr lang="en-US" dirty="0" smtClean="0"/>
              <a:t>more)</a:t>
            </a:r>
            <a:endParaRPr lang="en-US" dirty="0" smtClean="0"/>
          </a:p>
          <a:p>
            <a:r>
              <a:rPr lang="en-US" dirty="0" smtClean="0"/>
              <a:t>Very similar syntax to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891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and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Entity Framework gives you easy access to your data</a:t>
            </a:r>
          </a:p>
          <a:p>
            <a:r>
              <a:rPr lang="en-US" dirty="0" smtClean="0"/>
              <a:t>Repository pattern is nice (we’ll skip it today)</a:t>
            </a:r>
          </a:p>
          <a:p>
            <a:r>
              <a:rPr lang="en-US" dirty="0" smtClean="0"/>
              <a:t>Web API is all about taking your data and exposing it via REST</a:t>
            </a:r>
          </a:p>
          <a:p>
            <a:r>
              <a:rPr lang="en-US" dirty="0" smtClean="0"/>
              <a:t>OData is another option on top of Web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246577"/>
            <a:ext cx="5078412" cy="3385608"/>
          </a:xfrm>
        </p:spPr>
      </p:pic>
    </p:spTree>
    <p:extLst>
      <p:ext uri="{BB962C8B-B14F-4D97-AF65-F5344CB8AC3E}">
        <p14:creationId xmlns:p14="http://schemas.microsoft.com/office/powerpoint/2010/main" val="10815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771</Words>
  <Application>Microsoft Office PowerPoint</Application>
  <PresentationFormat>Custom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CRUD </vt:lpstr>
      <vt:lpstr>CRUD (made easy with Kendo UI)</vt:lpstr>
      <vt:lpstr>Introducing the stack</vt:lpstr>
      <vt:lpstr>Introducing the stack</vt:lpstr>
      <vt:lpstr>Shut Up and Start Coding</vt:lpstr>
      <vt:lpstr>DEMO TIME!</vt:lpstr>
      <vt:lpstr>What We Learned</vt:lpstr>
      <vt:lpstr>Also Consider: Telerik Data Access</vt:lpstr>
      <vt:lpstr>Web API and REST</vt:lpstr>
      <vt:lpstr>DEMO TIME!</vt:lpstr>
      <vt:lpstr>What We Learned</vt:lpstr>
      <vt:lpstr>Telerik, Kendo UI, and MVC</vt:lpstr>
      <vt:lpstr>DEMO TIME!</vt:lpstr>
      <vt:lpstr>What We Learned</vt:lpstr>
      <vt:lpstr>Stop Killing Yourself over Forms!</vt:lpstr>
      <vt:lpstr>DEMO TIME!</vt:lpstr>
      <vt:lpstr>What We Learned</vt:lpstr>
      <vt:lpstr>BONUS ROUND!</vt:lpstr>
      <vt:lpstr>What We Learned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2015-04-25T18:14:01Z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