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5" r:id="rId5"/>
    <p:sldId id="258" r:id="rId6"/>
    <p:sldId id="259" r:id="rId7"/>
    <p:sldId id="260" r:id="rId8"/>
    <p:sldId id="261" r:id="rId9"/>
    <p:sldId id="262" r:id="rId10"/>
    <p:sldId id="263" r:id="rId11"/>
    <p:sldId id="264" r:id="rId12"/>
    <p:sldId id="265" r:id="rId13"/>
    <p:sldId id="266"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8"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5" Type="http://schemas.openxmlformats.org/officeDocument/2006/relationships/hyperlink" Target="https://nodejs.org/" TargetMode="External"/><Relationship Id="rId4" Type="http://schemas.openxmlformats.org/officeDocument/2006/relationships/image" Target="../media/image3.png"/><Relationship Id="rId9" Type="http://schemas.openxmlformats.org/officeDocument/2006/relationships/hyperlink" Target="https://github.com/JeremyLikness/ng2ts-workshop-v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bit.ly/ivisionappdev"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the Latest Version?</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41938"/>
            <a:ext cx="10515600" cy="5205047"/>
          </a:xfrm>
        </p:spPr>
        <p:txBody>
          <a:bodyPr>
            <a:normAutofit fontScale="70000" lnSpcReduction="20000"/>
          </a:bodyPr>
          <a:lstStyle/>
          <a:p>
            <a:r>
              <a:rPr lang="en-US" dirty="0"/>
              <a:t>9:00 am – 9:30 am (intro) </a:t>
            </a:r>
          </a:p>
          <a:p>
            <a:r>
              <a:rPr lang="en-US" dirty="0"/>
              <a:t>9:30 am – 10:00 am (get installed, set up) </a:t>
            </a:r>
          </a:p>
          <a:p>
            <a:r>
              <a:rPr lang="en-US" dirty="0"/>
              <a:t>10:00 am – 10:30 am “Hello, World” </a:t>
            </a:r>
          </a:p>
          <a:p>
            <a:r>
              <a:rPr lang="en-US" dirty="0"/>
              <a:t>10:30 am – 10:40 am Angular-CLI </a:t>
            </a:r>
          </a:p>
          <a:p>
            <a:r>
              <a:rPr lang="en-US" dirty="0"/>
              <a:t>10:45 am – 11:45 pm </a:t>
            </a:r>
            <a:r>
              <a:rPr lang="en-US" dirty="0" err="1"/>
              <a:t>TypeScript</a:t>
            </a:r>
            <a:r>
              <a:rPr lang="en-US" dirty="0"/>
              <a:t> Intro and Lab</a:t>
            </a:r>
          </a:p>
          <a:p>
            <a:r>
              <a:rPr lang="en-US" dirty="0"/>
              <a:t>11:45 am – 12:00 pm “Catch-up” </a:t>
            </a:r>
          </a:p>
          <a:p>
            <a:r>
              <a:rPr lang="en-US" dirty="0"/>
              <a:t>12:00 pm – 1:00 pm Lunch</a:t>
            </a:r>
          </a:p>
          <a:p>
            <a:r>
              <a:rPr lang="en-US" dirty="0"/>
              <a:t>1:00 pm – 1:30 pm Components, Directives, and Pipes </a:t>
            </a:r>
          </a:p>
          <a:p>
            <a:r>
              <a:rPr lang="en-US" dirty="0"/>
              <a:t>1:30 pm – 2:00 pm Dependency Injection </a:t>
            </a:r>
          </a:p>
          <a:p>
            <a:r>
              <a:rPr lang="en-US" dirty="0"/>
              <a:t>2:00 pm – 2:30 pm Data-Binding </a:t>
            </a:r>
          </a:p>
          <a:p>
            <a:r>
              <a:rPr lang="en-US" dirty="0"/>
              <a:t>2:30 pm – 3:00 pm Asynchronous Operations and </a:t>
            </a:r>
            <a:r>
              <a:rPr lang="en-US" dirty="0" err="1"/>
              <a:t>RxJS</a:t>
            </a:r>
            <a:r>
              <a:rPr lang="en-US" dirty="0"/>
              <a:t> (break for snacks any time)</a:t>
            </a:r>
          </a:p>
          <a:p>
            <a:r>
              <a:rPr lang="en-US" dirty="0"/>
              <a:t>3:00 pm – 3:30 pm Routing and Page Navigation </a:t>
            </a:r>
          </a:p>
          <a:p>
            <a:r>
              <a:rPr lang="en-US" dirty="0"/>
              <a:t>3:30 pm – 4:15 pm Redux</a:t>
            </a:r>
          </a:p>
          <a:p>
            <a:r>
              <a:rPr lang="en-US" dirty="0"/>
              <a:t>4:15 pm – 4:45 pm Testing </a:t>
            </a:r>
          </a:p>
          <a:p>
            <a:r>
              <a:rPr lang="en-US" dirty="0"/>
              <a:t>As time permits: Docker and Q&amp;A</a:t>
            </a:r>
          </a:p>
        </p:txBody>
      </p:sp>
    </p:spTree>
    <p:extLst>
      <p:ext uri="{BB962C8B-B14F-4D97-AF65-F5344CB8AC3E}">
        <p14:creationId xmlns:p14="http://schemas.microsoft.com/office/powerpoint/2010/main" val="1916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26" y="2137478"/>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3875664"/>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355" y="3048820"/>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2166677"/>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3887179"/>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3034521"/>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1061057" y="4877412"/>
            <a:ext cx="1489719" cy="490039"/>
          </a:xfrm>
          <a:prstGeom prst="rect">
            <a:avLst/>
          </a:prstGeom>
        </p:spPr>
      </p:pic>
      <p:sp>
        <p:nvSpPr>
          <p:cNvPr id="11" name="TextBox 10"/>
          <p:cNvSpPr txBox="1"/>
          <p:nvPr/>
        </p:nvSpPr>
        <p:spPr>
          <a:xfrm>
            <a:off x="2821049" y="4937766"/>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sp>
        <p:nvSpPr>
          <p:cNvPr id="14" name="TextBox 13"/>
          <p:cNvSpPr txBox="1"/>
          <p:nvPr/>
        </p:nvSpPr>
        <p:spPr>
          <a:xfrm>
            <a:off x="4508035" y="2617623"/>
            <a:ext cx="4490332"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angular-cli@1.0.0-beta.24</a:t>
            </a:r>
          </a:p>
        </p:txBody>
      </p:sp>
      <p:sp>
        <p:nvSpPr>
          <p:cNvPr id="3" name="TextBox 2"/>
          <p:cNvSpPr txBox="1"/>
          <p:nvPr/>
        </p:nvSpPr>
        <p:spPr>
          <a:xfrm>
            <a:off x="838199" y="1348822"/>
            <a:ext cx="5332614" cy="369332"/>
          </a:xfrm>
          <a:prstGeom prst="rect">
            <a:avLst/>
          </a:prstGeom>
          <a:noFill/>
        </p:spPr>
        <p:txBody>
          <a:bodyPr wrap="none" rtlCol="0">
            <a:spAutoFit/>
          </a:bodyPr>
          <a:lstStyle/>
          <a:p>
            <a:r>
              <a:rPr lang="en-US" dirty="0">
                <a:hlinkClick r:id="rId9"/>
              </a:rPr>
              <a:t>https://github.com/JeremyLikness/ng2ts-workshop-v2</a:t>
            </a:r>
            <a:r>
              <a:rPr lang="en-US" dirty="0"/>
              <a:t> </a:t>
            </a: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iVision</a:t>
            </a:r>
          </a:p>
        </p:txBody>
      </p:sp>
      <p:sp>
        <p:nvSpPr>
          <p:cNvPr id="9" name="Rectangle 8"/>
          <p:cNvSpPr/>
          <p:nvPr/>
        </p:nvSpPr>
        <p:spPr>
          <a:xfrm>
            <a:off x="5047837" y="1897524"/>
            <a:ext cx="5564258" cy="1015663"/>
          </a:xfrm>
          <a:prstGeom prst="rect">
            <a:avLst/>
          </a:prstGeom>
        </p:spPr>
        <p:txBody>
          <a:bodyPr wrap="square">
            <a:spAutoFit/>
          </a:bodyPr>
          <a:lstStyle/>
          <a:p>
            <a:r>
              <a:rPr lang="en-US" sz="1200" dirty="0"/>
              <a:t>A privately held, IT consulting firm headquartered in Midtown, Atlanta. </a:t>
            </a:r>
          </a:p>
          <a:p>
            <a:endParaRPr lang="en-US" sz="1200" dirty="0"/>
          </a:p>
          <a:p>
            <a:r>
              <a:rPr lang="en-US" sz="1200" dirty="0"/>
              <a:t>At </a:t>
            </a:r>
            <a:r>
              <a:rPr lang="en-US" sz="1200" dirty="0" err="1"/>
              <a:t>iVision</a:t>
            </a:r>
            <a:r>
              <a:rPr lang="en-US" sz="1200" dirty="0"/>
              <a:t>, we seek to understand our clients’ business first. We work with clients to architect, transform and support their technology — enabling them to realize their vision of a better tomorrow.</a:t>
            </a:r>
          </a:p>
        </p:txBody>
      </p:sp>
      <p:sp>
        <p:nvSpPr>
          <p:cNvPr id="10" name="Text Placeholder 2"/>
          <p:cNvSpPr txBox="1">
            <a:spLocks/>
          </p:cNvSpPr>
          <p:nvPr/>
        </p:nvSpPr>
        <p:spPr>
          <a:xfrm>
            <a:off x="2086814" y="1442883"/>
            <a:ext cx="6386421" cy="277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TextBox 10"/>
          <p:cNvSpPr txBox="1"/>
          <p:nvPr/>
        </p:nvSpPr>
        <p:spPr>
          <a:xfrm>
            <a:off x="2336154" y="4109718"/>
            <a:ext cx="2785621" cy="830997"/>
          </a:xfrm>
          <a:prstGeom prst="rect">
            <a:avLst/>
          </a:prstGeom>
          <a:noFill/>
        </p:spPr>
        <p:txBody>
          <a:bodyPr wrap="square" rtlCol="0">
            <a:spAutoFit/>
          </a:bodyPr>
          <a:lstStyle/>
          <a:p>
            <a:r>
              <a:rPr lang="en-US" sz="1200" dirty="0"/>
              <a:t>Jeremy Likness| Director of App Dev</a:t>
            </a:r>
          </a:p>
          <a:p>
            <a:endParaRPr lang="en-US" sz="1200" dirty="0"/>
          </a:p>
          <a:p>
            <a:r>
              <a:rPr lang="en-US" sz="1200" dirty="0">
                <a:hlinkClick r:id="rId2"/>
              </a:rPr>
              <a:t>https://bit.ly/ivisionappdev</a:t>
            </a:r>
            <a:r>
              <a:rPr lang="en-US" sz="1200" dirty="0"/>
              <a:t> </a:t>
            </a:r>
          </a:p>
          <a:p>
            <a:r>
              <a:rPr lang="en-US" sz="1200" dirty="0"/>
              <a:t> </a:t>
            </a:r>
          </a:p>
        </p:txBody>
      </p:sp>
      <p:sp>
        <p:nvSpPr>
          <p:cNvPr id="13" name="Text Placeholder 1"/>
          <p:cNvSpPr txBox="1">
            <a:spLocks/>
          </p:cNvSpPr>
          <p:nvPr/>
        </p:nvSpPr>
        <p:spPr>
          <a:xfrm>
            <a:off x="2086813" y="2721845"/>
            <a:ext cx="2032782" cy="736547"/>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p:txBody>
      </p:sp>
      <p:sp>
        <p:nvSpPr>
          <p:cNvPr id="14" name="Text Placeholder 2"/>
          <p:cNvSpPr txBox="1">
            <a:spLocks/>
          </p:cNvSpPr>
          <p:nvPr/>
        </p:nvSpPr>
        <p:spPr>
          <a:xfrm>
            <a:off x="5047837" y="3132168"/>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The </a:t>
            </a:r>
            <a:r>
              <a:rPr lang="en-US" sz="1200" b="1" dirty="0" err="1">
                <a:solidFill>
                  <a:schemeClr val="tx1"/>
                </a:solidFill>
                <a:latin typeface="+mn-lt"/>
                <a:cs typeface="+mn-cs"/>
              </a:rPr>
              <a:t>iVision</a:t>
            </a:r>
            <a:r>
              <a:rPr lang="en-US" sz="1200" b="1" dirty="0">
                <a:solidFill>
                  <a:schemeClr val="tx1"/>
                </a:solidFill>
                <a:latin typeface="+mn-lt"/>
                <a:cs typeface="+mn-cs"/>
              </a:rPr>
              <a:t> Difference</a:t>
            </a:r>
            <a:endParaRPr lang="en-US" sz="1200" b="1" spc="-90" dirty="0">
              <a:solidFill>
                <a:schemeClr val="tx1"/>
              </a:solidFill>
              <a:latin typeface="+mn-lt"/>
              <a:cs typeface="+mn-cs"/>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033" t="-77" r="-243" b="122"/>
          <a:stretch/>
        </p:blipFill>
        <p:spPr>
          <a:xfrm>
            <a:off x="7416909" y="2807547"/>
            <a:ext cx="2516176" cy="2453114"/>
          </a:xfrm>
          <a:prstGeom prst="rect">
            <a:avLst/>
          </a:prstGeom>
        </p:spPr>
      </p:pic>
      <p:sp>
        <p:nvSpPr>
          <p:cNvPr id="16" name="Text Placeholder 1"/>
          <p:cNvSpPr txBox="1">
            <a:spLocks/>
          </p:cNvSpPr>
          <p:nvPr/>
        </p:nvSpPr>
        <p:spPr>
          <a:xfrm>
            <a:off x="5094166" y="3302586"/>
            <a:ext cx="2410140" cy="1387364"/>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sz="1200" dirty="0"/>
              <a:t>Engineering Expertise</a:t>
            </a:r>
          </a:p>
          <a:p>
            <a:pPr>
              <a:buClr>
                <a:srgbClr val="C00000"/>
              </a:buClr>
              <a:buFont typeface="Wingdings" panose="05000000000000000000" pitchFamily="2" charset="2"/>
              <a:buChar char="§"/>
            </a:pPr>
            <a:r>
              <a:rPr lang="en-US" sz="1200" dirty="0"/>
              <a:t>White Glove Service</a:t>
            </a:r>
          </a:p>
          <a:p>
            <a:pPr>
              <a:buClr>
                <a:srgbClr val="C00000"/>
              </a:buClr>
              <a:buFont typeface="Wingdings" panose="05000000000000000000" pitchFamily="2" charset="2"/>
              <a:buChar char="§"/>
            </a:pPr>
            <a:r>
              <a:rPr lang="en-US" sz="1200" dirty="0"/>
              <a:t>Delivery Assurance</a:t>
            </a:r>
          </a:p>
          <a:p>
            <a:pPr>
              <a:buClr>
                <a:srgbClr val="C00000"/>
              </a:buClr>
              <a:buFont typeface="Wingdings" panose="05000000000000000000" pitchFamily="2" charset="2"/>
              <a:buChar char="§"/>
            </a:pPr>
            <a:r>
              <a:rPr lang="en-US" sz="1200" dirty="0"/>
              <a:t>Flexible Business Model</a:t>
            </a:r>
          </a:p>
          <a:p>
            <a:pPr>
              <a:buClr>
                <a:srgbClr val="C00000"/>
              </a:buClr>
              <a:buFont typeface="Wingdings" panose="05000000000000000000" pitchFamily="2" charset="2"/>
              <a:buChar char="§"/>
            </a:pPr>
            <a:r>
              <a:rPr lang="en-US" sz="1200" dirty="0"/>
              <a:t>Proven Partner Ecosystem</a:t>
            </a:r>
          </a:p>
          <a:p>
            <a:pPr>
              <a:buClr>
                <a:srgbClr val="C00000"/>
              </a:buClr>
              <a:buFont typeface="Wingdings" panose="05000000000000000000" pitchFamily="2" charset="2"/>
              <a:buChar char="§"/>
            </a:pPr>
            <a:r>
              <a:rPr lang="en-US" sz="1200" dirty="0"/>
              <a:t>Culture &amp; People</a:t>
            </a:r>
          </a:p>
        </p:txBody>
      </p:sp>
      <p:pic>
        <p:nvPicPr>
          <p:cNvPr id="17" name="Picture 16"/>
          <p:cNvPicPr>
            <a:picLocks noChangeAspect="1"/>
          </p:cNvPicPr>
          <p:nvPr/>
        </p:nvPicPr>
        <p:blipFill>
          <a:blip r:embed="rId4"/>
          <a:stretch>
            <a:fillRect/>
          </a:stretch>
        </p:blipFill>
        <p:spPr>
          <a:xfrm>
            <a:off x="2417458" y="1721676"/>
            <a:ext cx="2189423" cy="916502"/>
          </a:xfrm>
          <a:prstGeom prst="rect">
            <a:avLst/>
          </a:prstGeom>
        </p:spPr>
      </p:pic>
      <p:sp>
        <p:nvSpPr>
          <p:cNvPr id="18" name="Text Placeholder 2"/>
          <p:cNvSpPr txBox="1">
            <a:spLocks/>
          </p:cNvSpPr>
          <p:nvPr/>
        </p:nvSpPr>
        <p:spPr>
          <a:xfrm>
            <a:off x="5047838" y="1719972"/>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About </a:t>
            </a:r>
            <a:r>
              <a:rPr lang="en-US" sz="1200" b="1" dirty="0" err="1">
                <a:solidFill>
                  <a:schemeClr val="tx1"/>
                </a:solidFill>
                <a:latin typeface="+mn-lt"/>
                <a:cs typeface="+mn-cs"/>
              </a:rPr>
              <a:t>iVision</a:t>
            </a:r>
            <a:endParaRPr lang="en-US" sz="1200" b="1" spc="-90" dirty="0">
              <a:solidFill>
                <a:schemeClr val="tx1"/>
              </a:solidFill>
              <a:latin typeface="+mn-lt"/>
              <a:cs typeface="+mn-cs"/>
            </a:endParaRPr>
          </a:p>
        </p:txBody>
      </p:sp>
      <p:pic>
        <p:nvPicPr>
          <p:cNvPr id="20" name="Picture 19"/>
          <p:cNvPicPr>
            <a:picLocks noChangeAspect="1"/>
          </p:cNvPicPr>
          <p:nvPr/>
        </p:nvPicPr>
        <p:blipFill>
          <a:blip r:embed="rId5"/>
          <a:stretch>
            <a:fillRect/>
          </a:stretch>
        </p:blipFill>
        <p:spPr>
          <a:xfrm>
            <a:off x="2336153" y="2692056"/>
            <a:ext cx="1345646" cy="1363782"/>
          </a:xfrm>
          <a:prstGeom prst="rect">
            <a:avLst/>
          </a:prstGeom>
        </p:spPr>
      </p:pic>
    </p:spTree>
    <p:extLst>
      <p:ext uri="{BB962C8B-B14F-4D97-AF65-F5344CB8AC3E}">
        <p14:creationId xmlns:p14="http://schemas.microsoft.com/office/powerpoint/2010/main" val="52478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713</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Angular</vt:lpstr>
      <vt:lpstr>Getting Started</vt:lpstr>
      <vt:lpstr>Trainer Info</vt:lpstr>
      <vt:lpstr>About iVision</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the Latest Version?</vt:lpstr>
      <vt:lpstr>Why TypeScript?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26</cp:revision>
  <dcterms:created xsi:type="dcterms:W3CDTF">2016-10-01T17:52:24Z</dcterms:created>
  <dcterms:modified xsi:type="dcterms:W3CDTF">2017-02-03T17:46:38Z</dcterms:modified>
</cp:coreProperties>
</file>