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6" r:id="rId5"/>
    <p:sldId id="259" r:id="rId6"/>
    <p:sldId id="260" r:id="rId7"/>
    <p:sldId id="262" r:id="rId8"/>
    <p:sldId id="261"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102"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58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4762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4741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79824-C717-4B52-9E7D-7B6B13CAFE89}"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1994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3/18/2017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28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79824-C717-4B52-9E7D-7B6B13CAFE89}"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59118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79824-C717-4B52-9E7D-7B6B13CAFE89}" type="datetimeFigureOut">
              <a:rPr lang="en-US" smtClean="0"/>
              <a:t>3/18/2017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76229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79824-C717-4B52-9E7D-7B6B13CAFE89}" type="datetimeFigureOut">
              <a:rPr lang="en-US" smtClean="0"/>
              <a:t>3/18/2017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93006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279824-C717-4B52-9E7D-7B6B13CAFE89}" type="datetimeFigureOut">
              <a:rPr lang="en-US" smtClean="0"/>
              <a:t>3/18/2017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65361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279824-C717-4B52-9E7D-7B6B13CAFE89}" type="datetimeFigureOut">
              <a:rPr lang="en-US" smtClean="0"/>
              <a:t>3/18/2017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280632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3/18/2017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64226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279824-C717-4B52-9E7D-7B6B13CAFE89}" type="datetimeFigureOut">
              <a:rPr lang="en-US" smtClean="0"/>
              <a:t>3/18/2017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BB68F-F903-4C25-9FDB-40BD187B50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4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it.ly/coderbog" TargetMode="External"/><Relationship Id="rId2" Type="http://schemas.openxmlformats.org/officeDocument/2006/relationships/hyperlink" Target="https://github.com/JeremyLikness/typescript-cca" TargetMode="External"/><Relationship Id="rId1" Type="http://schemas.openxmlformats.org/officeDocument/2006/relationships/slideLayout" Target="../slideLayouts/slideLayout2.xml"/><Relationship Id="rId4" Type="http://schemas.openxmlformats.org/officeDocument/2006/relationships/hyperlink" Target="http://typescriptlang.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www.ivisio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ts</a:t>
            </a:r>
            <a:endParaRPr lang="en-US" dirty="0"/>
          </a:p>
        </p:txBody>
      </p:sp>
      <p:sp>
        <p:nvSpPr>
          <p:cNvPr id="3" name="Subtitle 2"/>
          <p:cNvSpPr>
            <a:spLocks noGrp="1"/>
          </p:cNvSpPr>
          <p:nvPr>
            <p:ph type="subTitle" idx="1"/>
          </p:nvPr>
        </p:nvSpPr>
        <p:spPr/>
        <p:txBody>
          <a:bodyPr/>
          <a:lstStyle/>
          <a:p>
            <a:r>
              <a:rPr lang="en-US" dirty="0"/>
              <a:t>Introduction to </a:t>
            </a:r>
            <a:r>
              <a:rPr lang="en-US" dirty="0" err="1"/>
              <a:t>TypeScript</a:t>
            </a:r>
            <a:endParaRPr lang="en-US" dirty="0"/>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hlinkClick r:id="rId2"/>
            </a:endParaRPr>
          </a:p>
          <a:p>
            <a:r>
              <a:rPr lang="en-US" sz="3200" dirty="0">
                <a:hlinkClick r:id="rId2"/>
              </a:rPr>
              <a:t>https://github.com/JeremyLikness/typescript-cca</a:t>
            </a:r>
            <a:r>
              <a:rPr lang="en-US" sz="3200" dirty="0"/>
              <a:t> </a:t>
            </a:r>
          </a:p>
          <a:p>
            <a:r>
              <a:rPr lang="en-US" sz="3200" dirty="0">
                <a:hlinkClick r:id="rId3"/>
              </a:rPr>
              <a:t>http://bit.ly/coderbog</a:t>
            </a:r>
            <a:r>
              <a:rPr lang="en-US" sz="3200" dirty="0"/>
              <a:t> </a:t>
            </a:r>
          </a:p>
          <a:p>
            <a:endParaRPr lang="en-US" sz="3200" dirty="0"/>
          </a:p>
          <a:p>
            <a:r>
              <a:rPr lang="en-US" sz="3200" dirty="0">
                <a:hlinkClick r:id="rId4"/>
              </a:rPr>
              <a:t>http://typescriptlang.org/</a:t>
            </a:r>
            <a:r>
              <a:rPr lang="en-US" sz="3200" dirty="0"/>
              <a:t> </a:t>
            </a:r>
          </a:p>
          <a:p>
            <a:endParaRPr lang="en-US" dirty="0"/>
          </a:p>
          <a:p>
            <a:endParaRPr lang="en-US" dirty="0"/>
          </a:p>
        </p:txBody>
      </p:sp>
    </p:spTree>
    <p:extLst>
      <p:ext uri="{BB962C8B-B14F-4D97-AF65-F5344CB8AC3E}">
        <p14:creationId xmlns:p14="http://schemas.microsoft.com/office/powerpoint/2010/main" val="42922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a:xfrm>
            <a:off x="1097280" y="1845734"/>
            <a:ext cx="3965374" cy="4023360"/>
          </a:xfrm>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http://www.ivision.com</a:t>
            </a: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3817" y="126229"/>
            <a:ext cx="2192891" cy="1460500"/>
          </a:xfrm>
          <a:prstGeom prst="rect">
            <a:avLst/>
          </a:prstGeom>
        </p:spPr>
      </p:pic>
      <p:sp>
        <p:nvSpPr>
          <p:cNvPr id="5" name="Rectangle 4"/>
          <p:cNvSpPr/>
          <p:nvPr/>
        </p:nvSpPr>
        <p:spPr>
          <a:xfrm>
            <a:off x="8371184" y="4633276"/>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8276" y="4892281"/>
            <a:ext cx="2370312" cy="99222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906537" y="1845734"/>
            <a:ext cx="572057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20 Years Professional Development</a:t>
            </a:r>
          </a:p>
          <a:p>
            <a:pPr>
              <a:buFont typeface="Wingdings" panose="05000000000000000000" pitchFamily="2" charset="2"/>
              <a:buChar char="§"/>
            </a:pPr>
            <a:r>
              <a:rPr lang="en-US" dirty="0"/>
              <a:t> JavaScript developer since it was created </a:t>
            </a:r>
          </a:p>
          <a:p>
            <a:pPr>
              <a:buFont typeface="Wingdings" panose="05000000000000000000" pitchFamily="2" charset="2"/>
              <a:buChar char="§"/>
            </a:pPr>
            <a:r>
              <a:rPr lang="en-US" dirty="0"/>
              <a:t> 7-Year Microsoft MVP </a:t>
            </a:r>
          </a:p>
          <a:p>
            <a:pPr>
              <a:buFont typeface="Wingdings" panose="05000000000000000000" pitchFamily="2" charset="2"/>
              <a:buChar char="§"/>
            </a:pPr>
            <a:r>
              <a:rPr lang="en-US" dirty="0"/>
              <a:t> Technical Author (3 Books) </a:t>
            </a:r>
          </a:p>
          <a:p>
            <a:pPr>
              <a:buFont typeface="Wingdings" panose="05000000000000000000" pitchFamily="2" charset="2"/>
              <a:buChar char="§"/>
            </a:pPr>
            <a:r>
              <a:rPr lang="en-US" dirty="0"/>
              <a:t> 100% plant-based Cross-fit hiking husband and dad </a:t>
            </a:r>
          </a:p>
          <a:p>
            <a:pPr>
              <a:buFont typeface="Wingdings" panose="05000000000000000000" pitchFamily="2" charset="2"/>
              <a:buChar char="§"/>
            </a:pPr>
            <a:r>
              <a:rPr lang="en-US" dirty="0"/>
              <a:t> Decent 9-Ball player</a:t>
            </a:r>
          </a:p>
          <a:p>
            <a:pPr marL="0" indent="0">
              <a:buFont typeface="Calibri" panose="020F0502020204030204" pitchFamily="34" charset="0"/>
              <a:buNone/>
            </a:pPr>
            <a:endParaRPr lang="en-US" dirty="0"/>
          </a:p>
        </p:txBody>
      </p:sp>
    </p:spTree>
    <p:extLst>
      <p:ext uri="{BB962C8B-B14F-4D97-AF65-F5344CB8AC3E}">
        <p14:creationId xmlns:p14="http://schemas.microsoft.com/office/powerpoint/2010/main" val="179083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a:t>
            </a:r>
          </a:p>
        </p:txBody>
      </p:sp>
      <p:sp>
        <p:nvSpPr>
          <p:cNvPr id="3" name="Content Placeholder 2"/>
          <p:cNvSpPr>
            <a:spLocks noGrp="1"/>
          </p:cNvSpPr>
          <p:nvPr>
            <p:ph idx="1"/>
          </p:nvPr>
        </p:nvSpPr>
        <p:spPr/>
        <p:txBody>
          <a:bodyPr>
            <a:normAutofit fontScale="85000" lnSpcReduction="20000"/>
          </a:bodyPr>
          <a:lstStyle/>
          <a:p>
            <a:r>
              <a:rPr lang="en-US" dirty="0"/>
              <a:t>[]+1 </a:t>
            </a:r>
          </a:p>
          <a:p>
            <a:r>
              <a:rPr lang="en-US" dirty="0"/>
              <a:t>[]-1</a:t>
            </a:r>
          </a:p>
          <a:p>
            <a:r>
              <a:rPr lang="en-US" dirty="0"/>
              <a:t>{}-1+{}</a:t>
            </a:r>
          </a:p>
          <a:p>
            <a:r>
              <a:rPr lang="en-US" dirty="0"/>
              <a:t>{}+1-{}</a:t>
            </a:r>
            <a:endParaRPr lang="en-US" dirty="0"/>
          </a:p>
          <a:p>
            <a:r>
              <a:rPr lang="en-US" dirty="0"/>
              <a:t>[]+[]</a:t>
            </a:r>
          </a:p>
          <a:p>
            <a:r>
              <a:rPr lang="en-US" dirty="0"/>
              <a:t>[]-[]</a:t>
            </a:r>
          </a:p>
          <a:p>
            <a:r>
              <a:rPr lang="en-US" dirty="0"/>
              <a:t>[]+{}</a:t>
            </a:r>
          </a:p>
          <a:p>
            <a:r>
              <a:rPr lang="en-US" dirty="0"/>
              <a:t>[]-{}</a:t>
            </a:r>
          </a:p>
          <a:p>
            <a:r>
              <a:rPr lang="en-US" dirty="0"/>
              <a:t>Array(5).join(‘Cool’)</a:t>
            </a:r>
          </a:p>
          <a:p>
            <a:r>
              <a:rPr lang="en-US" dirty="0"/>
              <a:t>Array(5).join(‘Cool’+1) </a:t>
            </a:r>
          </a:p>
          <a:p>
            <a:r>
              <a:rPr lang="en-US" dirty="0"/>
              <a:t>`BA${Array(2).join(‘Cool’-1)}A`</a:t>
            </a:r>
          </a:p>
        </p:txBody>
      </p:sp>
    </p:spTree>
    <p:extLst>
      <p:ext uri="{BB962C8B-B14F-4D97-AF65-F5344CB8AC3E}">
        <p14:creationId xmlns:p14="http://schemas.microsoft.com/office/powerpoint/2010/main" val="158750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Yeah, that just happened!</a:t>
            </a:r>
          </a:p>
        </p:txBody>
      </p:sp>
      <p:pic>
        <p:nvPicPr>
          <p:cNvPr id="1026" name="Picture 2" descr="http://funny-pics.co/wp-content/uploads/weirdest-animal-ever-445x29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7536" y="1963439"/>
            <a:ext cx="5957887" cy="400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83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t>
            </a:r>
          </a:p>
        </p:txBody>
      </p:sp>
      <p:pic>
        <p:nvPicPr>
          <p:cNvPr id="10" name="Picture 9"/>
          <p:cNvPicPr>
            <a:picLocks noChangeAspect="1"/>
          </p:cNvPicPr>
          <p:nvPr/>
        </p:nvPicPr>
        <p:blipFill>
          <a:blip r:embed="rId2"/>
          <a:stretch>
            <a:fillRect/>
          </a:stretch>
        </p:blipFill>
        <p:spPr>
          <a:xfrm>
            <a:off x="1130538" y="2671221"/>
            <a:ext cx="9930923" cy="4057872"/>
          </a:xfrm>
          <a:prstGeom prst="rect">
            <a:avLst/>
          </a:prstGeom>
        </p:spPr>
      </p:pic>
      <p:sp>
        <p:nvSpPr>
          <p:cNvPr id="11" name="Right Arrow 10"/>
          <p:cNvSpPr/>
          <p:nvPr/>
        </p:nvSpPr>
        <p:spPr>
          <a:xfrm rot="20401092">
            <a:off x="6517597" y="2609442"/>
            <a:ext cx="4015946" cy="6264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Adoption</a:t>
            </a:r>
          </a:p>
        </p:txBody>
      </p:sp>
    </p:spTree>
    <p:extLst>
      <p:ext uri="{BB962C8B-B14F-4D97-AF65-F5344CB8AC3E}">
        <p14:creationId xmlns:p14="http://schemas.microsoft.com/office/powerpoint/2010/main" val="289518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Harmony? ECMAScript 2015? Babel?</a:t>
            </a:r>
          </a:p>
        </p:txBody>
      </p:sp>
      <p:sp>
        <p:nvSpPr>
          <p:cNvPr id="3" name="Content Placeholder 2"/>
          <p:cNvSpPr>
            <a:spLocks noGrp="1"/>
          </p:cNvSpPr>
          <p:nvPr>
            <p:ph idx="1"/>
          </p:nvPr>
        </p:nvSpPr>
        <p:spPr/>
        <p:txBody>
          <a:bodyPr/>
          <a:lstStyle/>
          <a:p>
            <a:pPr marL="342900" indent="-342900"/>
            <a:r>
              <a:rPr lang="en-US" dirty="0"/>
              <a:t>Popular Option </a:t>
            </a:r>
          </a:p>
          <a:p>
            <a:pPr marL="342900" indent="-342900"/>
            <a:r>
              <a:rPr lang="en-US" dirty="0"/>
              <a:t>Introduces Classes, Lexical Scope, Lambda, etc. </a:t>
            </a:r>
          </a:p>
          <a:p>
            <a:pPr marL="342900" indent="-342900"/>
            <a:r>
              <a:rPr lang="en-US" dirty="0"/>
              <a:t>Lacks:</a:t>
            </a:r>
          </a:p>
          <a:p>
            <a:pPr marL="1085850" lvl="1" indent="-342900"/>
            <a:r>
              <a:rPr lang="en-US" dirty="0"/>
              <a:t>Interfaces </a:t>
            </a:r>
          </a:p>
          <a:p>
            <a:pPr marL="1085850" lvl="1" indent="-342900"/>
            <a:r>
              <a:rPr lang="en-US" dirty="0"/>
              <a:t>Dynamic module affinity (</a:t>
            </a:r>
            <a:r>
              <a:rPr lang="en-US" dirty="0" err="1"/>
              <a:t>SystemJS</a:t>
            </a:r>
            <a:r>
              <a:rPr lang="en-US" dirty="0"/>
              <a:t>, </a:t>
            </a:r>
            <a:r>
              <a:rPr lang="en-US" dirty="0" err="1"/>
              <a:t>RequireJS</a:t>
            </a:r>
            <a:r>
              <a:rPr lang="en-US" dirty="0"/>
              <a:t>, etc.)</a:t>
            </a:r>
          </a:p>
          <a:p>
            <a:pPr marL="1085850" lvl="1" indent="-342900"/>
            <a:r>
              <a:rPr lang="en-US" dirty="0"/>
              <a:t>External library definitions</a:t>
            </a:r>
          </a:p>
          <a:p>
            <a:pPr marL="1085850" lvl="1" indent="-342900"/>
            <a:r>
              <a:rPr lang="en-US" dirty="0"/>
              <a:t>Generics </a:t>
            </a:r>
          </a:p>
          <a:p>
            <a:pPr marL="342900" indent="-342900"/>
            <a:r>
              <a:rPr lang="en-US" dirty="0" err="1"/>
              <a:t>TypeScript</a:t>
            </a:r>
            <a:r>
              <a:rPr lang="en-US" dirty="0"/>
              <a:t> = Superscript and is “future-proof”</a:t>
            </a:r>
          </a:p>
        </p:txBody>
      </p:sp>
    </p:spTree>
    <p:extLst>
      <p:ext uri="{BB962C8B-B14F-4D97-AF65-F5344CB8AC3E}">
        <p14:creationId xmlns:p14="http://schemas.microsoft.com/office/powerpoint/2010/main" val="342997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normAutofit/>
          </a:bodyPr>
          <a:lstStyle/>
          <a:p>
            <a:pPr marL="342900" indent="-342900"/>
            <a:r>
              <a:rPr lang="en-US" dirty="0"/>
              <a:t>Discovery: intent is more clear with types, interfaces, etc.</a:t>
            </a:r>
          </a:p>
          <a:p>
            <a:pPr marL="342900" indent="-342900"/>
            <a:r>
              <a:rPr lang="en-US" dirty="0"/>
              <a:t>Documentation: libraries make it easy to discover how to use APIs</a:t>
            </a:r>
          </a:p>
          <a:p>
            <a:pPr marL="342900" indent="-342900"/>
            <a:r>
              <a:rPr lang="en-US" dirty="0"/>
              <a:t>Development Time Security: “fat-finger” mistakes less likely, even through complex iterations of calls and callbacks, won’t compile</a:t>
            </a:r>
          </a:p>
          <a:p>
            <a:pPr marL="342900" indent="-342900"/>
            <a:r>
              <a:rPr lang="en-US" dirty="0"/>
              <a:t>Scope Safety: Modules, Classes, and Lambdas manage concepts of scope and “this” context </a:t>
            </a:r>
          </a:p>
          <a:p>
            <a:pPr marL="342900" indent="-342900"/>
            <a:r>
              <a:rPr lang="en-US" dirty="0"/>
              <a:t>Team Scale: components make it easier for multiple teams to work in parallel </a:t>
            </a:r>
          </a:p>
          <a:p>
            <a:pPr marL="342900" indent="-342900"/>
            <a:r>
              <a:rPr lang="en-US" dirty="0"/>
              <a:t>4x: Increased velocity for a team shifting from JavaScript to </a:t>
            </a:r>
            <a:r>
              <a:rPr lang="en-US" dirty="0" err="1"/>
              <a:t>TypeScript</a:t>
            </a:r>
            <a:r>
              <a:rPr lang="en-US" dirty="0"/>
              <a:t> with a data-binding framework (Angular) </a:t>
            </a:r>
          </a:p>
          <a:p>
            <a:pPr marL="342900" indent="-342900"/>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51432">
            <a:off x="9406822" y="365125"/>
            <a:ext cx="1946978" cy="1465117"/>
          </a:xfrm>
          <a:prstGeom prst="rect">
            <a:avLst/>
          </a:prstGeom>
        </p:spPr>
      </p:pic>
    </p:spTree>
    <p:extLst>
      <p:ext uri="{BB962C8B-B14F-4D97-AF65-F5344CB8AC3E}">
        <p14:creationId xmlns:p14="http://schemas.microsoft.com/office/powerpoint/2010/main" val="1837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Quotable Quotes</a:t>
            </a:r>
          </a:p>
        </p:txBody>
      </p:sp>
      <p:sp>
        <p:nvSpPr>
          <p:cNvPr id="3" name="Content Placeholder 2"/>
          <p:cNvSpPr>
            <a:spLocks noGrp="1"/>
          </p:cNvSpPr>
          <p:nvPr>
            <p:ph idx="1"/>
          </p:nvPr>
        </p:nvSpPr>
        <p:spPr>
          <a:xfrm>
            <a:off x="838200" y="1825625"/>
            <a:ext cx="10515600" cy="4799668"/>
          </a:xfrm>
        </p:spPr>
        <p:txBody>
          <a:bodyPr>
            <a:normAutofit/>
          </a:bodyPr>
          <a:lstStyle/>
          <a:p>
            <a:pPr lvl="0"/>
            <a:r>
              <a:rPr lang="en-US" dirty="0">
                <a:solidFill>
                  <a:prstClr val="black"/>
                </a:solidFill>
              </a:rPr>
              <a:t>“I cannot say I have ever been a Microsoft fan but </a:t>
            </a:r>
            <a:r>
              <a:rPr lang="en-US" dirty="0" err="1">
                <a:solidFill>
                  <a:prstClr val="black"/>
                </a:solidFill>
              </a:rPr>
              <a:t>TypeScript</a:t>
            </a:r>
            <a:r>
              <a:rPr lang="en-US" dirty="0">
                <a:solidFill>
                  <a:prstClr val="black"/>
                </a:solidFill>
              </a:rPr>
              <a:t> has ‘softened’ me, it is easily </a:t>
            </a:r>
            <a:r>
              <a:rPr lang="en-US" b="1" dirty="0">
                <a:solidFill>
                  <a:prstClr val="black"/>
                </a:solidFill>
              </a:rPr>
              <a:t>one of the best web technologies to arrive in the past 3 years</a:t>
            </a:r>
            <a:r>
              <a:rPr lang="en-US" dirty="0">
                <a:solidFill>
                  <a:prstClr val="black"/>
                </a:solidFill>
              </a:rPr>
              <a:t>.” - </a:t>
            </a:r>
            <a:r>
              <a:rPr lang="en-US" sz="1600" dirty="0">
                <a:solidFill>
                  <a:prstClr val="black"/>
                </a:solidFill>
                <a:hlinkClick r:id="rId2"/>
              </a:rPr>
              <a:t>https://tedpatrick.com/2013/06/25/7-months-with-typescript/</a:t>
            </a:r>
            <a:r>
              <a:rPr lang="en-US" sz="1600" dirty="0">
                <a:solidFill>
                  <a:prstClr val="black"/>
                </a:solidFill>
              </a:rPr>
              <a:t> </a:t>
            </a:r>
          </a:p>
          <a:p>
            <a:pPr lvl="0"/>
            <a:r>
              <a:rPr lang="en-US" dirty="0">
                <a:solidFill>
                  <a:prstClr val="black"/>
                </a:solidFill>
              </a:rPr>
              <a:t>“Overall, </a:t>
            </a:r>
            <a:r>
              <a:rPr lang="en-US" b="1" dirty="0" err="1">
                <a:solidFill>
                  <a:prstClr val="black"/>
                </a:solidFill>
              </a:rPr>
              <a:t>TypeScript</a:t>
            </a:r>
            <a:r>
              <a:rPr lang="en-US" b="1" dirty="0">
                <a:solidFill>
                  <a:prstClr val="black"/>
                </a:solidFill>
              </a:rPr>
              <a:t> is wonderful to work with</a:t>
            </a:r>
            <a:r>
              <a:rPr lang="en-US" dirty="0">
                <a:solidFill>
                  <a:prstClr val="black"/>
                </a:solidFill>
              </a:rPr>
              <a:t>. It helps developers catch errors quickly, adds types and type-checking, and documents your progress so that if someone else wants to contribute, or you need to return to your work months later, you can easily pick up where you left off.” - </a:t>
            </a:r>
            <a:r>
              <a:rPr lang="en-US" sz="1600" dirty="0">
                <a:solidFill>
                  <a:prstClr val="black"/>
                </a:solidFill>
                <a:hlinkClick r:id="rId3"/>
              </a:rPr>
              <a:t>http://www.livetiles.nyc/blog/typescript-a-digital-workplace-success-story/</a:t>
            </a:r>
            <a:r>
              <a:rPr lang="en-US" dirty="0">
                <a:solidFill>
                  <a:prstClr val="black"/>
                </a:solidFill>
              </a:rPr>
              <a:t> </a:t>
            </a:r>
          </a:p>
          <a:p>
            <a:pPr lvl="0"/>
            <a:r>
              <a:rPr lang="en-US" dirty="0">
                <a:solidFill>
                  <a:prstClr val="black"/>
                </a:solidFill>
              </a:rPr>
              <a:t>“… we use </a:t>
            </a:r>
            <a:r>
              <a:rPr lang="en-US" dirty="0" err="1">
                <a:solidFill>
                  <a:prstClr val="black"/>
                </a:solidFill>
              </a:rPr>
              <a:t>TypeScript</a:t>
            </a:r>
            <a:r>
              <a:rPr lang="en-US" dirty="0">
                <a:solidFill>
                  <a:prstClr val="black"/>
                </a:solidFill>
              </a:rPr>
              <a:t> not because we’re part of Microsoft, but because we find tremendous value by </a:t>
            </a:r>
            <a:r>
              <a:rPr lang="en-US" b="1" dirty="0">
                <a:solidFill>
                  <a:prstClr val="black"/>
                </a:solidFill>
              </a:rPr>
              <a:t>improving our productivity and keeping our quality high which together allow us to move much faster</a:t>
            </a:r>
            <a:r>
              <a:rPr lang="en-US" dirty="0">
                <a:solidFill>
                  <a:prstClr val="black"/>
                </a:solidFill>
              </a:rPr>
              <a:t>.” - </a:t>
            </a:r>
            <a:r>
              <a:rPr lang="en-US" sz="1600" dirty="0">
                <a:solidFill>
                  <a:prstClr val="black"/>
                </a:solidFill>
                <a:hlinkClick r:id="rId4"/>
              </a:rPr>
              <a:t>https://medium.com/@delveeng/why-we-love-typescript-bec2df88d6c2#.pzp9xp7an</a:t>
            </a:r>
            <a:r>
              <a:rPr lang="en-US" sz="1600" dirty="0">
                <a:solidFill>
                  <a:prstClr val="black"/>
                </a:solidFill>
              </a:rPr>
              <a:t> </a:t>
            </a:r>
          </a:p>
          <a:p>
            <a:endParaRPr lang="en-US" dirty="0"/>
          </a:p>
          <a:p>
            <a:pPr marL="0" indent="0">
              <a:buNone/>
            </a:pPr>
            <a:endParaRPr lang="en-US" dirty="0"/>
          </a:p>
        </p:txBody>
      </p:sp>
    </p:spTree>
    <p:extLst>
      <p:ext uri="{BB962C8B-B14F-4D97-AF65-F5344CB8AC3E}">
        <p14:creationId xmlns:p14="http://schemas.microsoft.com/office/powerpoint/2010/main" val="117984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pic>
        <p:nvPicPr>
          <p:cNvPr id="2050" name="Picture 2" descr="https://static01.nyt.com/images/2012/10/08/blogs/ibm-mainframe/ibm-mainframe-hpMediu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3267" y="1953773"/>
            <a:ext cx="5686425" cy="408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0567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84</TotalTime>
  <Words>423</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ts</vt:lpstr>
      <vt:lpstr>Trainer Info</vt:lpstr>
      <vt:lpstr>Wat?</vt:lpstr>
      <vt:lpstr>Yeah, that just happened!</vt:lpstr>
      <vt:lpstr>Evolution …</vt:lpstr>
      <vt:lpstr>Harmony? ECMAScript 2015? Babel?</vt:lpstr>
      <vt:lpstr>“The Real World”</vt:lpstr>
      <vt:lpstr>Quotable Quotes</vt:lpstr>
      <vt:lpstr>Demo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18</cp:revision>
  <dcterms:created xsi:type="dcterms:W3CDTF">2016-10-01T17:52:24Z</dcterms:created>
  <dcterms:modified xsi:type="dcterms:W3CDTF">2017-03-18T16:10:44Z</dcterms:modified>
</cp:coreProperties>
</file>