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56" r:id="rId2"/>
    <p:sldId id="273" r:id="rId3"/>
    <p:sldId id="284" r:id="rId4"/>
    <p:sldId id="257" r:id="rId5"/>
    <p:sldId id="282" r:id="rId6"/>
    <p:sldId id="286" r:id="rId7"/>
    <p:sldId id="262" r:id="rId8"/>
    <p:sldId id="258" r:id="rId9"/>
    <p:sldId id="283" r:id="rId10"/>
    <p:sldId id="285" r:id="rId11"/>
    <p:sldId id="274" r:id="rId12"/>
    <p:sldId id="291" r:id="rId13"/>
    <p:sldId id="265" r:id="rId14"/>
    <p:sldId id="267" r:id="rId15"/>
    <p:sldId id="271" r:id="rId16"/>
    <p:sldId id="288" r:id="rId17"/>
    <p:sldId id="289" r:id="rId18"/>
    <p:sldId id="292" r:id="rId19"/>
    <p:sldId id="294" r:id="rId20"/>
    <p:sldId id="293" r:id="rId21"/>
    <p:sldId id="297" r:id="rId22"/>
    <p:sldId id="276" r:id="rId23"/>
    <p:sldId id="300" r:id="rId24"/>
    <p:sldId id="278" r:id="rId25"/>
    <p:sldId id="287" r:id="rId26"/>
    <p:sldId id="295" r:id="rId27"/>
    <p:sldId id="296" r:id="rId28"/>
    <p:sldId id="29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3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9AE341-F8C5-6D42-B324-54A6F2ADA367}" type="datetimeFigureOut">
              <a:rPr lang="en-US" smtClean="0"/>
              <a:t>7/9/15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8AE727-001A-2E46-9F08-92CCBA46127A}" type="slidenum">
              <a:rPr lang="en-US" smtClean="0"/>
              <a:t>‹#›</a:t>
            </a:fld>
            <a:endParaRPr lang="en-US"/>
          </a:p>
        </p:txBody>
      </p:sp>
    </p:spTree>
    <p:extLst>
      <p:ext uri="{BB962C8B-B14F-4D97-AF65-F5344CB8AC3E}">
        <p14:creationId xmlns:p14="http://schemas.microsoft.com/office/powerpoint/2010/main" val="53731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2ABDF5-147A-944F-9CB5-57163785B78C}" type="datetimeFigureOut">
              <a:rPr lang="en-US" smtClean="0"/>
              <a:t>7/9/15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35FC8-9BAF-D747-85B5-27223195F359}" type="slidenum">
              <a:rPr lang="en-US" smtClean="0"/>
              <a:t>‹#›</a:t>
            </a:fld>
            <a:endParaRPr lang="en-US"/>
          </a:p>
        </p:txBody>
      </p:sp>
    </p:spTree>
    <p:extLst>
      <p:ext uri="{BB962C8B-B14F-4D97-AF65-F5344CB8AC3E}">
        <p14:creationId xmlns:p14="http://schemas.microsoft.com/office/powerpoint/2010/main" val="31206684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1A9B0-3AEF-084A-AD4F-CCE06AD3A077}" type="datetime1">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158819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8CEF1-1A77-6D4F-BC00-33A78B041D49}" type="datetime1">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358717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4D4BC-BAC0-E146-897B-B12E1B4BEC68}" type="datetime1">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215089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859B1-9ACE-924D-AC64-BCC9F0A7C27A}" type="datetime1">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60010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0FFF7-7DAB-B845-ACFA-65428B525150}" type="datetime1">
              <a:rPr lang="en-US" smtClean="0"/>
              <a:t>7/9/15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353499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86900-66F3-9240-B349-C21FE14CFB66}" type="datetime1">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7956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7C666-3706-974C-84F6-218BCF213B57}" type="datetime1">
              <a:rPr lang="en-US" smtClean="0"/>
              <a:t>7/9/15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368338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FDEF7-281C-864B-B8B1-E92052838026}" type="datetime1">
              <a:rPr lang="en-US" smtClean="0"/>
              <a:t>7/9/15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329753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E38C0-97D3-9C45-9FBC-139642C9CA74}" type="datetime1">
              <a:rPr lang="en-US" smtClean="0"/>
              <a:t>7/9/15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14002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9224D7-3DCC-F741-97DA-48711934DE71}" type="datetime1">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19096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67B1F-635F-D748-8548-E54E1A6030F1}" type="datetime1">
              <a:rPr lang="en-US" smtClean="0"/>
              <a:t>7/9/15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68C7E-E561-7D4F-8BFA-0F5E3C84BDAE}" type="slidenum">
              <a:rPr lang="en-US" smtClean="0"/>
              <a:t>‹#›</a:t>
            </a:fld>
            <a:endParaRPr lang="en-US"/>
          </a:p>
        </p:txBody>
      </p:sp>
    </p:spTree>
    <p:extLst>
      <p:ext uri="{BB962C8B-B14F-4D97-AF65-F5344CB8AC3E}">
        <p14:creationId xmlns:p14="http://schemas.microsoft.com/office/powerpoint/2010/main" val="3620509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8EEEE-2F9C-8B43-A9D4-D78AAD809A21}" type="datetime1">
              <a:rPr lang="en-US" smtClean="0"/>
              <a:t>7/9/15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68C7E-E561-7D4F-8BFA-0F5E3C84BDAE}" type="slidenum">
              <a:rPr lang="en-US" smtClean="0"/>
              <a:t>‹#›</a:t>
            </a:fld>
            <a:endParaRPr lang="en-US"/>
          </a:p>
        </p:txBody>
      </p:sp>
    </p:spTree>
    <p:extLst>
      <p:ext uri="{BB962C8B-B14F-4D97-AF65-F5344CB8AC3E}">
        <p14:creationId xmlns:p14="http://schemas.microsoft.com/office/powerpoint/2010/main" val="591958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uge.101.50509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00" y="-183165"/>
            <a:ext cx="9478301" cy="7119258"/>
          </a:xfrm>
          <a:prstGeom prst="rect">
            <a:avLst/>
          </a:prstGeom>
        </p:spPr>
      </p:pic>
      <p:sp>
        <p:nvSpPr>
          <p:cNvPr id="2" name="Title 1"/>
          <p:cNvSpPr>
            <a:spLocks noGrp="1"/>
          </p:cNvSpPr>
          <p:nvPr>
            <p:ph type="ctrTitle"/>
          </p:nvPr>
        </p:nvSpPr>
        <p:spPr>
          <a:xfrm>
            <a:off x="244247" y="1229164"/>
            <a:ext cx="8780683" cy="1470025"/>
          </a:xfrm>
        </p:spPr>
        <p:txBody>
          <a:bodyPr>
            <a:noAutofit/>
          </a:bodyPr>
          <a:lstStyle/>
          <a:p>
            <a:r>
              <a:rPr lang="en-US" sz="5400" dirty="0" smtClean="0">
                <a:solidFill>
                  <a:schemeClr val="bg1"/>
                </a:solidFill>
                <a:effectLst>
                  <a:outerShdw blurRad="50800" dist="38100" dir="2700000" algn="tl" rotWithShape="0">
                    <a:srgbClr val="FF0000">
                      <a:alpha val="43000"/>
                    </a:srgbClr>
                  </a:outerShdw>
                </a:effectLst>
              </a:rPr>
              <a:t>Regression Analysis of Murder Rate by US State</a:t>
            </a:r>
            <a:endParaRPr lang="en-US" sz="5400" dirty="0">
              <a:solidFill>
                <a:schemeClr val="bg1"/>
              </a:solidFill>
              <a:effectLst>
                <a:outerShdw blurRad="50800" dist="38100" dir="2700000" algn="tl" rotWithShape="0">
                  <a:srgbClr val="FF0000">
                    <a:alpha val="43000"/>
                  </a:srgbClr>
                </a:outerShdw>
              </a:effectLst>
            </a:endParaRPr>
          </a:p>
        </p:txBody>
      </p:sp>
      <p:sp>
        <p:nvSpPr>
          <p:cNvPr id="3" name="Subtitle 2"/>
          <p:cNvSpPr>
            <a:spLocks noGrp="1"/>
          </p:cNvSpPr>
          <p:nvPr>
            <p:ph type="subTitle" idx="1"/>
          </p:nvPr>
        </p:nvSpPr>
        <p:spPr>
          <a:xfrm>
            <a:off x="1371600" y="2841115"/>
            <a:ext cx="6400800" cy="1752600"/>
          </a:xfrm>
        </p:spPr>
        <p:txBody>
          <a:bodyPr/>
          <a:lstStyle/>
          <a:p>
            <a:r>
              <a:rPr lang="en-US" dirty="0" smtClean="0">
                <a:solidFill>
                  <a:schemeClr val="bg1"/>
                </a:solidFill>
              </a:rPr>
              <a:t>Jeremy McCormick</a:t>
            </a:r>
          </a:p>
          <a:p>
            <a:r>
              <a:rPr lang="en-US" dirty="0" smtClean="0">
                <a:solidFill>
                  <a:schemeClr val="bg1"/>
                </a:solidFill>
              </a:rPr>
              <a:t>General Assembly / Data Science Final Project</a:t>
            </a:r>
            <a:endParaRPr lang="en-US" dirty="0">
              <a:solidFill>
                <a:schemeClr val="bg1"/>
              </a:solidFill>
            </a:endParaRPr>
          </a:p>
        </p:txBody>
      </p:sp>
    </p:spTree>
    <p:extLst>
      <p:ext uri="{BB962C8B-B14F-4D97-AF65-F5344CB8AC3E}">
        <p14:creationId xmlns:p14="http://schemas.microsoft.com/office/powerpoint/2010/main" val="9937901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36"/>
            <a:ext cx="8229600" cy="897618"/>
          </a:xfrm>
        </p:spPr>
        <p:txBody>
          <a:bodyPr/>
          <a:lstStyle/>
          <a:p>
            <a:r>
              <a:rPr lang="en-US" dirty="0" smtClean="0"/>
              <a:t>Correlation Plots</a:t>
            </a:r>
            <a:endParaRPr lang="en-US" dirty="0"/>
          </a:p>
        </p:txBody>
      </p:sp>
      <p:pic>
        <p:nvPicPr>
          <p:cNvPr id="3" name="Picture 2"/>
          <p:cNvPicPr>
            <a:picLocks noChangeAspect="1"/>
          </p:cNvPicPr>
          <p:nvPr/>
        </p:nvPicPr>
        <p:blipFill>
          <a:blip r:embed="rId2"/>
          <a:stretch>
            <a:fillRect/>
          </a:stretch>
        </p:blipFill>
        <p:spPr>
          <a:xfrm>
            <a:off x="0" y="872977"/>
            <a:ext cx="9144000" cy="5431656"/>
          </a:xfrm>
          <a:prstGeom prst="rect">
            <a:avLst/>
          </a:prstGeom>
        </p:spPr>
      </p:pic>
      <p:sp>
        <p:nvSpPr>
          <p:cNvPr id="7" name="Rectangle 6"/>
          <p:cNvSpPr/>
          <p:nvPr/>
        </p:nvSpPr>
        <p:spPr>
          <a:xfrm>
            <a:off x="6921351" y="3463944"/>
            <a:ext cx="2918752" cy="29712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Oval 3"/>
          <p:cNvSpPr/>
          <p:nvPr/>
        </p:nvSpPr>
        <p:spPr>
          <a:xfrm>
            <a:off x="2198225" y="1013513"/>
            <a:ext cx="2558476" cy="2389376"/>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637165" y="976534"/>
            <a:ext cx="2510806" cy="2344857"/>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913" y="4075890"/>
            <a:ext cx="2526275" cy="2359304"/>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F4868C7E-E561-7D4F-8BFA-0F5E3C84BDAE}" type="slidenum">
              <a:rPr lang="en-US" smtClean="0"/>
              <a:t>10</a:t>
            </a:fld>
            <a:endParaRPr lang="en-US"/>
          </a:p>
        </p:txBody>
      </p:sp>
      <p:sp>
        <p:nvSpPr>
          <p:cNvPr id="9" name="TextBox 8"/>
          <p:cNvSpPr txBox="1"/>
          <p:nvPr/>
        </p:nvSpPr>
        <p:spPr>
          <a:xfrm>
            <a:off x="7035080" y="3822041"/>
            <a:ext cx="1937949" cy="2308324"/>
          </a:xfrm>
          <a:prstGeom prst="rect">
            <a:avLst/>
          </a:prstGeom>
          <a:noFill/>
        </p:spPr>
        <p:txBody>
          <a:bodyPr wrap="square" rtlCol="0">
            <a:spAutoFit/>
          </a:bodyPr>
          <a:lstStyle/>
          <a:p>
            <a:pPr algn="ctr"/>
            <a:r>
              <a:rPr lang="en-US" sz="2400" dirty="0" smtClean="0">
                <a:solidFill>
                  <a:srgbClr val="FF0000"/>
                </a:solidFill>
              </a:rPr>
              <a:t>These features look like they could have strong correlation! </a:t>
            </a:r>
            <a:endParaRPr lang="en-US" sz="2400" dirty="0">
              <a:solidFill>
                <a:srgbClr val="FF0000"/>
              </a:solidFill>
            </a:endParaRPr>
          </a:p>
        </p:txBody>
      </p:sp>
    </p:spTree>
    <p:extLst>
      <p:ext uri="{BB962C8B-B14F-4D97-AF65-F5344CB8AC3E}">
        <p14:creationId xmlns:p14="http://schemas.microsoft.com/office/powerpoint/2010/main" val="40215989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909"/>
            <a:ext cx="8229600" cy="870082"/>
          </a:xfrm>
        </p:spPr>
        <p:txBody>
          <a:bodyPr/>
          <a:lstStyle/>
          <a:p>
            <a:r>
              <a:rPr lang="en-US" dirty="0" smtClean="0"/>
              <a:t>Applying Linear Regression</a:t>
            </a:r>
            <a:endParaRPr lang="en-US" dirty="0"/>
          </a:p>
        </p:txBody>
      </p:sp>
      <p:sp>
        <p:nvSpPr>
          <p:cNvPr id="3" name="Content Placeholder 2"/>
          <p:cNvSpPr>
            <a:spLocks noGrp="1"/>
          </p:cNvSpPr>
          <p:nvPr>
            <p:ph idx="1"/>
          </p:nvPr>
        </p:nvSpPr>
        <p:spPr>
          <a:xfrm>
            <a:off x="101600" y="1600200"/>
            <a:ext cx="8890000" cy="4525963"/>
          </a:xfrm>
        </p:spPr>
        <p:txBody>
          <a:bodyPr>
            <a:normAutofit fontScale="92500" lnSpcReduction="10000"/>
          </a:bodyPr>
          <a:lstStyle/>
          <a:p>
            <a:r>
              <a:rPr lang="en-US" dirty="0" smtClean="0"/>
              <a:t>Linear regression using single degree polynomial (line fit)</a:t>
            </a:r>
          </a:p>
          <a:p>
            <a:pPr lvl="1"/>
            <a:r>
              <a:rPr lang="en-US" dirty="0" smtClean="0"/>
              <a:t>This fit will have the largest errors but it is a clear way to visualize positive/negative correlation by looking at the slope of the fit line. </a:t>
            </a:r>
          </a:p>
          <a:p>
            <a:r>
              <a:rPr lang="en-US" dirty="0" smtClean="0"/>
              <a:t>Use a more advanced technique to reduce errors</a:t>
            </a:r>
          </a:p>
          <a:p>
            <a:pPr lvl="1"/>
            <a:r>
              <a:rPr lang="en-US" dirty="0" smtClean="0"/>
              <a:t>Polynomial (</a:t>
            </a:r>
            <a:r>
              <a:rPr lang="en-US" dirty="0" err="1" smtClean="0"/>
              <a:t>deg</a:t>
            </a:r>
            <a:r>
              <a:rPr lang="en-US" dirty="0" smtClean="0"/>
              <a:t> 3) with LASSO</a:t>
            </a:r>
          </a:p>
          <a:p>
            <a:r>
              <a:rPr lang="en-US" dirty="0" smtClean="0"/>
              <a:t>Scatter </a:t>
            </a:r>
            <a:r>
              <a:rPr lang="en-US" dirty="0"/>
              <a:t>plot feature </a:t>
            </a:r>
            <a:r>
              <a:rPr lang="en-US" dirty="0" err="1"/>
              <a:t>vs</a:t>
            </a:r>
            <a:r>
              <a:rPr lang="en-US" dirty="0"/>
              <a:t> predicted </a:t>
            </a:r>
            <a:r>
              <a:rPr lang="en-US" dirty="0" smtClean="0"/>
              <a:t>with </a:t>
            </a:r>
            <a:r>
              <a:rPr lang="en-US" dirty="0"/>
              <a:t>the fit </a:t>
            </a:r>
            <a:r>
              <a:rPr lang="en-US" dirty="0" smtClean="0"/>
              <a:t>line</a:t>
            </a:r>
          </a:p>
          <a:p>
            <a:r>
              <a:rPr lang="en-US" dirty="0" smtClean="0"/>
              <a:t>Compare the Mean Errors to determine how much better the polynomial fit is </a:t>
            </a:r>
            <a:r>
              <a:rPr lang="en-US" dirty="0" err="1" smtClean="0"/>
              <a:t>vs</a:t>
            </a:r>
            <a:r>
              <a:rPr lang="en-US" dirty="0" smtClean="0"/>
              <a:t> the line fit.</a:t>
            </a:r>
            <a:endParaRPr lang="en-US" dirty="0"/>
          </a:p>
          <a:p>
            <a:pPr lvl="1"/>
            <a:endParaRPr lang="en-US" dirty="0"/>
          </a:p>
          <a:p>
            <a:endParaRPr lang="en-US" dirty="0" smtClean="0"/>
          </a:p>
        </p:txBody>
      </p:sp>
      <p:sp>
        <p:nvSpPr>
          <p:cNvPr id="4" name="Slide Number Placeholder 3"/>
          <p:cNvSpPr>
            <a:spLocks noGrp="1"/>
          </p:cNvSpPr>
          <p:nvPr>
            <p:ph type="sldNum" sz="quarter" idx="12"/>
          </p:nvPr>
        </p:nvSpPr>
        <p:spPr/>
        <p:txBody>
          <a:bodyPr/>
          <a:lstStyle/>
          <a:p>
            <a:fld id="{F4868C7E-E561-7D4F-8BFA-0F5E3C84BDAE}" type="slidenum">
              <a:rPr lang="en-US" smtClean="0"/>
              <a:t>11</a:t>
            </a:fld>
            <a:endParaRPr lang="en-US"/>
          </a:p>
        </p:txBody>
      </p:sp>
    </p:spTree>
    <p:extLst>
      <p:ext uri="{BB962C8B-B14F-4D97-AF65-F5344CB8AC3E}">
        <p14:creationId xmlns:p14="http://schemas.microsoft.com/office/powerpoint/2010/main" val="24310645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6687"/>
            <a:ext cx="8229600" cy="4525963"/>
          </a:xfrm>
        </p:spPr>
        <p:txBody>
          <a:bodyPr>
            <a:normAutofit/>
          </a:bodyPr>
          <a:lstStyle/>
          <a:p>
            <a:pPr marL="0" indent="0" algn="ctr">
              <a:buNone/>
            </a:pPr>
            <a:r>
              <a:rPr lang="en-US" sz="4800" dirty="0" smtClean="0"/>
              <a:t>Look at the features which appear correlated first…</a:t>
            </a:r>
            <a:endParaRPr lang="en-US" sz="4800" dirty="0"/>
          </a:p>
        </p:txBody>
      </p:sp>
      <p:sp>
        <p:nvSpPr>
          <p:cNvPr id="4" name="Slide Number Placeholder 3"/>
          <p:cNvSpPr>
            <a:spLocks noGrp="1"/>
          </p:cNvSpPr>
          <p:nvPr>
            <p:ph type="sldNum" sz="quarter" idx="12"/>
          </p:nvPr>
        </p:nvSpPr>
        <p:spPr/>
        <p:txBody>
          <a:bodyPr/>
          <a:lstStyle/>
          <a:p>
            <a:fld id="{F4868C7E-E561-7D4F-8BFA-0F5E3C84BDAE}" type="slidenum">
              <a:rPr lang="en-US" smtClean="0"/>
              <a:t>12</a:t>
            </a:fld>
            <a:endParaRPr lang="en-US"/>
          </a:p>
        </p:txBody>
      </p:sp>
      <p:pic>
        <p:nvPicPr>
          <p:cNvPr id="5" name="Picture 4"/>
          <p:cNvPicPr>
            <a:picLocks noChangeAspect="1"/>
          </p:cNvPicPr>
          <p:nvPr/>
        </p:nvPicPr>
        <p:blipFill>
          <a:blip r:embed="rId2"/>
          <a:stretch>
            <a:fillRect/>
          </a:stretch>
        </p:blipFill>
        <p:spPr>
          <a:xfrm>
            <a:off x="2178048" y="3208866"/>
            <a:ext cx="4730752" cy="3153834"/>
          </a:xfrm>
          <a:prstGeom prst="rect">
            <a:avLst/>
          </a:prstGeom>
        </p:spPr>
      </p:pic>
    </p:spTree>
    <p:extLst>
      <p:ext uri="{BB962C8B-B14F-4D97-AF65-F5344CB8AC3E}">
        <p14:creationId xmlns:p14="http://schemas.microsoft.com/office/powerpoint/2010/main" val="10986991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571"/>
            <a:ext cx="8229600" cy="773941"/>
          </a:xfrm>
        </p:spPr>
        <p:txBody>
          <a:bodyPr/>
          <a:lstStyle/>
          <a:p>
            <a:r>
              <a:rPr lang="en-US" dirty="0" smtClean="0"/>
              <a:t>Poverty Rate</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13</a:t>
            </a:fld>
            <a:endParaRPr lang="en-US"/>
          </a:p>
        </p:txBody>
      </p:sp>
      <p:pic>
        <p:nvPicPr>
          <p:cNvPr id="8" name="Picture 7"/>
          <p:cNvPicPr>
            <a:picLocks noChangeAspect="1"/>
          </p:cNvPicPr>
          <p:nvPr/>
        </p:nvPicPr>
        <p:blipFill>
          <a:blip r:embed="rId2"/>
          <a:stretch>
            <a:fillRect/>
          </a:stretch>
        </p:blipFill>
        <p:spPr>
          <a:xfrm>
            <a:off x="55552" y="1478090"/>
            <a:ext cx="4520020" cy="3320831"/>
          </a:xfrm>
          <a:prstGeom prst="rect">
            <a:avLst/>
          </a:prstGeom>
        </p:spPr>
      </p:pic>
      <p:pic>
        <p:nvPicPr>
          <p:cNvPr id="9" name="Picture 8"/>
          <p:cNvPicPr>
            <a:picLocks noChangeAspect="1"/>
          </p:cNvPicPr>
          <p:nvPr/>
        </p:nvPicPr>
        <p:blipFill>
          <a:blip r:embed="rId3"/>
          <a:stretch>
            <a:fillRect/>
          </a:stretch>
        </p:blipFill>
        <p:spPr>
          <a:xfrm>
            <a:off x="4518572" y="1465879"/>
            <a:ext cx="4552156" cy="3352995"/>
          </a:xfrm>
          <a:prstGeom prst="rect">
            <a:avLst/>
          </a:prstGeom>
        </p:spPr>
      </p:pic>
      <p:sp>
        <p:nvSpPr>
          <p:cNvPr id="10" name="TextBox 9"/>
          <p:cNvSpPr txBox="1"/>
          <p:nvPr/>
        </p:nvSpPr>
        <p:spPr>
          <a:xfrm>
            <a:off x="586193" y="5433892"/>
            <a:ext cx="8194489" cy="707886"/>
          </a:xfrm>
          <a:prstGeom prst="rect">
            <a:avLst/>
          </a:prstGeom>
          <a:noFill/>
        </p:spPr>
        <p:txBody>
          <a:bodyPr wrap="square" rtlCol="0">
            <a:spAutoFit/>
          </a:bodyPr>
          <a:lstStyle/>
          <a:p>
            <a:r>
              <a:rPr lang="en-US" sz="2000" dirty="0" smtClean="0"/>
              <a:t>The errors are nearly unchanged between the linear and polynomial regression, so the line fit appears to work well.</a:t>
            </a:r>
            <a:endParaRPr lang="en-US" sz="2000" dirty="0"/>
          </a:p>
        </p:txBody>
      </p:sp>
      <p:sp>
        <p:nvSpPr>
          <p:cNvPr id="3" name="Rectangle 2"/>
          <p:cNvSpPr/>
          <p:nvPr/>
        </p:nvSpPr>
        <p:spPr>
          <a:xfrm>
            <a:off x="4518572" y="2710841"/>
            <a:ext cx="195398" cy="757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53044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503"/>
            <a:ext cx="8229600" cy="800141"/>
          </a:xfrm>
        </p:spPr>
        <p:txBody>
          <a:bodyPr/>
          <a:lstStyle/>
          <a:p>
            <a:r>
              <a:rPr lang="en-US" dirty="0" smtClean="0"/>
              <a:t>Incarceration Rate</a:t>
            </a:r>
            <a:endParaRPr lang="en-US" dirty="0"/>
          </a:p>
        </p:txBody>
      </p:sp>
      <p:sp>
        <p:nvSpPr>
          <p:cNvPr id="2" name="Slide Number Placeholder 1"/>
          <p:cNvSpPr>
            <a:spLocks noGrp="1"/>
          </p:cNvSpPr>
          <p:nvPr>
            <p:ph type="sldNum" sz="quarter" idx="12"/>
          </p:nvPr>
        </p:nvSpPr>
        <p:spPr/>
        <p:txBody>
          <a:bodyPr/>
          <a:lstStyle/>
          <a:p>
            <a:fld id="{F4868C7E-E561-7D4F-8BFA-0F5E3C84BDAE}" type="slidenum">
              <a:rPr lang="en-US" smtClean="0"/>
              <a:t>14</a:t>
            </a:fld>
            <a:endParaRPr lang="en-US"/>
          </a:p>
        </p:txBody>
      </p:sp>
      <p:pic>
        <p:nvPicPr>
          <p:cNvPr id="4" name="Picture 3"/>
          <p:cNvPicPr>
            <a:picLocks noChangeAspect="1"/>
          </p:cNvPicPr>
          <p:nvPr/>
        </p:nvPicPr>
        <p:blipFill>
          <a:blip r:embed="rId2"/>
          <a:stretch>
            <a:fillRect/>
          </a:stretch>
        </p:blipFill>
        <p:spPr>
          <a:xfrm>
            <a:off x="152780" y="1575219"/>
            <a:ext cx="4563648" cy="3352884"/>
          </a:xfrm>
          <a:prstGeom prst="rect">
            <a:avLst/>
          </a:prstGeom>
        </p:spPr>
      </p:pic>
      <p:pic>
        <p:nvPicPr>
          <p:cNvPr id="7" name="Picture 6"/>
          <p:cNvPicPr>
            <a:picLocks noChangeAspect="1"/>
          </p:cNvPicPr>
          <p:nvPr/>
        </p:nvPicPr>
        <p:blipFill>
          <a:blip r:embed="rId3"/>
          <a:stretch>
            <a:fillRect/>
          </a:stretch>
        </p:blipFill>
        <p:spPr>
          <a:xfrm>
            <a:off x="4379028" y="1575219"/>
            <a:ext cx="4663372" cy="3426151"/>
          </a:xfrm>
          <a:prstGeom prst="rect">
            <a:avLst/>
          </a:prstGeom>
        </p:spPr>
      </p:pic>
      <p:sp>
        <p:nvSpPr>
          <p:cNvPr id="3" name="TextBox 2"/>
          <p:cNvSpPr txBox="1"/>
          <p:nvPr/>
        </p:nvSpPr>
        <p:spPr>
          <a:xfrm>
            <a:off x="216281" y="5421360"/>
            <a:ext cx="8889620" cy="707886"/>
          </a:xfrm>
          <a:prstGeom prst="rect">
            <a:avLst/>
          </a:prstGeom>
          <a:noFill/>
        </p:spPr>
        <p:txBody>
          <a:bodyPr wrap="square" rtlCol="0">
            <a:spAutoFit/>
          </a:bodyPr>
          <a:lstStyle/>
          <a:p>
            <a:r>
              <a:rPr lang="en-US" sz="2000" dirty="0" smtClean="0"/>
              <a:t>Again, the line fit looks pretty good.  There is a clear positive correlation discovered here.  Variance Score also indicates a dependence.</a:t>
            </a:r>
            <a:endParaRPr lang="en-US" sz="2000" dirty="0"/>
          </a:p>
        </p:txBody>
      </p:sp>
      <p:sp>
        <p:nvSpPr>
          <p:cNvPr id="9" name="Rectangle 8"/>
          <p:cNvSpPr/>
          <p:nvPr/>
        </p:nvSpPr>
        <p:spPr>
          <a:xfrm>
            <a:off x="4379028" y="2613153"/>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4478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48" y="111524"/>
            <a:ext cx="8229600" cy="913752"/>
          </a:xfrm>
        </p:spPr>
        <p:txBody>
          <a:bodyPr/>
          <a:lstStyle/>
          <a:p>
            <a:r>
              <a:rPr lang="en-US" dirty="0" smtClean="0"/>
              <a:t>High School Graduation Rate</a:t>
            </a:r>
            <a:endParaRPr lang="en-US" dirty="0"/>
          </a:p>
        </p:txBody>
      </p:sp>
      <p:sp>
        <p:nvSpPr>
          <p:cNvPr id="3" name="Slide Number Placeholder 2"/>
          <p:cNvSpPr>
            <a:spLocks noGrp="1"/>
          </p:cNvSpPr>
          <p:nvPr>
            <p:ph type="sldNum" sz="quarter" idx="12"/>
          </p:nvPr>
        </p:nvSpPr>
        <p:spPr/>
        <p:txBody>
          <a:bodyPr/>
          <a:lstStyle/>
          <a:p>
            <a:fld id="{F4868C7E-E561-7D4F-8BFA-0F5E3C84BDAE}" type="slidenum">
              <a:rPr lang="en-US" smtClean="0"/>
              <a:t>15</a:t>
            </a:fld>
            <a:endParaRPr lang="en-US"/>
          </a:p>
        </p:txBody>
      </p:sp>
      <p:pic>
        <p:nvPicPr>
          <p:cNvPr id="4" name="Picture 3"/>
          <p:cNvPicPr>
            <a:picLocks noChangeAspect="1"/>
          </p:cNvPicPr>
          <p:nvPr/>
        </p:nvPicPr>
        <p:blipFill>
          <a:blip r:embed="rId2"/>
          <a:stretch>
            <a:fillRect/>
          </a:stretch>
        </p:blipFill>
        <p:spPr>
          <a:xfrm>
            <a:off x="73276" y="1787197"/>
            <a:ext cx="4557670" cy="3348492"/>
          </a:xfrm>
          <a:prstGeom prst="rect">
            <a:avLst/>
          </a:prstGeom>
        </p:spPr>
      </p:pic>
      <p:pic>
        <p:nvPicPr>
          <p:cNvPr id="5" name="Picture 4"/>
          <p:cNvPicPr>
            <a:picLocks noChangeAspect="1"/>
          </p:cNvPicPr>
          <p:nvPr/>
        </p:nvPicPr>
        <p:blipFill>
          <a:blip r:embed="rId3"/>
          <a:stretch>
            <a:fillRect/>
          </a:stretch>
        </p:blipFill>
        <p:spPr>
          <a:xfrm>
            <a:off x="4433084" y="1777660"/>
            <a:ext cx="4670376" cy="3431296"/>
          </a:xfrm>
          <a:prstGeom prst="rect">
            <a:avLst/>
          </a:prstGeom>
        </p:spPr>
      </p:pic>
      <p:sp>
        <p:nvSpPr>
          <p:cNvPr id="6" name="TextBox 5"/>
          <p:cNvSpPr txBox="1"/>
          <p:nvPr/>
        </p:nvSpPr>
        <p:spPr>
          <a:xfrm>
            <a:off x="592014" y="5530080"/>
            <a:ext cx="8245931" cy="646331"/>
          </a:xfrm>
          <a:prstGeom prst="rect">
            <a:avLst/>
          </a:prstGeom>
          <a:noFill/>
        </p:spPr>
        <p:txBody>
          <a:bodyPr wrap="square" rtlCol="0">
            <a:spAutoFit/>
          </a:bodyPr>
          <a:lstStyle/>
          <a:p>
            <a:r>
              <a:rPr lang="en-US" dirty="0" smtClean="0"/>
              <a:t>The line fit reveals a strong positive correlation.  The polynomial fit is a little bit better.  Variance Score is highest of all the input variables.</a:t>
            </a:r>
            <a:endParaRPr lang="en-US" dirty="0"/>
          </a:p>
        </p:txBody>
      </p:sp>
      <p:sp>
        <p:nvSpPr>
          <p:cNvPr id="7" name="Rectangle 6"/>
          <p:cNvSpPr/>
          <p:nvPr/>
        </p:nvSpPr>
        <p:spPr>
          <a:xfrm>
            <a:off x="4452300" y="2710841"/>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2188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868C7E-E561-7D4F-8BFA-0F5E3C84BDAE}" type="slidenum">
              <a:rPr lang="en-US" smtClean="0"/>
              <a:t>16</a:t>
            </a:fld>
            <a:endParaRPr lang="en-US"/>
          </a:p>
        </p:txBody>
      </p:sp>
      <p:pic>
        <p:nvPicPr>
          <p:cNvPr id="3" name="Picture 2"/>
          <p:cNvPicPr>
            <a:picLocks noChangeAspect="1"/>
          </p:cNvPicPr>
          <p:nvPr/>
        </p:nvPicPr>
        <p:blipFill>
          <a:blip r:embed="rId2"/>
          <a:stretch>
            <a:fillRect/>
          </a:stretch>
        </p:blipFill>
        <p:spPr>
          <a:xfrm>
            <a:off x="2882900" y="3413991"/>
            <a:ext cx="3022600" cy="2747818"/>
          </a:xfrm>
          <a:prstGeom prst="rect">
            <a:avLst/>
          </a:prstGeom>
        </p:spPr>
      </p:pic>
      <p:sp>
        <p:nvSpPr>
          <p:cNvPr id="6" name="TextBox 5"/>
          <p:cNvSpPr txBox="1"/>
          <p:nvPr/>
        </p:nvSpPr>
        <p:spPr>
          <a:xfrm>
            <a:off x="289188" y="2100291"/>
            <a:ext cx="8587627" cy="1569660"/>
          </a:xfrm>
          <a:prstGeom prst="rect">
            <a:avLst/>
          </a:prstGeom>
          <a:noFill/>
        </p:spPr>
        <p:txBody>
          <a:bodyPr wrap="square" rtlCol="0">
            <a:spAutoFit/>
          </a:bodyPr>
          <a:lstStyle/>
          <a:p>
            <a:pPr algn="ctr"/>
            <a:r>
              <a:rPr lang="en-US" sz="4800" dirty="0" smtClean="0"/>
              <a:t>Now the features which did not appear to be correlated…</a:t>
            </a:r>
            <a:endParaRPr lang="en-US" sz="4800" dirty="0"/>
          </a:p>
        </p:txBody>
      </p:sp>
    </p:spTree>
    <p:extLst>
      <p:ext uri="{BB962C8B-B14F-4D97-AF65-F5344CB8AC3E}">
        <p14:creationId xmlns:p14="http://schemas.microsoft.com/office/powerpoint/2010/main" val="40515668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0883"/>
          </a:xfrm>
        </p:spPr>
        <p:txBody>
          <a:bodyPr/>
          <a:lstStyle/>
          <a:p>
            <a:r>
              <a:rPr lang="en-US" dirty="0" smtClean="0"/>
              <a:t>Population Density</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17</a:t>
            </a:fld>
            <a:endParaRPr lang="en-US"/>
          </a:p>
        </p:txBody>
      </p:sp>
      <p:pic>
        <p:nvPicPr>
          <p:cNvPr id="5" name="Picture 4"/>
          <p:cNvPicPr>
            <a:picLocks noChangeAspect="1"/>
          </p:cNvPicPr>
          <p:nvPr/>
        </p:nvPicPr>
        <p:blipFill>
          <a:blip r:embed="rId2"/>
          <a:stretch>
            <a:fillRect/>
          </a:stretch>
        </p:blipFill>
        <p:spPr>
          <a:xfrm>
            <a:off x="81900" y="1648484"/>
            <a:ext cx="4646752" cy="3413940"/>
          </a:xfrm>
          <a:prstGeom prst="rect">
            <a:avLst/>
          </a:prstGeom>
        </p:spPr>
      </p:pic>
      <p:pic>
        <p:nvPicPr>
          <p:cNvPr id="6" name="Picture 5"/>
          <p:cNvPicPr>
            <a:picLocks noChangeAspect="1"/>
          </p:cNvPicPr>
          <p:nvPr/>
        </p:nvPicPr>
        <p:blipFill>
          <a:blip r:embed="rId3"/>
          <a:stretch>
            <a:fillRect/>
          </a:stretch>
        </p:blipFill>
        <p:spPr>
          <a:xfrm>
            <a:off x="4532006" y="1672906"/>
            <a:ext cx="4547029" cy="3340674"/>
          </a:xfrm>
          <a:prstGeom prst="rect">
            <a:avLst/>
          </a:prstGeom>
        </p:spPr>
      </p:pic>
      <p:sp>
        <p:nvSpPr>
          <p:cNvPr id="7" name="TextBox 6"/>
          <p:cNvSpPr txBox="1"/>
          <p:nvPr/>
        </p:nvSpPr>
        <p:spPr>
          <a:xfrm>
            <a:off x="457200" y="5481863"/>
            <a:ext cx="8621835" cy="923330"/>
          </a:xfrm>
          <a:prstGeom prst="rect">
            <a:avLst/>
          </a:prstGeom>
          <a:noFill/>
        </p:spPr>
        <p:txBody>
          <a:bodyPr wrap="square" rtlCol="0">
            <a:spAutoFit/>
          </a:bodyPr>
          <a:lstStyle/>
          <a:p>
            <a:r>
              <a:rPr lang="en-US" dirty="0" smtClean="0"/>
              <a:t>The low Variance Score indicates the line fit is poor.  The polynomial is better but still not very good, so these techniques do not indicate a correlation between the input and output.</a:t>
            </a:r>
            <a:endParaRPr lang="en-US" dirty="0"/>
          </a:p>
        </p:txBody>
      </p:sp>
      <p:sp>
        <p:nvSpPr>
          <p:cNvPr id="8" name="Rectangle 7"/>
          <p:cNvSpPr/>
          <p:nvPr/>
        </p:nvSpPr>
        <p:spPr>
          <a:xfrm>
            <a:off x="4549996" y="2674208"/>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7193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 Income</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18</a:t>
            </a:fld>
            <a:endParaRPr lang="en-US"/>
          </a:p>
        </p:txBody>
      </p:sp>
      <p:pic>
        <p:nvPicPr>
          <p:cNvPr id="5" name="Picture 4"/>
          <p:cNvPicPr>
            <a:picLocks noChangeAspect="1"/>
          </p:cNvPicPr>
          <p:nvPr/>
        </p:nvPicPr>
        <p:blipFill>
          <a:blip r:embed="rId2"/>
          <a:stretch>
            <a:fillRect/>
          </a:stretch>
        </p:blipFill>
        <p:spPr>
          <a:xfrm>
            <a:off x="97702" y="1821275"/>
            <a:ext cx="4350545" cy="3180094"/>
          </a:xfrm>
          <a:prstGeom prst="rect">
            <a:avLst/>
          </a:prstGeom>
        </p:spPr>
      </p:pic>
      <p:pic>
        <p:nvPicPr>
          <p:cNvPr id="6" name="Picture 5"/>
          <p:cNvPicPr>
            <a:picLocks noChangeAspect="1"/>
          </p:cNvPicPr>
          <p:nvPr/>
        </p:nvPicPr>
        <p:blipFill>
          <a:blip r:embed="rId3"/>
          <a:stretch>
            <a:fillRect/>
          </a:stretch>
        </p:blipFill>
        <p:spPr>
          <a:xfrm>
            <a:off x="4607003" y="1845697"/>
            <a:ext cx="4350545" cy="3180094"/>
          </a:xfrm>
          <a:prstGeom prst="rect">
            <a:avLst/>
          </a:prstGeom>
        </p:spPr>
      </p:pic>
      <p:sp>
        <p:nvSpPr>
          <p:cNvPr id="7" name="Rectangle 6"/>
          <p:cNvSpPr/>
          <p:nvPr/>
        </p:nvSpPr>
        <p:spPr>
          <a:xfrm>
            <a:off x="4586632" y="2613153"/>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5291363"/>
            <a:ext cx="8621835" cy="1200329"/>
          </a:xfrm>
          <a:prstGeom prst="rect">
            <a:avLst/>
          </a:prstGeom>
          <a:noFill/>
        </p:spPr>
        <p:txBody>
          <a:bodyPr wrap="square" rtlCol="0">
            <a:spAutoFit/>
          </a:bodyPr>
          <a:lstStyle/>
          <a:p>
            <a:r>
              <a:rPr lang="en-US" dirty="0" smtClean="0"/>
              <a:t>The low Variance Score indicates that the line fit does not show correlation.  The polynomial has a much better Variance Score, indicating that it reveals some structure in the data, which is a negative correlation that transforms into a (weak) positive correlation past a certain income level.</a:t>
            </a:r>
            <a:endParaRPr lang="en-US" dirty="0"/>
          </a:p>
        </p:txBody>
      </p:sp>
    </p:spTree>
    <p:extLst>
      <p:ext uri="{BB962C8B-B14F-4D97-AF65-F5344CB8AC3E}">
        <p14:creationId xmlns:p14="http://schemas.microsoft.com/office/powerpoint/2010/main" val="30289107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Rate</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19</a:t>
            </a:fld>
            <a:endParaRPr lang="en-US" dirty="0"/>
          </a:p>
        </p:txBody>
      </p:sp>
      <p:pic>
        <p:nvPicPr>
          <p:cNvPr id="5" name="Picture 4"/>
          <p:cNvPicPr>
            <a:picLocks noChangeAspect="1"/>
          </p:cNvPicPr>
          <p:nvPr/>
        </p:nvPicPr>
        <p:blipFill>
          <a:blip r:embed="rId2"/>
          <a:stretch>
            <a:fillRect/>
          </a:stretch>
        </p:blipFill>
        <p:spPr>
          <a:xfrm>
            <a:off x="115264" y="1688446"/>
            <a:ext cx="4625598" cy="3398399"/>
          </a:xfrm>
          <a:prstGeom prst="rect">
            <a:avLst/>
          </a:prstGeom>
        </p:spPr>
      </p:pic>
      <p:pic>
        <p:nvPicPr>
          <p:cNvPr id="6" name="Picture 5"/>
          <p:cNvPicPr>
            <a:picLocks noChangeAspect="1"/>
          </p:cNvPicPr>
          <p:nvPr/>
        </p:nvPicPr>
        <p:blipFill>
          <a:blip r:embed="rId3"/>
          <a:stretch>
            <a:fillRect/>
          </a:stretch>
        </p:blipFill>
        <p:spPr>
          <a:xfrm>
            <a:off x="4442978" y="1697328"/>
            <a:ext cx="4713233" cy="3462784"/>
          </a:xfrm>
          <a:prstGeom prst="rect">
            <a:avLst/>
          </a:prstGeom>
        </p:spPr>
      </p:pic>
      <p:sp>
        <p:nvSpPr>
          <p:cNvPr id="7" name="TextBox 6"/>
          <p:cNvSpPr txBox="1"/>
          <p:nvPr/>
        </p:nvSpPr>
        <p:spPr>
          <a:xfrm>
            <a:off x="329733" y="5617058"/>
            <a:ext cx="8814267" cy="646331"/>
          </a:xfrm>
          <a:prstGeom prst="rect">
            <a:avLst/>
          </a:prstGeom>
          <a:noFill/>
        </p:spPr>
        <p:txBody>
          <a:bodyPr wrap="square" rtlCol="0">
            <a:spAutoFit/>
          </a:bodyPr>
          <a:lstStyle/>
          <a:p>
            <a:r>
              <a:rPr lang="en-US" dirty="0" smtClean="0"/>
              <a:t>Low Variance Scores on both fits indicates that input and output appear to be completely uncorrelated.</a:t>
            </a:r>
            <a:endParaRPr lang="en-US" dirty="0"/>
          </a:p>
        </p:txBody>
      </p:sp>
      <p:sp>
        <p:nvSpPr>
          <p:cNvPr id="8" name="Rectangle 7"/>
          <p:cNvSpPr/>
          <p:nvPr/>
        </p:nvSpPr>
        <p:spPr>
          <a:xfrm>
            <a:off x="4452300" y="2918428"/>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7843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19"/>
          </a:xfrm>
        </p:spPr>
        <p:txBody>
          <a:bodyPr/>
          <a:lstStyle/>
          <a:p>
            <a:r>
              <a:rPr lang="en-US" dirty="0" smtClean="0"/>
              <a:t>Goals</a:t>
            </a:r>
            <a:endParaRPr lang="en-US" dirty="0"/>
          </a:p>
        </p:txBody>
      </p:sp>
      <p:sp>
        <p:nvSpPr>
          <p:cNvPr id="3" name="Content Placeholder 2"/>
          <p:cNvSpPr>
            <a:spLocks noGrp="1"/>
          </p:cNvSpPr>
          <p:nvPr>
            <p:ph idx="1"/>
          </p:nvPr>
        </p:nvSpPr>
        <p:spPr>
          <a:xfrm>
            <a:off x="457199" y="1052658"/>
            <a:ext cx="8408969" cy="5303692"/>
          </a:xfrm>
        </p:spPr>
        <p:txBody>
          <a:bodyPr>
            <a:normAutofit fontScale="92500"/>
          </a:bodyPr>
          <a:lstStyle/>
          <a:p>
            <a:r>
              <a:rPr lang="en-US" dirty="0" smtClean="0"/>
              <a:t>Test my intuition about what statistical features of US states might be correlated with their murder rates</a:t>
            </a:r>
          </a:p>
          <a:p>
            <a:r>
              <a:rPr lang="en-US" dirty="0" smtClean="0"/>
              <a:t>Determine if an accurate model can be built for predicting murder rate using the chosen features</a:t>
            </a:r>
          </a:p>
          <a:p>
            <a:r>
              <a:rPr lang="en-US" dirty="0" smtClean="0"/>
              <a:t>Find meaningful/significant correlations between the features and the predicted variable</a:t>
            </a:r>
          </a:p>
          <a:p>
            <a:r>
              <a:rPr lang="en-US" dirty="0" smtClean="0"/>
              <a:t>Cross validate to test and score the models </a:t>
            </a:r>
          </a:p>
          <a:p>
            <a:r>
              <a:rPr lang="en-US" dirty="0" smtClean="0"/>
              <a:t>Explore different regression and cross validation methods in </a:t>
            </a:r>
            <a:r>
              <a:rPr lang="en-US" dirty="0" err="1" smtClean="0"/>
              <a:t>scikit</a:t>
            </a:r>
            <a:r>
              <a:rPr lang="en-US" dirty="0" smtClean="0"/>
              <a:t> learn</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2</a:t>
            </a:fld>
            <a:endParaRPr lang="en-US"/>
          </a:p>
        </p:txBody>
      </p:sp>
    </p:spTree>
    <p:extLst>
      <p:ext uri="{BB962C8B-B14F-4D97-AF65-F5344CB8AC3E}">
        <p14:creationId xmlns:p14="http://schemas.microsoft.com/office/powerpoint/2010/main" val="21529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106"/>
            <a:ext cx="8229600" cy="897618"/>
          </a:xfrm>
        </p:spPr>
        <p:txBody>
          <a:bodyPr/>
          <a:lstStyle/>
          <a:p>
            <a:r>
              <a:rPr lang="en-US" dirty="0" smtClean="0"/>
              <a:t>Gun Ownership</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20</a:t>
            </a:fld>
            <a:endParaRPr lang="en-US"/>
          </a:p>
        </p:txBody>
      </p:sp>
      <p:pic>
        <p:nvPicPr>
          <p:cNvPr id="5" name="Picture 4"/>
          <p:cNvPicPr>
            <a:picLocks noChangeAspect="1"/>
          </p:cNvPicPr>
          <p:nvPr/>
        </p:nvPicPr>
        <p:blipFill>
          <a:blip r:embed="rId2"/>
          <a:stretch>
            <a:fillRect/>
          </a:stretch>
        </p:blipFill>
        <p:spPr>
          <a:xfrm>
            <a:off x="0" y="1587428"/>
            <a:ext cx="4585163" cy="3377307"/>
          </a:xfrm>
          <a:prstGeom prst="rect">
            <a:avLst/>
          </a:prstGeom>
        </p:spPr>
      </p:pic>
      <p:pic>
        <p:nvPicPr>
          <p:cNvPr id="6" name="Picture 5"/>
          <p:cNvPicPr>
            <a:picLocks noChangeAspect="1"/>
          </p:cNvPicPr>
          <p:nvPr/>
        </p:nvPicPr>
        <p:blipFill>
          <a:blip r:embed="rId3"/>
          <a:stretch>
            <a:fillRect/>
          </a:stretch>
        </p:blipFill>
        <p:spPr>
          <a:xfrm>
            <a:off x="4315690" y="1563006"/>
            <a:ext cx="4812193" cy="3535489"/>
          </a:xfrm>
          <a:prstGeom prst="rect">
            <a:avLst/>
          </a:prstGeom>
        </p:spPr>
      </p:pic>
      <p:sp>
        <p:nvSpPr>
          <p:cNvPr id="3" name="TextBox 2"/>
          <p:cNvSpPr txBox="1"/>
          <p:nvPr/>
        </p:nvSpPr>
        <p:spPr>
          <a:xfrm>
            <a:off x="734347" y="5422858"/>
            <a:ext cx="7800054" cy="830997"/>
          </a:xfrm>
          <a:prstGeom prst="rect">
            <a:avLst/>
          </a:prstGeom>
          <a:noFill/>
        </p:spPr>
        <p:txBody>
          <a:bodyPr wrap="square" rtlCol="0">
            <a:spAutoFit/>
          </a:bodyPr>
          <a:lstStyle/>
          <a:p>
            <a:r>
              <a:rPr lang="en-US" sz="2400" dirty="0" smtClean="0"/>
              <a:t>I found the lack of correlation with this input surprising!  I would have expected a positive correlation.</a:t>
            </a:r>
            <a:endParaRPr lang="en-US" sz="2400" dirty="0"/>
          </a:p>
        </p:txBody>
      </p:sp>
      <p:sp>
        <p:nvSpPr>
          <p:cNvPr id="7" name="Rectangle 6"/>
          <p:cNvSpPr/>
          <p:nvPr/>
        </p:nvSpPr>
        <p:spPr>
          <a:xfrm>
            <a:off x="4330180" y="2637575"/>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943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885407"/>
          </a:xfrm>
        </p:spPr>
        <p:txBody>
          <a:bodyPr/>
          <a:lstStyle/>
          <a:p>
            <a:r>
              <a:rPr lang="en-US" dirty="0" smtClean="0"/>
              <a:t>LOO Cross Validation</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21</a:t>
            </a:fld>
            <a:endParaRPr lang="en-US"/>
          </a:p>
        </p:txBody>
      </p:sp>
      <p:pic>
        <p:nvPicPr>
          <p:cNvPr id="6" name="Picture 5" descr="Screen Shot 2015-07-08 at 9.0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818688"/>
            <a:ext cx="6700402" cy="5008606"/>
          </a:xfrm>
          <a:prstGeom prst="rect">
            <a:avLst/>
          </a:prstGeom>
        </p:spPr>
      </p:pic>
      <p:sp>
        <p:nvSpPr>
          <p:cNvPr id="7" name="TextBox 6"/>
          <p:cNvSpPr txBox="1"/>
          <p:nvPr/>
        </p:nvSpPr>
        <p:spPr>
          <a:xfrm>
            <a:off x="2083717" y="5950781"/>
            <a:ext cx="5269291" cy="830997"/>
          </a:xfrm>
          <a:prstGeom prst="rect">
            <a:avLst/>
          </a:prstGeom>
          <a:noFill/>
        </p:spPr>
        <p:txBody>
          <a:bodyPr wrap="none" rtlCol="0">
            <a:spAutoFit/>
          </a:bodyPr>
          <a:lstStyle/>
          <a:p>
            <a:r>
              <a:rPr lang="en-US" sz="2400" dirty="0" smtClean="0"/>
              <a:t>Compare to </a:t>
            </a:r>
            <a:r>
              <a:rPr lang="en-US" sz="2400" dirty="0" smtClean="0">
                <a:sym typeface="Wingdings"/>
              </a:rPr>
              <a:t> </a:t>
            </a:r>
            <a:r>
              <a:rPr lang="en-US" sz="2400" dirty="0" smtClean="0"/>
              <a:t>Mean Deviation = </a:t>
            </a:r>
            <a:r>
              <a:rPr lang="en-US" sz="2400" dirty="0"/>
              <a:t>1.5624</a:t>
            </a:r>
          </a:p>
          <a:p>
            <a:r>
              <a:rPr lang="en-US" sz="2400" dirty="0" smtClean="0"/>
              <a:t> </a:t>
            </a:r>
          </a:p>
        </p:txBody>
      </p:sp>
      <p:sp>
        <p:nvSpPr>
          <p:cNvPr id="8" name="Oval 7"/>
          <p:cNvSpPr/>
          <p:nvPr/>
        </p:nvSpPr>
        <p:spPr>
          <a:xfrm>
            <a:off x="7112000" y="1879600"/>
            <a:ext cx="876300" cy="368297"/>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112000" y="3175000"/>
            <a:ext cx="850900" cy="354887"/>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122964" y="3835400"/>
            <a:ext cx="827236" cy="354888"/>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4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71" y="28034"/>
            <a:ext cx="8229600" cy="994287"/>
          </a:xfrm>
        </p:spPr>
        <p:txBody>
          <a:bodyPr>
            <a:normAutofit/>
          </a:bodyPr>
          <a:lstStyle/>
          <a:p>
            <a:r>
              <a:rPr lang="en-US" dirty="0" smtClean="0"/>
              <a:t>Cross Validation Plots</a:t>
            </a:r>
            <a:endParaRPr lang="en-US" dirty="0"/>
          </a:p>
        </p:txBody>
      </p:sp>
      <p:sp>
        <p:nvSpPr>
          <p:cNvPr id="3" name="Slide Number Placeholder 2"/>
          <p:cNvSpPr>
            <a:spLocks noGrp="1"/>
          </p:cNvSpPr>
          <p:nvPr>
            <p:ph type="sldNum" sz="quarter" idx="12"/>
          </p:nvPr>
        </p:nvSpPr>
        <p:spPr/>
        <p:txBody>
          <a:bodyPr/>
          <a:lstStyle/>
          <a:p>
            <a:fld id="{F4868C7E-E561-7D4F-8BFA-0F5E3C84BDAE}" type="slidenum">
              <a:rPr lang="en-US" smtClean="0"/>
              <a:t>22</a:t>
            </a:fld>
            <a:endParaRPr lang="en-US"/>
          </a:p>
        </p:txBody>
      </p:sp>
      <p:pic>
        <p:nvPicPr>
          <p:cNvPr id="10" name="Picture 9" descr="Screen Shot 2015-07-09 at 1.02.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0" y="1437030"/>
            <a:ext cx="3371411" cy="4824070"/>
          </a:xfrm>
          <a:prstGeom prst="rect">
            <a:avLst/>
          </a:prstGeom>
        </p:spPr>
      </p:pic>
      <p:pic>
        <p:nvPicPr>
          <p:cNvPr id="11" name="Picture 10" descr="Screen Shot 2015-07-09 at 1.03.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179" y="1462430"/>
            <a:ext cx="3121004" cy="4824070"/>
          </a:xfrm>
          <a:prstGeom prst="rect">
            <a:avLst/>
          </a:prstGeom>
        </p:spPr>
      </p:pic>
      <p:pic>
        <p:nvPicPr>
          <p:cNvPr id="12" name="Picture 11" descr="Screen Shot 2015-07-09 at 1.04.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368" y="1473199"/>
            <a:ext cx="3120132" cy="4845021"/>
          </a:xfrm>
          <a:prstGeom prst="rect">
            <a:avLst/>
          </a:prstGeom>
        </p:spPr>
      </p:pic>
      <p:sp>
        <p:nvSpPr>
          <p:cNvPr id="13" name="TextBox 12"/>
          <p:cNvSpPr txBox="1"/>
          <p:nvPr/>
        </p:nvSpPr>
        <p:spPr>
          <a:xfrm>
            <a:off x="791071" y="932934"/>
            <a:ext cx="1788170" cy="461665"/>
          </a:xfrm>
          <a:prstGeom prst="rect">
            <a:avLst/>
          </a:prstGeom>
          <a:noFill/>
        </p:spPr>
        <p:txBody>
          <a:bodyPr wrap="none" rtlCol="0">
            <a:spAutoFit/>
          </a:bodyPr>
          <a:lstStyle/>
          <a:p>
            <a:r>
              <a:rPr lang="en-US" sz="2400" dirty="0" smtClean="0"/>
              <a:t>Poverty Rate</a:t>
            </a:r>
            <a:endParaRPr lang="en-US" sz="2400" dirty="0"/>
          </a:p>
        </p:txBody>
      </p:sp>
      <p:sp>
        <p:nvSpPr>
          <p:cNvPr id="14" name="TextBox 13"/>
          <p:cNvSpPr txBox="1"/>
          <p:nvPr/>
        </p:nvSpPr>
        <p:spPr>
          <a:xfrm>
            <a:off x="3521571" y="976322"/>
            <a:ext cx="2482621" cy="461665"/>
          </a:xfrm>
          <a:prstGeom prst="rect">
            <a:avLst/>
          </a:prstGeom>
          <a:noFill/>
        </p:spPr>
        <p:txBody>
          <a:bodyPr wrap="none" rtlCol="0">
            <a:spAutoFit/>
          </a:bodyPr>
          <a:lstStyle/>
          <a:p>
            <a:r>
              <a:rPr lang="en-US" sz="2400" dirty="0" smtClean="0"/>
              <a:t>Incarceration Rate</a:t>
            </a:r>
            <a:endParaRPr lang="en-US" sz="2400" dirty="0"/>
          </a:p>
        </p:txBody>
      </p:sp>
      <p:sp>
        <p:nvSpPr>
          <p:cNvPr id="15" name="TextBox 14"/>
          <p:cNvSpPr txBox="1"/>
          <p:nvPr/>
        </p:nvSpPr>
        <p:spPr>
          <a:xfrm>
            <a:off x="6413500" y="1024511"/>
            <a:ext cx="2574518" cy="400110"/>
          </a:xfrm>
          <a:prstGeom prst="rect">
            <a:avLst/>
          </a:prstGeom>
          <a:noFill/>
        </p:spPr>
        <p:txBody>
          <a:bodyPr wrap="none" rtlCol="0">
            <a:spAutoFit/>
          </a:bodyPr>
          <a:lstStyle/>
          <a:p>
            <a:r>
              <a:rPr lang="en-US" sz="2000" dirty="0" smtClean="0"/>
              <a:t>Percentage without HS</a:t>
            </a:r>
            <a:endParaRPr lang="en-US" sz="2000" dirty="0"/>
          </a:p>
        </p:txBody>
      </p:sp>
    </p:spTree>
    <p:extLst>
      <p:ext uri="{BB962C8B-B14F-4D97-AF65-F5344CB8AC3E}">
        <p14:creationId xmlns:p14="http://schemas.microsoft.com/office/powerpoint/2010/main" val="19116711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2420" y="3727340"/>
            <a:ext cx="4170780" cy="3130660"/>
          </a:xfrm>
          <a:prstGeom prst="rect">
            <a:avLst/>
          </a:prstGeom>
        </p:spPr>
      </p:pic>
      <p:sp>
        <p:nvSpPr>
          <p:cNvPr id="3" name="Content Placeholder 2"/>
          <p:cNvSpPr>
            <a:spLocks noGrp="1"/>
          </p:cNvSpPr>
          <p:nvPr>
            <p:ph idx="1"/>
          </p:nvPr>
        </p:nvSpPr>
        <p:spPr>
          <a:xfrm>
            <a:off x="457200" y="381000"/>
            <a:ext cx="8229600" cy="4525963"/>
          </a:xfrm>
        </p:spPr>
        <p:txBody>
          <a:bodyPr>
            <a:normAutofit/>
          </a:bodyPr>
          <a:lstStyle/>
          <a:p>
            <a:pPr marL="0" indent="0" algn="ctr">
              <a:buNone/>
            </a:pPr>
            <a:r>
              <a:rPr lang="en-US" sz="4800" dirty="0" smtClean="0"/>
              <a:t>Now let’s use a different technique which can utilize all the features simultaneously….</a:t>
            </a:r>
          </a:p>
          <a:p>
            <a:pPr marL="0" indent="0" algn="ctr">
              <a:buNone/>
            </a:pPr>
            <a:r>
              <a:rPr lang="en-US" sz="4800" dirty="0" smtClean="0"/>
              <a:t>Random Forest Regression</a:t>
            </a:r>
            <a:endParaRPr lang="en-US" sz="4800" dirty="0"/>
          </a:p>
        </p:txBody>
      </p:sp>
      <p:sp>
        <p:nvSpPr>
          <p:cNvPr id="4" name="Slide Number Placeholder 3"/>
          <p:cNvSpPr>
            <a:spLocks noGrp="1"/>
          </p:cNvSpPr>
          <p:nvPr>
            <p:ph type="sldNum" sz="quarter" idx="12"/>
          </p:nvPr>
        </p:nvSpPr>
        <p:spPr/>
        <p:txBody>
          <a:bodyPr/>
          <a:lstStyle/>
          <a:p>
            <a:fld id="{F4868C7E-E561-7D4F-8BFA-0F5E3C84BDAE}" type="slidenum">
              <a:rPr lang="en-US" smtClean="0"/>
              <a:t>23</a:t>
            </a:fld>
            <a:endParaRPr lang="en-US"/>
          </a:p>
        </p:txBody>
      </p:sp>
    </p:spTree>
    <p:extLst>
      <p:ext uri="{BB962C8B-B14F-4D97-AF65-F5344CB8AC3E}">
        <p14:creationId xmlns:p14="http://schemas.microsoft.com/office/powerpoint/2010/main" val="41702704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55"/>
            <a:ext cx="8229600" cy="776890"/>
          </a:xfrm>
        </p:spPr>
        <p:txBody>
          <a:bodyPr/>
          <a:lstStyle/>
          <a:p>
            <a:r>
              <a:rPr lang="en-US" dirty="0" smtClean="0"/>
              <a:t>Random Forest </a:t>
            </a:r>
            <a:r>
              <a:rPr lang="en-US" dirty="0" err="1" smtClean="0"/>
              <a:t>Regressor</a:t>
            </a:r>
            <a:endParaRPr lang="en-US" dirty="0"/>
          </a:p>
        </p:txBody>
      </p:sp>
      <p:pic>
        <p:nvPicPr>
          <p:cNvPr id="4" name="Content Placeholder 3"/>
          <p:cNvPicPr>
            <a:picLocks noGrp="1" noChangeAspect="1"/>
          </p:cNvPicPr>
          <p:nvPr>
            <p:ph idx="1"/>
          </p:nvPr>
        </p:nvPicPr>
        <p:blipFill rotWithShape="1">
          <a:blip r:embed="rId2"/>
          <a:srcRect l="-27102" t="-18489" r="-32645" b="-33093"/>
          <a:stretch/>
        </p:blipFill>
        <p:spPr>
          <a:xfrm>
            <a:off x="457200" y="411910"/>
            <a:ext cx="8229600" cy="5714254"/>
          </a:xfrm>
        </p:spPr>
      </p:pic>
      <p:sp>
        <p:nvSpPr>
          <p:cNvPr id="6" name="Content Placeholder 2"/>
          <p:cNvSpPr txBox="1">
            <a:spLocks/>
          </p:cNvSpPr>
          <p:nvPr/>
        </p:nvSpPr>
        <p:spPr>
          <a:xfrm>
            <a:off x="343222" y="4942909"/>
            <a:ext cx="8343578" cy="118325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This works great BUT I cheated by testing with the same data that was fitted.</a:t>
            </a:r>
            <a:endParaRPr lang="en-US" dirty="0"/>
          </a:p>
        </p:txBody>
      </p:sp>
      <p:sp>
        <p:nvSpPr>
          <p:cNvPr id="3" name="Slide Number Placeholder 2"/>
          <p:cNvSpPr>
            <a:spLocks noGrp="1"/>
          </p:cNvSpPr>
          <p:nvPr>
            <p:ph type="sldNum" sz="quarter" idx="12"/>
          </p:nvPr>
        </p:nvSpPr>
        <p:spPr/>
        <p:txBody>
          <a:bodyPr/>
          <a:lstStyle/>
          <a:p>
            <a:fld id="{F4868C7E-E561-7D4F-8BFA-0F5E3C84BDAE}" type="slidenum">
              <a:rPr lang="en-US" smtClean="0"/>
              <a:t>24</a:t>
            </a:fld>
            <a:endParaRPr lang="en-US"/>
          </a:p>
        </p:txBody>
      </p:sp>
      <p:sp>
        <p:nvSpPr>
          <p:cNvPr id="5" name="Rectangle 4"/>
          <p:cNvSpPr/>
          <p:nvPr/>
        </p:nvSpPr>
        <p:spPr>
          <a:xfrm>
            <a:off x="2413000" y="1531035"/>
            <a:ext cx="4572000" cy="646331"/>
          </a:xfrm>
          <a:prstGeom prst="rect">
            <a:avLst/>
          </a:prstGeom>
        </p:spPr>
        <p:txBody>
          <a:bodyPr>
            <a:spAutoFit/>
          </a:bodyPr>
          <a:lstStyle/>
          <a:p>
            <a:r>
              <a:rPr lang="en-US" dirty="0"/>
              <a:t>mean squared error </a:t>
            </a:r>
            <a:r>
              <a:rPr lang="en-US" dirty="0" smtClean="0"/>
              <a:t>= 0.259334</a:t>
            </a:r>
            <a:endParaRPr lang="en-US" dirty="0"/>
          </a:p>
          <a:p>
            <a:r>
              <a:rPr lang="en-US" dirty="0"/>
              <a:t>mean absolute error </a:t>
            </a:r>
            <a:r>
              <a:rPr lang="en-US" dirty="0" smtClean="0"/>
              <a:t>= 0.3546</a:t>
            </a:r>
            <a:endParaRPr lang="en-US" dirty="0"/>
          </a:p>
        </p:txBody>
      </p:sp>
    </p:spTree>
    <p:extLst>
      <p:ext uri="{BB962C8B-B14F-4D97-AF65-F5344CB8AC3E}">
        <p14:creationId xmlns:p14="http://schemas.microsoft.com/office/powerpoint/2010/main" val="34951316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452"/>
            <a:ext cx="8229600" cy="614883"/>
          </a:xfrm>
        </p:spPr>
        <p:txBody>
          <a:bodyPr>
            <a:normAutofit fontScale="90000"/>
          </a:bodyPr>
          <a:lstStyle/>
          <a:p>
            <a:r>
              <a:rPr lang="en-US" dirty="0" smtClean="0"/>
              <a:t>Random Forest with LOO</a:t>
            </a:r>
            <a:endParaRPr lang="en-US" dirty="0"/>
          </a:p>
        </p:txBody>
      </p:sp>
      <p:pic>
        <p:nvPicPr>
          <p:cNvPr id="5" name="Picture 4"/>
          <p:cNvPicPr>
            <a:picLocks noChangeAspect="1"/>
          </p:cNvPicPr>
          <p:nvPr/>
        </p:nvPicPr>
        <p:blipFill>
          <a:blip r:embed="rId2"/>
          <a:stretch>
            <a:fillRect/>
          </a:stretch>
        </p:blipFill>
        <p:spPr>
          <a:xfrm>
            <a:off x="1270000" y="799950"/>
            <a:ext cx="6288356" cy="4601636"/>
          </a:xfrm>
          <a:prstGeom prst="rect">
            <a:avLst/>
          </a:prstGeom>
        </p:spPr>
      </p:pic>
      <p:sp>
        <p:nvSpPr>
          <p:cNvPr id="3" name="Slide Number Placeholder 2"/>
          <p:cNvSpPr>
            <a:spLocks noGrp="1"/>
          </p:cNvSpPr>
          <p:nvPr>
            <p:ph type="sldNum" sz="quarter" idx="12"/>
          </p:nvPr>
        </p:nvSpPr>
        <p:spPr/>
        <p:txBody>
          <a:bodyPr/>
          <a:lstStyle/>
          <a:p>
            <a:fld id="{F4868C7E-E561-7D4F-8BFA-0F5E3C84BDAE}" type="slidenum">
              <a:rPr lang="en-US" smtClean="0"/>
              <a:t>25</a:t>
            </a:fld>
            <a:endParaRPr lang="en-US"/>
          </a:p>
        </p:txBody>
      </p:sp>
      <p:sp>
        <p:nvSpPr>
          <p:cNvPr id="4" name="Rectangle 3"/>
          <p:cNvSpPr/>
          <p:nvPr/>
        </p:nvSpPr>
        <p:spPr>
          <a:xfrm>
            <a:off x="2032000" y="1492935"/>
            <a:ext cx="4572000" cy="646331"/>
          </a:xfrm>
          <a:prstGeom prst="rect">
            <a:avLst/>
          </a:prstGeom>
        </p:spPr>
        <p:txBody>
          <a:bodyPr>
            <a:spAutoFit/>
          </a:bodyPr>
          <a:lstStyle/>
          <a:p>
            <a:r>
              <a:rPr lang="en-US" dirty="0"/>
              <a:t>mean squared error 1.7855</a:t>
            </a:r>
          </a:p>
          <a:p>
            <a:r>
              <a:rPr lang="en-US" dirty="0"/>
              <a:t>mean absolute error 0.948</a:t>
            </a:r>
          </a:p>
        </p:txBody>
      </p:sp>
      <p:sp>
        <p:nvSpPr>
          <p:cNvPr id="6" name="TextBox 5"/>
          <p:cNvSpPr txBox="1"/>
          <p:nvPr/>
        </p:nvSpPr>
        <p:spPr>
          <a:xfrm>
            <a:off x="156331" y="5327452"/>
            <a:ext cx="8890318" cy="1200329"/>
          </a:xfrm>
          <a:prstGeom prst="rect">
            <a:avLst/>
          </a:prstGeom>
          <a:noFill/>
        </p:spPr>
        <p:txBody>
          <a:bodyPr wrap="square" rtlCol="0">
            <a:spAutoFit/>
          </a:bodyPr>
          <a:lstStyle/>
          <a:p>
            <a:r>
              <a:rPr lang="en-US" dirty="0" smtClean="0"/>
              <a:t>This method performs better than either linear or polynomial regression, because it is able to weight the inputs and assign them significance.  It is also a type of ensemble technique that aggregates the results of many models (or at least such is my understanding!).  It probably ends up using the most correlated features and assigns low weight to the uncorrelated ones.</a:t>
            </a:r>
            <a:endParaRPr lang="en-US" dirty="0"/>
          </a:p>
        </p:txBody>
      </p:sp>
    </p:spTree>
    <p:extLst>
      <p:ext uri="{BB962C8B-B14F-4D97-AF65-F5344CB8AC3E}">
        <p14:creationId xmlns:p14="http://schemas.microsoft.com/office/powerpoint/2010/main" val="8476315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2044701"/>
            <a:ext cx="8229600" cy="1930400"/>
          </a:xfrm>
        </p:spPr>
        <p:txBody>
          <a:bodyPr>
            <a:normAutofit/>
          </a:bodyPr>
          <a:lstStyle/>
          <a:p>
            <a:pPr marL="0" indent="0" algn="ctr">
              <a:buNone/>
            </a:pPr>
            <a:r>
              <a:rPr lang="en-US" sz="4800" dirty="0" smtClean="0"/>
              <a:t>A quick digression on another happy topic…</a:t>
            </a:r>
            <a:r>
              <a:rPr lang="en-US" sz="4800" dirty="0" smtClean="0"/>
              <a:t>.</a:t>
            </a:r>
            <a:endParaRPr lang="en-US" sz="4800" dirty="0" smtClean="0"/>
          </a:p>
        </p:txBody>
      </p:sp>
      <p:sp>
        <p:nvSpPr>
          <p:cNvPr id="4" name="Slide Number Placeholder 3"/>
          <p:cNvSpPr>
            <a:spLocks noGrp="1"/>
          </p:cNvSpPr>
          <p:nvPr>
            <p:ph type="sldNum" sz="quarter" idx="12"/>
          </p:nvPr>
        </p:nvSpPr>
        <p:spPr/>
        <p:txBody>
          <a:bodyPr/>
          <a:lstStyle/>
          <a:p>
            <a:fld id="{F4868C7E-E561-7D4F-8BFA-0F5E3C84BDAE}" type="slidenum">
              <a:rPr lang="en-US" smtClean="0"/>
              <a:t>26</a:t>
            </a:fld>
            <a:endParaRPr lang="en-US"/>
          </a:p>
        </p:txBody>
      </p:sp>
    </p:spTree>
    <p:extLst>
      <p:ext uri="{BB962C8B-B14F-4D97-AF65-F5344CB8AC3E}">
        <p14:creationId xmlns:p14="http://schemas.microsoft.com/office/powerpoint/2010/main" val="26947681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0"/>
            <a:ext cx="8229600" cy="885407"/>
          </a:xfrm>
        </p:spPr>
        <p:txBody>
          <a:bodyPr/>
          <a:lstStyle/>
          <a:p>
            <a:r>
              <a:rPr lang="en-US" dirty="0" smtClean="0"/>
              <a:t>Suicide</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27</a:t>
            </a:fld>
            <a:endParaRPr lang="en-US"/>
          </a:p>
        </p:txBody>
      </p:sp>
      <p:pic>
        <p:nvPicPr>
          <p:cNvPr id="5" name="Picture 4"/>
          <p:cNvPicPr>
            <a:picLocks noChangeAspect="1"/>
          </p:cNvPicPr>
          <p:nvPr/>
        </p:nvPicPr>
        <p:blipFill>
          <a:blip r:embed="rId2"/>
          <a:stretch>
            <a:fillRect/>
          </a:stretch>
        </p:blipFill>
        <p:spPr>
          <a:xfrm>
            <a:off x="362568" y="812800"/>
            <a:ext cx="3745191" cy="2744568"/>
          </a:xfrm>
          <a:prstGeom prst="rect">
            <a:avLst/>
          </a:prstGeom>
        </p:spPr>
      </p:pic>
      <p:pic>
        <p:nvPicPr>
          <p:cNvPr id="6" name="Picture 5"/>
          <p:cNvPicPr>
            <a:picLocks noChangeAspect="1"/>
          </p:cNvPicPr>
          <p:nvPr/>
        </p:nvPicPr>
        <p:blipFill>
          <a:blip r:embed="rId3"/>
          <a:stretch>
            <a:fillRect/>
          </a:stretch>
        </p:blipFill>
        <p:spPr>
          <a:xfrm>
            <a:off x="4794364" y="882236"/>
            <a:ext cx="3804628" cy="2788124"/>
          </a:xfrm>
          <a:prstGeom prst="rect">
            <a:avLst/>
          </a:prstGeom>
        </p:spPr>
      </p:pic>
      <p:sp>
        <p:nvSpPr>
          <p:cNvPr id="9" name="Rectangle 8"/>
          <p:cNvSpPr/>
          <p:nvPr/>
        </p:nvSpPr>
        <p:spPr>
          <a:xfrm>
            <a:off x="4855309" y="1782805"/>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72124" y="4377404"/>
            <a:ext cx="195398" cy="120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362568" y="3657660"/>
            <a:ext cx="3917332" cy="2897112"/>
          </a:xfrm>
          <a:prstGeom prst="rect">
            <a:avLst/>
          </a:prstGeom>
        </p:spPr>
      </p:pic>
      <p:pic>
        <p:nvPicPr>
          <p:cNvPr id="11" name="Picture 10"/>
          <p:cNvPicPr>
            <a:picLocks noChangeAspect="1"/>
          </p:cNvPicPr>
          <p:nvPr/>
        </p:nvPicPr>
        <p:blipFill>
          <a:blip r:embed="rId5"/>
          <a:stretch>
            <a:fillRect/>
          </a:stretch>
        </p:blipFill>
        <p:spPr>
          <a:xfrm>
            <a:off x="4961807" y="3695700"/>
            <a:ext cx="3804040" cy="2813326"/>
          </a:xfrm>
          <a:prstGeom prst="rect">
            <a:avLst/>
          </a:prstGeom>
        </p:spPr>
      </p:pic>
    </p:spTree>
    <p:extLst>
      <p:ext uri="{BB962C8B-B14F-4D97-AF65-F5344CB8AC3E}">
        <p14:creationId xmlns:p14="http://schemas.microsoft.com/office/powerpoint/2010/main" val="96533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00356"/>
            <a:ext cx="8229600" cy="616765"/>
          </a:xfrm>
        </p:spPr>
        <p:txBody>
          <a:bodyPr>
            <a:normAutofit fontScale="90000"/>
          </a:bodyPr>
          <a:lstStyle/>
          <a:p>
            <a:r>
              <a:rPr lang="en-US" dirty="0" smtClean="0"/>
              <a:t>What did I learn?</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28</a:t>
            </a:fld>
            <a:endParaRPr lang="en-US"/>
          </a:p>
        </p:txBody>
      </p:sp>
      <p:sp>
        <p:nvSpPr>
          <p:cNvPr id="5" name="Content Placeholder 2"/>
          <p:cNvSpPr>
            <a:spLocks noGrp="1"/>
          </p:cNvSpPr>
          <p:nvPr>
            <p:ph idx="1"/>
          </p:nvPr>
        </p:nvSpPr>
        <p:spPr>
          <a:xfrm>
            <a:off x="261588" y="694655"/>
            <a:ext cx="8869712" cy="6150645"/>
          </a:xfrm>
        </p:spPr>
        <p:txBody>
          <a:bodyPr>
            <a:normAutofit fontScale="70000" lnSpcReduction="20000"/>
          </a:bodyPr>
          <a:lstStyle/>
          <a:p>
            <a:r>
              <a:rPr lang="en-US" dirty="0" smtClean="0"/>
              <a:t>Which features were determined to have identifiable correlations?</a:t>
            </a:r>
          </a:p>
          <a:p>
            <a:pPr lvl="1"/>
            <a:r>
              <a:rPr lang="en-US" dirty="0" smtClean="0"/>
              <a:t>Poverty Rate, Incarceration Rate, % Graduating High School</a:t>
            </a:r>
          </a:p>
          <a:p>
            <a:r>
              <a:rPr lang="en-US" dirty="0" smtClean="0"/>
              <a:t>Was it possible to create an accurate statistical model?</a:t>
            </a:r>
          </a:p>
          <a:p>
            <a:pPr lvl="1"/>
            <a:r>
              <a:rPr lang="en-US" dirty="0" smtClean="0"/>
              <a:t>Errors when using correlated features were less than mean deviation.</a:t>
            </a:r>
          </a:p>
          <a:p>
            <a:pPr lvl="1"/>
            <a:r>
              <a:rPr lang="en-US" dirty="0" smtClean="0"/>
              <a:t>Variance Scores indicated that there was correlation/dependence identified for at least some variables.</a:t>
            </a:r>
          </a:p>
          <a:p>
            <a:r>
              <a:rPr lang="en-US" dirty="0" smtClean="0"/>
              <a:t>Models suffered from the problem of of low statistics.</a:t>
            </a:r>
          </a:p>
          <a:p>
            <a:pPr lvl="1"/>
            <a:r>
              <a:rPr lang="en-US" dirty="0" smtClean="0"/>
              <a:t>The errors increased non-negligibly when using LOO.</a:t>
            </a:r>
          </a:p>
          <a:p>
            <a:pPr lvl="1"/>
            <a:r>
              <a:rPr lang="en-US" dirty="0" smtClean="0"/>
              <a:t>Removing just 1 data point </a:t>
            </a:r>
            <a:r>
              <a:rPr lang="en-US" dirty="0"/>
              <a:t>=</a:t>
            </a:r>
            <a:r>
              <a:rPr lang="en-US" dirty="0" smtClean="0"/>
              <a:t> 2% of the entire data set!</a:t>
            </a:r>
          </a:p>
          <a:p>
            <a:pPr lvl="1"/>
            <a:r>
              <a:rPr lang="en-US" dirty="0" smtClean="0"/>
              <a:t>If I was doing this over again, I would use smaller geographical units like counties or cities and probably violent crime rate rather than murder rate.</a:t>
            </a:r>
          </a:p>
          <a:p>
            <a:r>
              <a:rPr lang="en-US" dirty="0" smtClean="0"/>
              <a:t>Did I explore various regression/validation techniques in </a:t>
            </a:r>
            <a:r>
              <a:rPr lang="en-US" dirty="0" err="1" smtClean="0"/>
              <a:t>scikit</a:t>
            </a:r>
            <a:r>
              <a:rPr lang="en-US" dirty="0"/>
              <a:t>-</a:t>
            </a:r>
            <a:r>
              <a:rPr lang="en-US" dirty="0" smtClean="0"/>
              <a:t>learn?  </a:t>
            </a:r>
            <a:endParaRPr lang="en-US" dirty="0"/>
          </a:p>
          <a:p>
            <a:pPr lvl="1">
              <a:buFont typeface="Wingdings" charset="2"/>
              <a:buChar char="ü"/>
            </a:pPr>
            <a:r>
              <a:rPr lang="en-US" dirty="0" smtClean="0"/>
              <a:t>Linear Regression</a:t>
            </a:r>
          </a:p>
          <a:p>
            <a:pPr lvl="1">
              <a:buFont typeface="Wingdings" charset="2"/>
              <a:buChar char="ü"/>
            </a:pPr>
            <a:r>
              <a:rPr lang="en-US" dirty="0" smtClean="0"/>
              <a:t>Polynomial Regression</a:t>
            </a:r>
          </a:p>
          <a:p>
            <a:pPr lvl="1">
              <a:buFont typeface="Wingdings" charset="2"/>
              <a:buChar char="ü"/>
            </a:pPr>
            <a:r>
              <a:rPr lang="en-US" dirty="0" smtClean="0"/>
              <a:t>Random Forest Regression</a:t>
            </a:r>
          </a:p>
          <a:p>
            <a:pPr lvl="1">
              <a:buFont typeface="Wingdings" charset="2"/>
              <a:buChar char="ü"/>
            </a:pPr>
            <a:r>
              <a:rPr lang="en-US" dirty="0" smtClean="0"/>
              <a:t>LOO Cross Validation</a:t>
            </a:r>
          </a:p>
          <a:p>
            <a:r>
              <a:rPr lang="en-US" dirty="0" smtClean="0"/>
              <a:t>Because lack of education is positively correlated with murder rate, </a:t>
            </a:r>
            <a:r>
              <a:rPr lang="en-US" dirty="0"/>
              <a:t>t</a:t>
            </a:r>
            <a:r>
              <a:rPr lang="en-US" dirty="0" smtClean="0"/>
              <a:t>aking </a:t>
            </a:r>
            <a:r>
              <a:rPr lang="en-US" dirty="0"/>
              <a:t>classes at GA will make it less likely that you </a:t>
            </a:r>
            <a:r>
              <a:rPr lang="en-US" dirty="0" smtClean="0"/>
              <a:t>commit homicide.  </a:t>
            </a:r>
            <a:r>
              <a:rPr lang="en-US" dirty="0"/>
              <a:t>;-)</a:t>
            </a:r>
          </a:p>
          <a:p>
            <a:endParaRPr lang="en-US" dirty="0" smtClean="0"/>
          </a:p>
        </p:txBody>
      </p:sp>
    </p:spTree>
    <p:extLst>
      <p:ext uri="{BB962C8B-B14F-4D97-AF65-F5344CB8AC3E}">
        <p14:creationId xmlns:p14="http://schemas.microsoft.com/office/powerpoint/2010/main" val="3878788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528"/>
            <a:ext cx="8229600" cy="946461"/>
          </a:xfrm>
        </p:spPr>
        <p:txBody>
          <a:bodyPr/>
          <a:lstStyle/>
          <a:p>
            <a:r>
              <a:rPr lang="en-US" dirty="0" smtClean="0"/>
              <a:t>Linear Regression Review</a:t>
            </a:r>
            <a:endParaRPr lang="en-US" dirty="0"/>
          </a:p>
        </p:txBody>
      </p:sp>
      <p:sp>
        <p:nvSpPr>
          <p:cNvPr id="3" name="Content Placeholder 2"/>
          <p:cNvSpPr>
            <a:spLocks noGrp="1"/>
          </p:cNvSpPr>
          <p:nvPr>
            <p:ph idx="1"/>
          </p:nvPr>
        </p:nvSpPr>
        <p:spPr>
          <a:xfrm>
            <a:off x="90830" y="1208889"/>
            <a:ext cx="4684201" cy="2220745"/>
          </a:xfrm>
        </p:spPr>
        <p:txBody>
          <a:bodyPr>
            <a:normAutofit fontScale="92500" lnSpcReduction="20000"/>
          </a:bodyPr>
          <a:lstStyle/>
          <a:p>
            <a:r>
              <a:rPr lang="en-US" dirty="0" smtClean="0"/>
              <a:t>Functional relationship between input (features) and response (predicted)</a:t>
            </a:r>
          </a:p>
          <a:p>
            <a:r>
              <a:rPr lang="en-US" dirty="0"/>
              <a:t>M</a:t>
            </a:r>
            <a:r>
              <a:rPr lang="en-US" dirty="0" smtClean="0"/>
              <a:t>inimizes the sum of the squared residuals (errors) </a:t>
            </a:r>
          </a:p>
          <a:p>
            <a:endParaRPr lang="en-US" dirty="0"/>
          </a:p>
        </p:txBody>
      </p:sp>
      <p:pic>
        <p:nvPicPr>
          <p:cNvPr id="4" name="Picture 3" descr="Screen Shot 2015-07-07 at 9.31.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827" y="4087687"/>
            <a:ext cx="7177811" cy="2417018"/>
          </a:xfrm>
          <a:prstGeom prst="rect">
            <a:avLst/>
          </a:prstGeom>
        </p:spPr>
      </p:pic>
      <p:pic>
        <p:nvPicPr>
          <p:cNvPr id="6" name="Picture 5" descr="Screen Shot 2015-07-07 at 9.33.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335" y="1208888"/>
            <a:ext cx="3623561" cy="2500257"/>
          </a:xfrm>
          <a:prstGeom prst="rect">
            <a:avLst/>
          </a:prstGeom>
        </p:spPr>
      </p:pic>
      <p:pic>
        <p:nvPicPr>
          <p:cNvPr id="8" name="Picture 7" descr="Screen Shot 2015-07-07 at 9.34.4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59" y="3751695"/>
            <a:ext cx="4103352" cy="574631"/>
          </a:xfrm>
          <a:prstGeom prst="rect">
            <a:avLst/>
          </a:prstGeom>
        </p:spPr>
      </p:pic>
      <p:sp>
        <p:nvSpPr>
          <p:cNvPr id="9" name="TextBox 8"/>
          <p:cNvSpPr txBox="1"/>
          <p:nvPr/>
        </p:nvSpPr>
        <p:spPr>
          <a:xfrm>
            <a:off x="305310" y="3548901"/>
            <a:ext cx="2299916" cy="369332"/>
          </a:xfrm>
          <a:prstGeom prst="rect">
            <a:avLst/>
          </a:prstGeom>
          <a:noFill/>
        </p:spPr>
        <p:txBody>
          <a:bodyPr wrap="none" rtlCol="0">
            <a:spAutoFit/>
          </a:bodyPr>
          <a:lstStyle/>
          <a:p>
            <a:r>
              <a:rPr lang="en-US" dirty="0" smtClean="0">
                <a:solidFill>
                  <a:srgbClr val="FF0000"/>
                </a:solidFill>
              </a:rPr>
              <a:t>Polynomial Regression</a:t>
            </a:r>
            <a:endParaRPr lang="en-US" dirty="0">
              <a:solidFill>
                <a:srgbClr val="FF0000"/>
              </a:solidFill>
            </a:endParaRPr>
          </a:p>
        </p:txBody>
      </p:sp>
      <p:sp>
        <p:nvSpPr>
          <p:cNvPr id="10" name="TextBox 9"/>
          <p:cNvSpPr txBox="1"/>
          <p:nvPr/>
        </p:nvSpPr>
        <p:spPr>
          <a:xfrm>
            <a:off x="4713971" y="3820414"/>
            <a:ext cx="1834757" cy="369332"/>
          </a:xfrm>
          <a:prstGeom prst="rect">
            <a:avLst/>
          </a:prstGeom>
          <a:noFill/>
        </p:spPr>
        <p:txBody>
          <a:bodyPr wrap="none" rtlCol="0">
            <a:spAutoFit/>
          </a:bodyPr>
          <a:lstStyle/>
          <a:p>
            <a:r>
              <a:rPr lang="en-US" dirty="0" smtClean="0">
                <a:solidFill>
                  <a:srgbClr val="FF0000"/>
                </a:solidFill>
              </a:rPr>
              <a:t>Linear Regression</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F4868C7E-E561-7D4F-8BFA-0F5E3C84BDAE}" type="slidenum">
              <a:rPr lang="en-US" smtClean="0"/>
              <a:t>3</a:t>
            </a:fld>
            <a:endParaRPr lang="en-US"/>
          </a:p>
        </p:txBody>
      </p:sp>
    </p:spTree>
    <p:extLst>
      <p:ext uri="{BB962C8B-B14F-4D97-AF65-F5344CB8AC3E}">
        <p14:creationId xmlns:p14="http://schemas.microsoft.com/office/powerpoint/2010/main" val="35932278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80466" y="2597150"/>
            <a:ext cx="3543300" cy="2298700"/>
          </a:xfrm>
          <a:prstGeom prst="rect">
            <a:avLst/>
          </a:prstGeom>
        </p:spPr>
      </p:pic>
      <p:sp>
        <p:nvSpPr>
          <p:cNvPr id="2" name="Title 1"/>
          <p:cNvSpPr>
            <a:spLocks noGrp="1"/>
          </p:cNvSpPr>
          <p:nvPr>
            <p:ph type="title"/>
          </p:nvPr>
        </p:nvSpPr>
        <p:spPr>
          <a:xfrm>
            <a:off x="457200" y="113196"/>
            <a:ext cx="8229600" cy="1030261"/>
          </a:xfrm>
        </p:spPr>
        <p:txBody>
          <a:bodyPr/>
          <a:lstStyle/>
          <a:p>
            <a:r>
              <a:rPr lang="en-US" dirty="0" smtClean="0"/>
              <a:t>Features</a:t>
            </a:r>
            <a:endParaRPr lang="en-US" dirty="0"/>
          </a:p>
        </p:txBody>
      </p:sp>
      <p:sp>
        <p:nvSpPr>
          <p:cNvPr id="3" name="Content Placeholder 2"/>
          <p:cNvSpPr>
            <a:spLocks noGrp="1"/>
          </p:cNvSpPr>
          <p:nvPr>
            <p:ph idx="1"/>
          </p:nvPr>
        </p:nvSpPr>
        <p:spPr>
          <a:xfrm>
            <a:off x="286018" y="1143458"/>
            <a:ext cx="8637748" cy="5218250"/>
          </a:xfrm>
        </p:spPr>
        <p:txBody>
          <a:bodyPr>
            <a:normAutofit fontScale="70000" lnSpcReduction="20000"/>
          </a:bodyPr>
          <a:lstStyle/>
          <a:p>
            <a:r>
              <a:rPr lang="en-US" dirty="0"/>
              <a:t>P</a:t>
            </a:r>
            <a:r>
              <a:rPr lang="en-US" dirty="0" smtClean="0"/>
              <a:t>opulation density</a:t>
            </a:r>
          </a:p>
          <a:p>
            <a:pPr lvl="1"/>
            <a:r>
              <a:rPr lang="en-US" dirty="0" smtClean="0"/>
              <a:t>People / square mile</a:t>
            </a:r>
          </a:p>
          <a:p>
            <a:r>
              <a:rPr lang="en-US" dirty="0" smtClean="0"/>
              <a:t>Median household income</a:t>
            </a:r>
          </a:p>
          <a:p>
            <a:r>
              <a:rPr lang="en-US" dirty="0" smtClean="0"/>
              <a:t>Poverty rate</a:t>
            </a:r>
          </a:p>
          <a:p>
            <a:pPr lvl="1"/>
            <a:r>
              <a:rPr lang="en-US" dirty="0" smtClean="0"/>
              <a:t>Percentage of households below federal poverty level</a:t>
            </a:r>
          </a:p>
          <a:p>
            <a:r>
              <a:rPr lang="en-US" dirty="0" smtClean="0"/>
              <a:t>Education</a:t>
            </a:r>
          </a:p>
          <a:p>
            <a:pPr lvl="1"/>
            <a:r>
              <a:rPr lang="en-US" dirty="0" smtClean="0"/>
              <a:t>Percentage of population graduating HS</a:t>
            </a:r>
          </a:p>
          <a:p>
            <a:r>
              <a:rPr lang="en-US" dirty="0" smtClean="0"/>
              <a:t>Incarceration rate</a:t>
            </a:r>
          </a:p>
          <a:p>
            <a:pPr lvl="1"/>
            <a:r>
              <a:rPr lang="en-US" dirty="0"/>
              <a:t>P</a:t>
            </a:r>
            <a:r>
              <a:rPr lang="en-US" dirty="0" smtClean="0"/>
              <a:t>ersons incarcerated per 100k</a:t>
            </a:r>
          </a:p>
          <a:p>
            <a:r>
              <a:rPr lang="en-US" dirty="0" smtClean="0"/>
              <a:t>Suicide rate</a:t>
            </a:r>
          </a:p>
          <a:p>
            <a:pPr lvl="1"/>
            <a:r>
              <a:rPr lang="en-US" dirty="0" smtClean="0"/>
              <a:t>Suicides per 100k</a:t>
            </a:r>
          </a:p>
          <a:p>
            <a:r>
              <a:rPr lang="en-US" dirty="0" smtClean="0"/>
              <a:t>Gun ownership</a:t>
            </a:r>
          </a:p>
          <a:p>
            <a:pPr lvl="1"/>
            <a:r>
              <a:rPr lang="en-US" dirty="0" smtClean="0"/>
              <a:t>Percentage of households claiming to own firearms</a:t>
            </a:r>
          </a:p>
          <a:p>
            <a:pPr marL="0" indent="0">
              <a:buNone/>
            </a:pPr>
            <a:endParaRPr lang="en-US" dirty="0"/>
          </a:p>
          <a:p>
            <a:pPr marL="0" indent="0">
              <a:buNone/>
            </a:pPr>
            <a:r>
              <a:rPr lang="en-US" i="1" dirty="0" smtClean="0"/>
              <a:t>Primarily 2010 data</a:t>
            </a:r>
          </a:p>
        </p:txBody>
      </p:sp>
      <p:sp>
        <p:nvSpPr>
          <p:cNvPr id="4" name="Slide Number Placeholder 3"/>
          <p:cNvSpPr>
            <a:spLocks noGrp="1"/>
          </p:cNvSpPr>
          <p:nvPr>
            <p:ph type="sldNum" sz="quarter" idx="12"/>
          </p:nvPr>
        </p:nvSpPr>
        <p:spPr/>
        <p:txBody>
          <a:bodyPr/>
          <a:lstStyle/>
          <a:p>
            <a:fld id="{F4868C7E-E561-7D4F-8BFA-0F5E3C84BDAE}" type="slidenum">
              <a:rPr lang="en-US" smtClean="0"/>
              <a:t>4</a:t>
            </a:fld>
            <a:endParaRPr lang="en-US"/>
          </a:p>
        </p:txBody>
      </p:sp>
    </p:spTree>
    <p:extLst>
      <p:ext uri="{BB962C8B-B14F-4D97-AF65-F5344CB8AC3E}">
        <p14:creationId xmlns:p14="http://schemas.microsoft.com/office/powerpoint/2010/main" val="41758037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Import</a:t>
            </a:r>
            <a:endParaRPr lang="en-US" dirty="0"/>
          </a:p>
        </p:txBody>
      </p:sp>
      <p:sp>
        <p:nvSpPr>
          <p:cNvPr id="3" name="Content Placeholder 2"/>
          <p:cNvSpPr>
            <a:spLocks noGrp="1"/>
          </p:cNvSpPr>
          <p:nvPr>
            <p:ph idx="1"/>
          </p:nvPr>
        </p:nvSpPr>
        <p:spPr>
          <a:xfrm>
            <a:off x="305309" y="1417638"/>
            <a:ext cx="8695195" cy="4525963"/>
          </a:xfrm>
        </p:spPr>
        <p:txBody>
          <a:bodyPr/>
          <a:lstStyle/>
          <a:p>
            <a:r>
              <a:rPr lang="en-US" dirty="0" smtClean="0"/>
              <a:t>Scrape data from Wikipedia and other data sources</a:t>
            </a:r>
          </a:p>
          <a:p>
            <a:pPr lvl="1"/>
            <a:r>
              <a:rPr lang="en-US" dirty="0" smtClean="0"/>
              <a:t>Unix ‘</a:t>
            </a:r>
            <a:r>
              <a:rPr lang="en-US" dirty="0" err="1" smtClean="0"/>
              <a:t>awk</a:t>
            </a:r>
            <a:r>
              <a:rPr lang="en-US" dirty="0" smtClean="0"/>
              <a:t>’ and ‘</a:t>
            </a:r>
            <a:r>
              <a:rPr lang="en-US" dirty="0" err="1" smtClean="0"/>
              <a:t>sed</a:t>
            </a:r>
            <a:r>
              <a:rPr lang="en-US" dirty="0" smtClean="0"/>
              <a:t>’ are my friends.</a:t>
            </a:r>
          </a:p>
          <a:p>
            <a:r>
              <a:rPr lang="en-US" dirty="0" smtClean="0"/>
              <a:t>Combine into single </a:t>
            </a:r>
            <a:r>
              <a:rPr lang="en-US" dirty="0" err="1" smtClean="0"/>
              <a:t>DataFrame</a:t>
            </a:r>
            <a:endParaRPr lang="en-US" dirty="0" smtClean="0"/>
          </a:p>
          <a:p>
            <a:pPr lvl="1"/>
            <a:r>
              <a:rPr lang="en-US" dirty="0" smtClean="0"/>
              <a:t>Join together using merge operation on state name</a:t>
            </a:r>
          </a:p>
          <a:p>
            <a:r>
              <a:rPr lang="en-US" dirty="0" smtClean="0"/>
              <a:t>Leave out Washington D.C.</a:t>
            </a:r>
          </a:p>
          <a:p>
            <a:pPr lvl="1"/>
            <a:r>
              <a:rPr lang="en-US" dirty="0" smtClean="0"/>
              <a:t>It is more like a city than a state, so we leave it out.</a:t>
            </a:r>
            <a:endParaRPr lang="en-US" dirty="0"/>
          </a:p>
        </p:txBody>
      </p:sp>
      <p:sp>
        <p:nvSpPr>
          <p:cNvPr id="4" name="Slide Number Placeholder 3"/>
          <p:cNvSpPr>
            <a:spLocks noGrp="1"/>
          </p:cNvSpPr>
          <p:nvPr>
            <p:ph type="sldNum" sz="quarter" idx="12"/>
          </p:nvPr>
        </p:nvSpPr>
        <p:spPr/>
        <p:txBody>
          <a:bodyPr/>
          <a:lstStyle/>
          <a:p>
            <a:fld id="{F4868C7E-E561-7D4F-8BFA-0F5E3C84BDAE}" type="slidenum">
              <a:rPr lang="en-US" smtClean="0"/>
              <a:t>5</a:t>
            </a:fld>
            <a:endParaRPr lang="en-US"/>
          </a:p>
        </p:txBody>
      </p:sp>
    </p:spTree>
    <p:extLst>
      <p:ext uri="{BB962C8B-B14F-4D97-AF65-F5344CB8AC3E}">
        <p14:creationId xmlns:p14="http://schemas.microsoft.com/office/powerpoint/2010/main" val="42321658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164"/>
            <a:ext cx="8229600" cy="697189"/>
          </a:xfrm>
        </p:spPr>
        <p:txBody>
          <a:bodyPr>
            <a:normAutofit fontScale="90000"/>
          </a:bodyPr>
          <a:lstStyle/>
          <a:p>
            <a:r>
              <a:rPr lang="en-US" dirty="0" smtClean="0"/>
              <a:t>Data Summary</a:t>
            </a:r>
            <a:endParaRPr lang="en-US" dirty="0"/>
          </a:p>
        </p:txBody>
      </p:sp>
      <p:pic>
        <p:nvPicPr>
          <p:cNvPr id="6" name="Picture 5" descr="Screen Shot 2015-07-07 at 10.05.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32" y="1173418"/>
            <a:ext cx="8686800" cy="2623530"/>
          </a:xfrm>
          <a:prstGeom prst="rect">
            <a:avLst/>
          </a:prstGeom>
        </p:spPr>
      </p:pic>
      <p:sp>
        <p:nvSpPr>
          <p:cNvPr id="3" name="Slide Number Placeholder 2"/>
          <p:cNvSpPr>
            <a:spLocks noGrp="1"/>
          </p:cNvSpPr>
          <p:nvPr>
            <p:ph type="sldNum" sz="quarter" idx="12"/>
          </p:nvPr>
        </p:nvSpPr>
        <p:spPr/>
        <p:txBody>
          <a:bodyPr/>
          <a:lstStyle/>
          <a:p>
            <a:fld id="{F4868C7E-E561-7D4F-8BFA-0F5E3C84BDAE}" type="slidenum">
              <a:rPr lang="en-US" smtClean="0"/>
              <a:t>6</a:t>
            </a:fld>
            <a:endParaRPr lang="en-US"/>
          </a:p>
        </p:txBody>
      </p:sp>
      <p:pic>
        <p:nvPicPr>
          <p:cNvPr id="4" name="Picture 3" descr="Screen Shot 2015-07-08 at 9.26.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84" y="4190426"/>
            <a:ext cx="2514600" cy="2273300"/>
          </a:xfrm>
          <a:prstGeom prst="rect">
            <a:avLst/>
          </a:prstGeom>
        </p:spPr>
      </p:pic>
      <p:pic>
        <p:nvPicPr>
          <p:cNvPr id="5" name="Picture 4" descr="Screen Shot 2015-07-08 at 9.25.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021" y="4215826"/>
            <a:ext cx="2590800" cy="2247900"/>
          </a:xfrm>
          <a:prstGeom prst="rect">
            <a:avLst/>
          </a:prstGeom>
        </p:spPr>
      </p:pic>
      <p:sp>
        <p:nvSpPr>
          <p:cNvPr id="7" name="Oval 6"/>
          <p:cNvSpPr/>
          <p:nvPr/>
        </p:nvSpPr>
        <p:spPr>
          <a:xfrm>
            <a:off x="749299" y="2285999"/>
            <a:ext cx="749301" cy="431089"/>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49299" y="3365859"/>
            <a:ext cx="749301" cy="431089"/>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6048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4" name="Picture 3" descr="Screen Shot 2015-06-14 at 1.40.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5071"/>
            <a:ext cx="9144000" cy="2619326"/>
          </a:xfrm>
          <a:prstGeom prst="rect">
            <a:avLst/>
          </a:prstGeom>
        </p:spPr>
      </p:pic>
      <p:sp>
        <p:nvSpPr>
          <p:cNvPr id="3" name="TextBox 2"/>
          <p:cNvSpPr txBox="1"/>
          <p:nvPr/>
        </p:nvSpPr>
        <p:spPr>
          <a:xfrm>
            <a:off x="457200" y="4652389"/>
            <a:ext cx="8408969" cy="1477328"/>
          </a:xfrm>
          <a:prstGeom prst="rect">
            <a:avLst/>
          </a:prstGeom>
          <a:noFill/>
        </p:spPr>
        <p:txBody>
          <a:bodyPr wrap="square" rtlCol="0">
            <a:spAutoFit/>
          </a:bodyPr>
          <a:lstStyle/>
          <a:p>
            <a:pPr marL="285750" indent="-285750">
              <a:buFont typeface="Arial"/>
              <a:buChar char="•"/>
            </a:pPr>
            <a:r>
              <a:rPr lang="en-US" dirty="0" smtClean="0"/>
              <a:t>Some of our features seem to have strong correlations, so for this analysis we will look at regression using single input variables. </a:t>
            </a:r>
          </a:p>
          <a:p>
            <a:pPr marL="742950" lvl="1" indent="-285750">
              <a:buFont typeface="Arial"/>
              <a:buChar char="•"/>
            </a:pPr>
            <a:r>
              <a:rPr lang="en-US" dirty="0" smtClean="0"/>
              <a:t>For instance, poverty rate, % graduating high school, and incarceration rate are all strongly correlated, so multivariate discrimination will not work well.</a:t>
            </a:r>
          </a:p>
          <a:p>
            <a:endParaRPr lang="en-US" dirty="0"/>
          </a:p>
        </p:txBody>
      </p:sp>
      <p:sp>
        <p:nvSpPr>
          <p:cNvPr id="5" name="Slide Number Placeholder 4"/>
          <p:cNvSpPr>
            <a:spLocks noGrp="1"/>
          </p:cNvSpPr>
          <p:nvPr>
            <p:ph type="sldNum" sz="quarter" idx="12"/>
          </p:nvPr>
        </p:nvSpPr>
        <p:spPr/>
        <p:txBody>
          <a:bodyPr/>
          <a:lstStyle/>
          <a:p>
            <a:fld id="{F4868C7E-E561-7D4F-8BFA-0F5E3C84BDAE}" type="slidenum">
              <a:rPr lang="en-US" smtClean="0"/>
              <a:t>7</a:t>
            </a:fld>
            <a:endParaRPr lang="en-US"/>
          </a:p>
        </p:txBody>
      </p:sp>
    </p:spTree>
    <p:extLst>
      <p:ext uri="{BB962C8B-B14F-4D97-AF65-F5344CB8AC3E}">
        <p14:creationId xmlns:p14="http://schemas.microsoft.com/office/powerpoint/2010/main" val="18240381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30261"/>
          </a:xfrm>
        </p:spPr>
        <p:txBody>
          <a:bodyPr/>
          <a:lstStyle/>
          <a:p>
            <a:r>
              <a:rPr lang="en-US" dirty="0" smtClean="0"/>
              <a:t>Issues</a:t>
            </a:r>
            <a:endParaRPr lang="en-US" dirty="0"/>
          </a:p>
        </p:txBody>
      </p:sp>
      <p:sp>
        <p:nvSpPr>
          <p:cNvPr id="3" name="Content Placeholder 2"/>
          <p:cNvSpPr>
            <a:spLocks noGrp="1"/>
          </p:cNvSpPr>
          <p:nvPr>
            <p:ph idx="1"/>
          </p:nvPr>
        </p:nvSpPr>
        <p:spPr>
          <a:xfrm>
            <a:off x="457199" y="1304898"/>
            <a:ext cx="8482243" cy="5032607"/>
          </a:xfrm>
        </p:spPr>
        <p:txBody>
          <a:bodyPr>
            <a:normAutofit fontScale="92500"/>
          </a:bodyPr>
          <a:lstStyle/>
          <a:p>
            <a:r>
              <a:rPr lang="en-US" dirty="0" smtClean="0"/>
              <a:t>Only 50 data points (1 for each US state) which is a small amount of data for many regression models.</a:t>
            </a:r>
          </a:p>
          <a:p>
            <a:pPr lvl="1"/>
            <a:r>
              <a:rPr lang="en-US" dirty="0"/>
              <a:t>R</a:t>
            </a:r>
            <a:r>
              <a:rPr lang="en-US" dirty="0" smtClean="0"/>
              <a:t>isk of over-fitting!</a:t>
            </a:r>
          </a:p>
          <a:p>
            <a:pPr lvl="1"/>
            <a:r>
              <a:rPr lang="en-US" dirty="0" smtClean="0"/>
              <a:t>Do not want to use polynomial regression with too many degrees.</a:t>
            </a:r>
          </a:p>
          <a:p>
            <a:pPr lvl="1"/>
            <a:r>
              <a:rPr lang="en-US" dirty="0" smtClean="0"/>
              <a:t>For polynomial fitting use LASSO (L1-norm) to generate sparse solutions that minimize co-efficient values.</a:t>
            </a:r>
          </a:p>
          <a:p>
            <a:r>
              <a:rPr lang="en-US" dirty="0" smtClean="0"/>
              <a:t>Variables strongly correlated.</a:t>
            </a:r>
          </a:p>
          <a:p>
            <a:pPr lvl="1"/>
            <a:r>
              <a:rPr lang="en-US" dirty="0" smtClean="0"/>
              <a:t> Use single input variables as predictors (no multi-dimensional fits are used for linear or polynomial).</a:t>
            </a:r>
          </a:p>
        </p:txBody>
      </p:sp>
      <p:sp>
        <p:nvSpPr>
          <p:cNvPr id="4" name="Slide Number Placeholder 3"/>
          <p:cNvSpPr>
            <a:spLocks noGrp="1"/>
          </p:cNvSpPr>
          <p:nvPr>
            <p:ph type="sldNum" sz="quarter" idx="12"/>
          </p:nvPr>
        </p:nvSpPr>
        <p:spPr/>
        <p:txBody>
          <a:bodyPr/>
          <a:lstStyle/>
          <a:p>
            <a:fld id="{F4868C7E-E561-7D4F-8BFA-0F5E3C84BDAE}" type="slidenum">
              <a:rPr lang="en-US" smtClean="0"/>
              <a:t>8</a:t>
            </a:fld>
            <a:endParaRPr lang="en-US"/>
          </a:p>
        </p:txBody>
      </p:sp>
    </p:spTree>
    <p:extLst>
      <p:ext uri="{BB962C8B-B14F-4D97-AF65-F5344CB8AC3E}">
        <p14:creationId xmlns:p14="http://schemas.microsoft.com/office/powerpoint/2010/main" val="4461570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836"/>
            <a:ext cx="8229600" cy="897618"/>
          </a:xfrm>
        </p:spPr>
        <p:txBody>
          <a:bodyPr/>
          <a:lstStyle/>
          <a:p>
            <a:r>
              <a:rPr lang="en-US" dirty="0" smtClean="0"/>
              <a:t>Correlation Plots</a:t>
            </a:r>
            <a:endParaRPr lang="en-US" dirty="0"/>
          </a:p>
        </p:txBody>
      </p:sp>
      <p:pic>
        <p:nvPicPr>
          <p:cNvPr id="3" name="Picture 2"/>
          <p:cNvPicPr>
            <a:picLocks noChangeAspect="1"/>
          </p:cNvPicPr>
          <p:nvPr/>
        </p:nvPicPr>
        <p:blipFill>
          <a:blip r:embed="rId2"/>
          <a:stretch>
            <a:fillRect/>
          </a:stretch>
        </p:blipFill>
        <p:spPr>
          <a:xfrm>
            <a:off x="0" y="872977"/>
            <a:ext cx="9144000" cy="5431656"/>
          </a:xfrm>
          <a:prstGeom prst="rect">
            <a:avLst/>
          </a:prstGeom>
        </p:spPr>
      </p:pic>
      <p:sp>
        <p:nvSpPr>
          <p:cNvPr id="7" name="Rectangle 6"/>
          <p:cNvSpPr/>
          <p:nvPr/>
        </p:nvSpPr>
        <p:spPr>
          <a:xfrm>
            <a:off x="6921351" y="3463944"/>
            <a:ext cx="2918752" cy="29712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F4868C7E-E561-7D4F-8BFA-0F5E3C84BDAE}" type="slidenum">
              <a:rPr lang="en-US" smtClean="0"/>
              <a:t>9</a:t>
            </a:fld>
            <a:endParaRPr lang="en-US"/>
          </a:p>
        </p:txBody>
      </p:sp>
    </p:spTree>
    <p:extLst>
      <p:ext uri="{BB962C8B-B14F-4D97-AF65-F5344CB8AC3E}">
        <p14:creationId xmlns:p14="http://schemas.microsoft.com/office/powerpoint/2010/main" val="164995207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TotalTime>
  <Words>1047</Words>
  <Application>Microsoft Macintosh PowerPoint</Application>
  <PresentationFormat>On-screen Show (4:3)</PresentationFormat>
  <Paragraphs>136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Regression Analysis of Murder Rate by US State</vt:lpstr>
      <vt:lpstr>Goals</vt:lpstr>
      <vt:lpstr>Linear Regression Review</vt:lpstr>
      <vt:lpstr>Features</vt:lpstr>
      <vt:lpstr>Data Import</vt:lpstr>
      <vt:lpstr>Data Summary</vt:lpstr>
      <vt:lpstr>Correlation Matrix</vt:lpstr>
      <vt:lpstr>Issues</vt:lpstr>
      <vt:lpstr>Correlation Plots</vt:lpstr>
      <vt:lpstr>Correlation Plots</vt:lpstr>
      <vt:lpstr>Applying Linear Regression</vt:lpstr>
      <vt:lpstr>PowerPoint Presentation</vt:lpstr>
      <vt:lpstr>Poverty Rate</vt:lpstr>
      <vt:lpstr>Incarceration Rate</vt:lpstr>
      <vt:lpstr>High School Graduation Rate</vt:lpstr>
      <vt:lpstr>PowerPoint Presentation</vt:lpstr>
      <vt:lpstr>Population Density</vt:lpstr>
      <vt:lpstr>Household Income</vt:lpstr>
      <vt:lpstr>Suicide Rate</vt:lpstr>
      <vt:lpstr>Gun Ownership</vt:lpstr>
      <vt:lpstr>LOO Cross Validation</vt:lpstr>
      <vt:lpstr>Cross Validation Plots</vt:lpstr>
      <vt:lpstr>PowerPoint Presentation</vt:lpstr>
      <vt:lpstr>Random Forest Regressor</vt:lpstr>
      <vt:lpstr>Random Forest with LOO</vt:lpstr>
      <vt:lpstr>PowerPoint Presentation</vt:lpstr>
      <vt:lpstr>Suicide</vt:lpstr>
      <vt:lpstr>What did I learn?</vt:lpstr>
    </vt:vector>
  </TitlesOfParts>
  <Company>SLAC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 of US State Crime Data</dc:title>
  <dc:creator>Jeremy McCormick</dc:creator>
  <cp:lastModifiedBy>Jeremy McCormick</cp:lastModifiedBy>
  <cp:revision>93</cp:revision>
  <dcterms:created xsi:type="dcterms:W3CDTF">2015-06-14T06:36:51Z</dcterms:created>
  <dcterms:modified xsi:type="dcterms:W3CDTF">2015-07-10T02:28:34Z</dcterms:modified>
</cp:coreProperties>
</file>