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84" r:id="rId4"/>
    <p:sldId id="257" r:id="rId5"/>
    <p:sldId id="258" r:id="rId6"/>
    <p:sldId id="282" r:id="rId7"/>
    <p:sldId id="286" r:id="rId8"/>
    <p:sldId id="262" r:id="rId9"/>
    <p:sldId id="283" r:id="rId10"/>
    <p:sldId id="285" r:id="rId11"/>
    <p:sldId id="274" r:id="rId12"/>
    <p:sldId id="260" r:id="rId13"/>
    <p:sldId id="263" r:id="rId14"/>
    <p:sldId id="268" r:id="rId15"/>
    <p:sldId id="269" r:id="rId16"/>
    <p:sldId id="265" r:id="rId17"/>
    <p:sldId id="267" r:id="rId18"/>
    <p:sldId id="271" r:id="rId19"/>
    <p:sldId id="279" r:id="rId20"/>
    <p:sldId id="281" r:id="rId21"/>
    <p:sldId id="276" r:id="rId22"/>
    <p:sldId id="277" r:id="rId23"/>
    <p:sldId id="280" r:id="rId24"/>
    <p:sldId id="278" r:id="rId25"/>
    <p:sldId id="287" r:id="rId26"/>
    <p:sldId id="264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AE341-F8C5-6D42-B324-54A6F2ADA367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727-001A-2E46-9F08-92CCBA46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BDF5-147A-944F-9CB5-57163785B78C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5FC8-9BAF-D747-85B5-27223195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FC38-1C0B-2248-9D03-7AD764517C8A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FE79-51B2-CC4C-B29D-D020F5FCE162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295F-9B98-B446-8E9A-839E40072A18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797A-50A9-BA48-9415-C38B66A0A498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7DE1-535B-DD4A-BA7F-2C6C73485939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8E3-DEFA-DC45-A439-9142050DD797}" type="datetime1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B3E8-00C5-3748-BCFB-2C32FADCD863}" type="datetime1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85BD-60C4-044D-9C6E-2115B6136BFE}" type="datetime1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E0D3-208D-1449-8279-AA2118FF2099}" type="datetime1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7A5-F815-DB4B-9A46-C98941A525E1}" type="datetime1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049-6BA1-A643-ABEF-E8EF0D0AB453}" type="datetime1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1C28-7C74-FC46-A42F-D60D1713630D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uge.101.5050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700" y="-183165"/>
            <a:ext cx="9478301" cy="7119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47" y="1229164"/>
            <a:ext cx="8780683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0000">
                      <a:alpha val="43000"/>
                    </a:srgbClr>
                  </a:outerShdw>
                </a:effectLst>
              </a:rPr>
              <a:t>Regression Analysis of Murder Rate by US State</a:t>
            </a:r>
            <a:endParaRPr lang="en-US" sz="5400" dirty="0">
              <a:solidFill>
                <a:schemeClr val="bg1"/>
              </a:solidFill>
              <a:effectLst>
                <a:outerShdw blurRad="50800" dist="38100" dir="2700000" algn="tl" rotWithShape="0">
                  <a:srgbClr val="FF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0315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Jeremy McCormick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General Assembly / Data Science Final Project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36"/>
            <a:ext cx="8229600" cy="897618"/>
          </a:xfrm>
        </p:spPr>
        <p:txBody>
          <a:bodyPr/>
          <a:lstStyle/>
          <a:p>
            <a:r>
              <a:rPr lang="en-US" dirty="0" smtClean="0"/>
              <a:t>Correlation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977"/>
            <a:ext cx="9144000" cy="5431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1351" y="3463944"/>
            <a:ext cx="2918752" cy="2971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59285" y="1074568"/>
            <a:ext cx="2405834" cy="2246823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32557" y="976534"/>
            <a:ext cx="2405834" cy="2246823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338" y="4075890"/>
            <a:ext cx="2405834" cy="2246823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909"/>
            <a:ext cx="8229600" cy="870082"/>
          </a:xfrm>
        </p:spPr>
        <p:txBody>
          <a:bodyPr/>
          <a:lstStyle/>
          <a:p>
            <a:r>
              <a:rPr lang="en-US" dirty="0" smtClean="0"/>
              <a:t>Applying 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linear regression using </a:t>
            </a:r>
            <a:r>
              <a:rPr lang="en-US" dirty="0" smtClean="0"/>
              <a:t>single degree polynomial </a:t>
            </a:r>
          </a:p>
          <a:p>
            <a:pPr lvl="1"/>
            <a:r>
              <a:rPr lang="en-US" dirty="0" smtClean="0"/>
              <a:t>Likely the errors will be large but </a:t>
            </a:r>
            <a:r>
              <a:rPr lang="en-US" dirty="0" smtClean="0"/>
              <a:t>this</a:t>
            </a:r>
            <a:r>
              <a:rPr lang="en-US" dirty="0" smtClean="0"/>
              <a:t> will show basic features and correlations in the data</a:t>
            </a:r>
          </a:p>
          <a:p>
            <a:r>
              <a:rPr lang="en-US" dirty="0" smtClean="0"/>
              <a:t>Identify </a:t>
            </a:r>
            <a:r>
              <a:rPr lang="en-US" dirty="0"/>
              <a:t>type and level of correlation</a:t>
            </a:r>
          </a:p>
          <a:p>
            <a:pPr lvl="1"/>
            <a:r>
              <a:rPr lang="en-US" dirty="0"/>
              <a:t>Positive or negative</a:t>
            </a:r>
          </a:p>
          <a:p>
            <a:pPr lvl="1"/>
            <a:r>
              <a:rPr lang="en-US" dirty="0"/>
              <a:t>Uncorrelated, weak, moderate or </a:t>
            </a:r>
            <a:r>
              <a:rPr lang="en-US" dirty="0" smtClean="0"/>
              <a:t>strong</a:t>
            </a:r>
          </a:p>
          <a:p>
            <a:r>
              <a:rPr lang="en-US" dirty="0"/>
              <a:t>Scatter plot </a:t>
            </a:r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predicted variable with the fit line</a:t>
            </a:r>
          </a:p>
          <a:p>
            <a:r>
              <a:rPr lang="en-US" dirty="0" smtClean="0"/>
              <a:t>Then for a single feature apply more advanced regression models and do cross validation.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06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58"/>
            <a:ext cx="8229600" cy="890450"/>
          </a:xfrm>
        </p:spPr>
        <p:txBody>
          <a:bodyPr/>
          <a:lstStyle/>
          <a:p>
            <a:r>
              <a:rPr lang="en-US" dirty="0" smtClean="0"/>
              <a:t>Population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5504" y="5715937"/>
            <a:ext cx="8832304" cy="8340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Weak positive correlation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3" y="955930"/>
            <a:ext cx="6375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24"/>
            <a:ext cx="8229600" cy="704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Median Household Income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7288" y="5697278"/>
            <a:ext cx="8832304" cy="83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Moderate </a:t>
            </a:r>
            <a:r>
              <a:rPr lang="en-US" dirty="0" smtClean="0">
                <a:solidFill>
                  <a:srgbClr val="FF0000"/>
                </a:solidFill>
              </a:rPr>
              <a:t>negative </a:t>
            </a:r>
            <a:r>
              <a:rPr lang="en-US" dirty="0" smtClean="0">
                <a:solidFill>
                  <a:srgbClr val="FF0000"/>
                </a:solidFill>
              </a:rPr>
              <a:t>correlation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01" y="815560"/>
            <a:ext cx="6609610" cy="488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2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57"/>
            <a:ext cx="8229600" cy="788490"/>
          </a:xfrm>
        </p:spPr>
        <p:txBody>
          <a:bodyPr/>
          <a:lstStyle/>
          <a:p>
            <a:r>
              <a:rPr lang="en-US" dirty="0" smtClean="0"/>
              <a:t>Suicide Rate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521" y="5939747"/>
            <a:ext cx="8913871" cy="63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Weak </a:t>
            </a:r>
            <a:r>
              <a:rPr lang="en-US" dirty="0" smtClean="0">
                <a:solidFill>
                  <a:srgbClr val="FF0000"/>
                </a:solidFill>
              </a:rPr>
              <a:t>negative (or no) correlation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4" y="878772"/>
            <a:ext cx="6720844" cy="50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7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6" y="81551"/>
            <a:ext cx="8229600" cy="788490"/>
          </a:xfrm>
        </p:spPr>
        <p:txBody>
          <a:bodyPr/>
          <a:lstStyle/>
          <a:p>
            <a:r>
              <a:rPr lang="en-US" dirty="0" smtClean="0"/>
              <a:t>Gun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097"/>
            <a:ext cx="8229600" cy="8017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Weak negative correlation (or uncorrelated)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0" y="964249"/>
            <a:ext cx="6293413" cy="47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71"/>
            <a:ext cx="8229600" cy="773941"/>
          </a:xfrm>
        </p:spPr>
        <p:txBody>
          <a:bodyPr/>
          <a:lstStyle/>
          <a:p>
            <a:r>
              <a:rPr lang="en-US" dirty="0" smtClean="0"/>
              <a:t>Poverty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0398"/>
            <a:ext cx="8229600" cy="6036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Strong positive correlation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4" y="850511"/>
            <a:ext cx="6696419" cy="50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6503"/>
            <a:ext cx="8229600" cy="800141"/>
          </a:xfrm>
        </p:spPr>
        <p:txBody>
          <a:bodyPr/>
          <a:lstStyle/>
          <a:p>
            <a:r>
              <a:rPr lang="en-US" dirty="0" smtClean="0"/>
              <a:t>Incarceration Rate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869" y="6000209"/>
            <a:ext cx="8913871" cy="52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Strong positive correlation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71" y="916644"/>
            <a:ext cx="6809151" cy="52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4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48" y="111524"/>
            <a:ext cx="8229600" cy="913752"/>
          </a:xfrm>
        </p:spPr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0832" y="5705797"/>
            <a:ext cx="5054252" cy="60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Strong positive correlation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16" y="1069850"/>
            <a:ext cx="6084338" cy="46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single feature</a:t>
            </a:r>
          </a:p>
          <a:p>
            <a:pPr lvl="1"/>
            <a:r>
              <a:rPr lang="en-US" dirty="0" smtClean="0"/>
              <a:t>Percentage without HS Education</a:t>
            </a:r>
          </a:p>
          <a:p>
            <a:r>
              <a:rPr lang="en-US" dirty="0" smtClean="0"/>
              <a:t>Polynomial with </a:t>
            </a:r>
            <a:r>
              <a:rPr lang="en-US" dirty="0"/>
              <a:t>3</a:t>
            </a:r>
            <a:r>
              <a:rPr lang="en-US" dirty="0" smtClean="0"/>
              <a:t> degrees</a:t>
            </a:r>
            <a:endParaRPr lang="en-US" dirty="0" smtClean="0"/>
          </a:p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LOO</a:t>
            </a:r>
          </a:p>
          <a:p>
            <a:pPr lvl="1"/>
            <a:r>
              <a:rPr lang="en-US" dirty="0" smtClean="0"/>
              <a:t>K-Fold</a:t>
            </a:r>
          </a:p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/>
            <a:r>
              <a:rPr lang="en-US" dirty="0" smtClean="0"/>
              <a:t>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19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658"/>
            <a:ext cx="8229600" cy="50735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Determine if an accurate </a:t>
            </a:r>
            <a:r>
              <a:rPr lang="en-US" dirty="0" smtClean="0"/>
              <a:t>model </a:t>
            </a:r>
            <a:r>
              <a:rPr lang="en-US" dirty="0" smtClean="0"/>
              <a:t>can be built for </a:t>
            </a:r>
            <a:r>
              <a:rPr lang="en-US" dirty="0" smtClean="0"/>
              <a:t>predicting murder </a:t>
            </a:r>
            <a:r>
              <a:rPr lang="en-US" dirty="0" smtClean="0"/>
              <a:t>rate in US states using </a:t>
            </a:r>
            <a:r>
              <a:rPr lang="en-US" dirty="0" smtClean="0"/>
              <a:t>the chosen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Find meaningful/significant correlations between </a:t>
            </a:r>
            <a:r>
              <a:rPr lang="en-US" dirty="0" smtClean="0"/>
              <a:t>the features and the predicted variable</a:t>
            </a:r>
            <a:endParaRPr lang="en-US" dirty="0" smtClean="0"/>
          </a:p>
          <a:p>
            <a:r>
              <a:rPr lang="en-US" dirty="0" smtClean="0"/>
              <a:t>Cross validate </a:t>
            </a:r>
            <a:r>
              <a:rPr lang="en-US" dirty="0" smtClean="0"/>
              <a:t>using several </a:t>
            </a:r>
            <a:r>
              <a:rPr lang="en-US" dirty="0" smtClean="0"/>
              <a:t>different techniques to </a:t>
            </a:r>
            <a:r>
              <a:rPr lang="en-US" dirty="0" smtClean="0"/>
              <a:t>score </a:t>
            </a:r>
            <a:r>
              <a:rPr lang="en-US" dirty="0" smtClean="0"/>
              <a:t>the models </a:t>
            </a:r>
          </a:p>
          <a:p>
            <a:r>
              <a:rPr lang="en-US" dirty="0" smtClean="0"/>
              <a:t>Explore different regression methods in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626"/>
            <a:ext cx="8229600" cy="925635"/>
          </a:xfrm>
        </p:spPr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878" b="-1581"/>
          <a:stretch/>
        </p:blipFill>
        <p:spPr>
          <a:xfrm>
            <a:off x="1372883" y="1075544"/>
            <a:ext cx="6467299" cy="5206073"/>
          </a:xfrm>
        </p:spPr>
      </p:pic>
    </p:spTree>
    <p:extLst>
      <p:ext uri="{BB962C8B-B14F-4D97-AF65-F5344CB8AC3E}">
        <p14:creationId xmlns:p14="http://schemas.microsoft.com/office/powerpoint/2010/main" val="55919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1" y="91534"/>
            <a:ext cx="8229600" cy="994287"/>
          </a:xfrm>
        </p:spPr>
        <p:txBody>
          <a:bodyPr/>
          <a:lstStyle/>
          <a:p>
            <a:r>
              <a:rPr lang="en-US" dirty="0" smtClean="0"/>
              <a:t>Leave One Out Cross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71" b="-27"/>
          <a:stretch/>
        </p:blipFill>
        <p:spPr>
          <a:xfrm>
            <a:off x="159738" y="1398426"/>
            <a:ext cx="4625342" cy="32986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53" y="1444194"/>
            <a:ext cx="4255950" cy="30982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51424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mean squared error </a:t>
            </a:r>
            <a:r>
              <a:rPr lang="en-US" dirty="0" smtClean="0"/>
              <a:t>= 2.00880314729</a:t>
            </a:r>
            <a:endParaRPr lang="en-US" dirty="0"/>
          </a:p>
          <a:p>
            <a:r>
              <a:rPr lang="en-US" dirty="0"/>
              <a:t>mean absolute error </a:t>
            </a:r>
            <a:r>
              <a:rPr lang="en-US" dirty="0" smtClean="0"/>
              <a:t>= 0.949527796605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52"/>
            <a:ext cx="8229600" cy="994287"/>
          </a:xfrm>
        </p:spPr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798" b="2807"/>
          <a:stretch/>
        </p:blipFill>
        <p:spPr>
          <a:xfrm>
            <a:off x="114407" y="1312571"/>
            <a:ext cx="4648224" cy="336717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31" y="1521774"/>
            <a:ext cx="4182093" cy="30444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76631" y="50967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mean squared error </a:t>
            </a:r>
            <a:r>
              <a:rPr lang="en-US" dirty="0" smtClean="0"/>
              <a:t>= 1.93131328262</a:t>
            </a:r>
            <a:endParaRPr lang="en-US" dirty="0"/>
          </a:p>
          <a:p>
            <a:r>
              <a:rPr lang="en-US" dirty="0"/>
              <a:t>mean absolute error </a:t>
            </a:r>
            <a:r>
              <a:rPr lang="en-US" dirty="0" smtClean="0"/>
              <a:t>= 0.949527796605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46"/>
            <a:ext cx="8229600" cy="902752"/>
          </a:xfrm>
        </p:spPr>
        <p:txBody>
          <a:bodyPr/>
          <a:lstStyle/>
          <a:p>
            <a:r>
              <a:rPr lang="en-US" dirty="0" smtClean="0"/>
              <a:t>Cross Validation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98"/>
            <a:ext cx="8229600" cy="4937365"/>
          </a:xfrm>
        </p:spPr>
        <p:txBody>
          <a:bodyPr/>
          <a:lstStyle/>
          <a:p>
            <a:r>
              <a:rPr lang="en-US" dirty="0" smtClean="0"/>
              <a:t>Both LOO and K-fold result in similar mean errors for the dataset.</a:t>
            </a:r>
          </a:p>
          <a:p>
            <a:r>
              <a:rPr lang="en-US" dirty="0" smtClean="0"/>
              <a:t>The polynomial regression model results are relatively unchanged when run using these two techniques.</a:t>
            </a:r>
          </a:p>
          <a:p>
            <a:r>
              <a:rPr lang="en-US" dirty="0" smtClean="0"/>
              <a:t>This shows that outliers are not strongly effecting the model parameters determined from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2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55"/>
            <a:ext cx="8229600" cy="776890"/>
          </a:xfrm>
        </p:spPr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102" t="-18489" r="-32645" b="-33093"/>
          <a:stretch/>
        </p:blipFill>
        <p:spPr>
          <a:xfrm>
            <a:off x="457200" y="411910"/>
            <a:ext cx="8229600" cy="571425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3222" y="4942909"/>
            <a:ext cx="8343578" cy="118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Great!  But I cheated by testing with the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3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52"/>
            <a:ext cx="8229600" cy="6148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with LOO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34" y="1042268"/>
            <a:ext cx="6568722" cy="48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3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40" y="64920"/>
            <a:ext cx="8229600" cy="7156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Discovered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29" y="1106837"/>
            <a:ext cx="8937175" cy="5194092"/>
          </a:xfrm>
        </p:spPr>
        <p:txBody>
          <a:bodyPr>
            <a:normAutofit/>
          </a:bodyPr>
          <a:lstStyle/>
          <a:p>
            <a:r>
              <a:rPr lang="en-US" dirty="0" smtClean="0"/>
              <a:t>No correlation with suicide rate</a:t>
            </a:r>
          </a:p>
          <a:p>
            <a:r>
              <a:rPr lang="en-US" dirty="0" smtClean="0"/>
              <a:t>No correlation with gun ownership</a:t>
            </a:r>
          </a:p>
          <a:p>
            <a:r>
              <a:rPr lang="en-US" dirty="0" smtClean="0"/>
              <a:t>Weak negative correlation with average income</a:t>
            </a:r>
          </a:p>
          <a:p>
            <a:r>
              <a:rPr lang="en-US" dirty="0" smtClean="0"/>
              <a:t>Weak positive correlation with population density</a:t>
            </a:r>
          </a:p>
          <a:p>
            <a:r>
              <a:rPr lang="en-US" dirty="0" smtClean="0"/>
              <a:t>Strong positive correlation with poverty rate</a:t>
            </a:r>
          </a:p>
          <a:p>
            <a:r>
              <a:rPr lang="en-US" dirty="0" smtClean="0"/>
              <a:t>Strong positive correlation with percentage of population that did not graduate HS</a:t>
            </a:r>
          </a:p>
          <a:p>
            <a:r>
              <a:rPr lang="en-US" dirty="0" smtClean="0"/>
              <a:t>Strong positive correlation with incarceration rate</a:t>
            </a:r>
          </a:p>
        </p:txBody>
      </p:sp>
    </p:spTree>
    <p:extLst>
      <p:ext uri="{BB962C8B-B14F-4D97-AF65-F5344CB8AC3E}">
        <p14:creationId xmlns:p14="http://schemas.microsoft.com/office/powerpoint/2010/main" val="313437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6" y="89476"/>
            <a:ext cx="8229600" cy="704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87" y="875070"/>
            <a:ext cx="8750740" cy="55225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Population density, suicide rate, average income, and gun ownership by US state are not good predictors of murder.</a:t>
            </a:r>
          </a:p>
          <a:p>
            <a:r>
              <a:rPr lang="en-US" dirty="0" smtClean="0"/>
              <a:t>Poverty rate, education level, and incarceration rate are good predictors of murder rate and show strong correlation.</a:t>
            </a:r>
          </a:p>
          <a:p>
            <a:r>
              <a:rPr lang="en-US" dirty="0" smtClean="0"/>
              <a:t>In particular, murder rate has a strong positive correlation with poverty rate, percentage of the population without a HS education, and incarceration rate.</a:t>
            </a:r>
          </a:p>
          <a:p>
            <a:r>
              <a:rPr lang="en-US" dirty="0" smtClean="0"/>
              <a:t>Analysis is hindered by small sample size.  This could be improved by using smaller geographic units (cities, counties).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528"/>
            <a:ext cx="8229600" cy="946461"/>
          </a:xfrm>
        </p:spPr>
        <p:txBody>
          <a:bodyPr/>
          <a:lstStyle/>
          <a:p>
            <a:r>
              <a:rPr lang="en-US" dirty="0" smtClean="0"/>
              <a:t>Linear Regression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0" y="1208889"/>
            <a:ext cx="4684201" cy="22207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Functional relationship between input (features) and response (murder rate)</a:t>
            </a:r>
          </a:p>
          <a:p>
            <a:r>
              <a:rPr lang="en-US" dirty="0" smtClean="0"/>
              <a:t>Analytically solvable problem which minimizes the sum of the squared residuals (errors) </a:t>
            </a:r>
          </a:p>
          <a:p>
            <a:endParaRPr lang="en-US" dirty="0"/>
          </a:p>
        </p:txBody>
      </p:sp>
      <p:pic>
        <p:nvPicPr>
          <p:cNvPr id="4" name="Picture 3" descr="Screen Shot 2015-07-07 at 9.3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27" y="4087687"/>
            <a:ext cx="7177811" cy="2417018"/>
          </a:xfrm>
          <a:prstGeom prst="rect">
            <a:avLst/>
          </a:prstGeom>
        </p:spPr>
      </p:pic>
      <p:pic>
        <p:nvPicPr>
          <p:cNvPr id="6" name="Picture 5" descr="Screen Shot 2015-07-07 at 9.3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35" y="1208888"/>
            <a:ext cx="3623561" cy="2500257"/>
          </a:xfrm>
          <a:prstGeom prst="rect">
            <a:avLst/>
          </a:prstGeom>
        </p:spPr>
      </p:pic>
      <p:pic>
        <p:nvPicPr>
          <p:cNvPr id="8" name="Picture 7" descr="Screen Shot 2015-07-07 at 9.34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" y="3751695"/>
            <a:ext cx="4103352" cy="574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310" y="3548901"/>
            <a:ext cx="22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Polynomial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3971" y="3820414"/>
            <a:ext cx="183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Linear Regression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2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196"/>
            <a:ext cx="8229600" cy="1030261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18" y="1143458"/>
            <a:ext cx="8637748" cy="521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opulation density</a:t>
            </a:r>
          </a:p>
          <a:p>
            <a:r>
              <a:rPr lang="en-US" dirty="0" smtClean="0"/>
              <a:t>Median household income</a:t>
            </a:r>
          </a:p>
          <a:p>
            <a:r>
              <a:rPr lang="en-US" dirty="0" smtClean="0"/>
              <a:t>Poverty rate</a:t>
            </a:r>
          </a:p>
          <a:p>
            <a:pPr lvl="1"/>
            <a:r>
              <a:rPr lang="en-US" dirty="0" smtClean="0"/>
              <a:t>Percentage of households below federal poverty level</a:t>
            </a:r>
          </a:p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Percentage of population graduating HS</a:t>
            </a:r>
          </a:p>
          <a:p>
            <a:r>
              <a:rPr lang="en-US" dirty="0" smtClean="0"/>
              <a:t>Incarceration rate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ersons incarcerated per 100k</a:t>
            </a:r>
          </a:p>
          <a:p>
            <a:r>
              <a:rPr lang="en-US" dirty="0" smtClean="0"/>
              <a:t>Suicide rate</a:t>
            </a:r>
          </a:p>
          <a:p>
            <a:pPr lvl="1"/>
            <a:r>
              <a:rPr lang="en-US" dirty="0" smtClean="0"/>
              <a:t>Suicides per 100k</a:t>
            </a:r>
          </a:p>
          <a:p>
            <a:r>
              <a:rPr lang="en-US" dirty="0" smtClean="0"/>
              <a:t>Gun ownership</a:t>
            </a:r>
          </a:p>
          <a:p>
            <a:pPr lvl="1"/>
            <a:r>
              <a:rPr lang="en-US" dirty="0" smtClean="0"/>
              <a:t>Percentage of households claiming to own firearms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Primarily 2010 data</a:t>
            </a:r>
          </a:p>
        </p:txBody>
      </p:sp>
    </p:spTree>
    <p:extLst>
      <p:ext uri="{BB962C8B-B14F-4D97-AF65-F5344CB8AC3E}">
        <p14:creationId xmlns:p14="http://schemas.microsoft.com/office/powerpoint/2010/main" val="417580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0261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4898"/>
            <a:ext cx="8482243" cy="50326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50 data points (1 for each US state) which is a small amount of data for many regression models.</a:t>
            </a:r>
          </a:p>
          <a:p>
            <a:pPr lvl="1"/>
            <a:r>
              <a:rPr lang="en-US" dirty="0" smtClean="0"/>
              <a:t>Risk of </a:t>
            </a:r>
            <a:r>
              <a:rPr lang="en-US" dirty="0" err="1" smtClean="0"/>
              <a:t>overfitting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Do not want to use regression with too many polynomial degrees (probably max 2 or 3).</a:t>
            </a:r>
          </a:p>
          <a:p>
            <a:pPr lvl="1"/>
            <a:r>
              <a:rPr lang="en-US" dirty="0" smtClean="0"/>
              <a:t>Use L1-norm to generate sparse solutions.</a:t>
            </a:r>
          </a:p>
          <a:p>
            <a:r>
              <a:rPr lang="en-US" dirty="0" smtClean="0"/>
              <a:t>Variables strongly correlated.</a:t>
            </a:r>
          </a:p>
          <a:p>
            <a:pPr lvl="1"/>
            <a:r>
              <a:rPr lang="en-US" dirty="0" smtClean="0"/>
              <a:t>  Use single input variables as predictors (no multi-dimensional fits used).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15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09" y="1600200"/>
            <a:ext cx="8695195" cy="4525963"/>
          </a:xfrm>
        </p:spPr>
        <p:txBody>
          <a:bodyPr/>
          <a:lstStyle/>
          <a:p>
            <a:r>
              <a:rPr lang="en-US" dirty="0" smtClean="0"/>
              <a:t>Scrape data from Wikipedia and other data sources</a:t>
            </a:r>
          </a:p>
          <a:p>
            <a:pPr lvl="1"/>
            <a:r>
              <a:rPr lang="en-US" dirty="0" smtClean="0"/>
              <a:t>Mostly 2010 </a:t>
            </a:r>
            <a:r>
              <a:rPr lang="en-US" dirty="0" smtClean="0"/>
              <a:t>sources</a:t>
            </a:r>
            <a:endParaRPr lang="en-US" dirty="0" smtClean="0"/>
          </a:p>
          <a:p>
            <a:r>
              <a:rPr lang="en-US" dirty="0" smtClean="0"/>
              <a:t>Combine into single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Join together using merge </a:t>
            </a:r>
            <a:r>
              <a:rPr lang="en-US" dirty="0" smtClean="0"/>
              <a:t>operation on </a:t>
            </a:r>
            <a:r>
              <a:rPr lang="en-US" dirty="0" smtClean="0"/>
              <a:t>state name</a:t>
            </a:r>
          </a:p>
          <a:p>
            <a:r>
              <a:rPr lang="en-US" dirty="0" smtClean="0"/>
              <a:t>Leave out Washington D.C.</a:t>
            </a:r>
          </a:p>
          <a:p>
            <a:pPr lvl="1"/>
            <a:r>
              <a:rPr lang="en-US" dirty="0" smtClean="0"/>
              <a:t>It is more like a city than a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6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pic>
        <p:nvPicPr>
          <p:cNvPr id="6" name="Picture 5" descr="Screen Shot 2015-07-07 at 10.0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2" y="2024038"/>
            <a:ext cx="8686800" cy="26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0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" name="Picture 3" descr="Screen Shot 2015-06-14 at 1.40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71"/>
            <a:ext cx="9144000" cy="2619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652389"/>
            <a:ext cx="8408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Some of our features seem to have strong correlations, so for this analysis we will look at regression using single input variables.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instance, poverty rate, % graduating high school, and incarceration rate are all strongly correlated, so multivariate discrimination will not work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3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36"/>
            <a:ext cx="8229600" cy="897618"/>
          </a:xfrm>
        </p:spPr>
        <p:txBody>
          <a:bodyPr/>
          <a:lstStyle/>
          <a:p>
            <a:r>
              <a:rPr lang="en-US" dirty="0" smtClean="0"/>
              <a:t>Correlation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977"/>
            <a:ext cx="9144000" cy="5431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1351" y="3463944"/>
            <a:ext cx="2918752" cy="2971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696</Words>
  <Application>Microsoft Macintosh PowerPoint</Application>
  <PresentationFormat>On-screen Show (4:3)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Regression Analysis of Murder Rate by US State</vt:lpstr>
      <vt:lpstr>Goals</vt:lpstr>
      <vt:lpstr>Linear Regression Review</vt:lpstr>
      <vt:lpstr>Features</vt:lpstr>
      <vt:lpstr>Issues</vt:lpstr>
      <vt:lpstr>Data Import</vt:lpstr>
      <vt:lpstr>Data Summary</vt:lpstr>
      <vt:lpstr>Correlation Matrix</vt:lpstr>
      <vt:lpstr>Correlation Plots</vt:lpstr>
      <vt:lpstr>Correlation Plots</vt:lpstr>
      <vt:lpstr>Applying Linear Regression</vt:lpstr>
      <vt:lpstr>Population Density</vt:lpstr>
      <vt:lpstr>Median Household Income</vt:lpstr>
      <vt:lpstr>Suicide Rate</vt:lpstr>
      <vt:lpstr>Gun Ownership</vt:lpstr>
      <vt:lpstr>Poverty Rate</vt:lpstr>
      <vt:lpstr>Incarceration Rate</vt:lpstr>
      <vt:lpstr>Education</vt:lpstr>
      <vt:lpstr>Further Data Exploration</vt:lpstr>
      <vt:lpstr>Polynomial Regression</vt:lpstr>
      <vt:lpstr>Leave One Out Cross Validation</vt:lpstr>
      <vt:lpstr>K-Fold Cross Validation</vt:lpstr>
      <vt:lpstr>Cross Validation Results</vt:lpstr>
      <vt:lpstr>Random Forest Regressor</vt:lpstr>
      <vt:lpstr>Random Forest with LOO</vt:lpstr>
      <vt:lpstr>Discovered Correlations</vt:lpstr>
      <vt:lpstr>Conclusions</vt:lpstr>
    </vt:vector>
  </TitlesOfParts>
  <Company>SLAC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of US State Crime Data</dc:title>
  <dc:creator>Jeremy McCormick</dc:creator>
  <cp:lastModifiedBy>Jeremy McCormick</cp:lastModifiedBy>
  <cp:revision>51</cp:revision>
  <dcterms:created xsi:type="dcterms:W3CDTF">2015-06-14T06:36:51Z</dcterms:created>
  <dcterms:modified xsi:type="dcterms:W3CDTF">2015-07-08T05:40:00Z</dcterms:modified>
</cp:coreProperties>
</file>