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3" r:id="rId3"/>
    <p:sldId id="284" r:id="rId4"/>
    <p:sldId id="257" r:id="rId5"/>
    <p:sldId id="258" r:id="rId6"/>
    <p:sldId id="282" r:id="rId7"/>
    <p:sldId id="286" r:id="rId8"/>
    <p:sldId id="262" r:id="rId9"/>
    <p:sldId id="283" r:id="rId10"/>
    <p:sldId id="285" r:id="rId11"/>
    <p:sldId id="274" r:id="rId12"/>
    <p:sldId id="291" r:id="rId13"/>
    <p:sldId id="265" r:id="rId14"/>
    <p:sldId id="267" r:id="rId15"/>
    <p:sldId id="271" r:id="rId16"/>
    <p:sldId id="288" r:id="rId17"/>
    <p:sldId id="289" r:id="rId18"/>
    <p:sldId id="292" r:id="rId19"/>
    <p:sldId id="294" r:id="rId20"/>
    <p:sldId id="293" r:id="rId21"/>
    <p:sldId id="297" r:id="rId22"/>
    <p:sldId id="276" r:id="rId23"/>
    <p:sldId id="300" r:id="rId24"/>
    <p:sldId id="278" r:id="rId25"/>
    <p:sldId id="287" r:id="rId26"/>
    <p:sldId id="295" r:id="rId27"/>
    <p:sldId id="296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AE341-F8C5-6D42-B324-54A6F2ADA367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727-001A-2E46-9F08-92CCBA461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ABDF5-147A-944F-9CB5-57163785B78C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5FC8-9BAF-D747-85B5-27223195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A9B0-3AEF-084A-AD4F-CCE06AD3A077}" type="datetime1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EF1-1A77-6D4F-BC00-33A78B041D49}" type="datetime1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D4BC-BAC0-E146-897B-B12E1B4BEC68}" type="datetime1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59B1-9ACE-924D-AC64-BCC9F0A7C27A}" type="datetime1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FFF7-7DAB-B845-ACFA-65428B525150}" type="datetime1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6900-66F3-9240-B349-C21FE14CFB66}" type="datetime1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666-3706-974C-84F6-218BCF213B57}" type="datetime1">
              <a:rPr lang="en-US" smtClean="0"/>
              <a:t>7/9/15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DEF7-281C-864B-B8B1-E92052838026}" type="datetime1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38C0-97D3-9C45-9FBC-139642C9CA74}" type="datetime1">
              <a:rPr lang="en-US" smtClean="0"/>
              <a:t>7/9/15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24D7-3DCC-F741-97DA-48711934DE71}" type="datetime1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B1F-635F-D748-8548-E54E1A6030F1}" type="datetime1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EEEE-2F9C-8B43-A9D4-D78AAD809A21}" type="datetime1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uge.101.50509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700" y="-183165"/>
            <a:ext cx="9478301" cy="7119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47" y="1229164"/>
            <a:ext cx="8780683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0000">
                      <a:alpha val="43000"/>
                    </a:srgbClr>
                  </a:outerShdw>
                </a:effectLst>
              </a:rPr>
              <a:t>Regression Analysis of Murder Rate by US State</a:t>
            </a:r>
            <a:endParaRPr lang="en-US" sz="5400" dirty="0">
              <a:solidFill>
                <a:schemeClr val="bg1"/>
              </a:solidFill>
              <a:effectLst>
                <a:outerShdw blurRad="50800" dist="38100" dir="2700000" algn="tl" rotWithShape="0">
                  <a:srgbClr val="FF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1115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Jeremy McCormick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General Assembly / Data Science Final 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36"/>
            <a:ext cx="8229600" cy="897618"/>
          </a:xfrm>
        </p:spPr>
        <p:txBody>
          <a:bodyPr/>
          <a:lstStyle/>
          <a:p>
            <a:r>
              <a:rPr lang="en-US" dirty="0" smtClean="0"/>
              <a:t>Correlation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977"/>
            <a:ext cx="9144000" cy="5431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1351" y="3463944"/>
            <a:ext cx="2918752" cy="2971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98225" y="1013513"/>
            <a:ext cx="2558476" cy="2389376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165" y="976534"/>
            <a:ext cx="2510806" cy="2344857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13" y="4075890"/>
            <a:ext cx="2526275" cy="2359304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35080" y="3822041"/>
            <a:ext cx="1937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These features look like they could have strong correlation!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9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909"/>
            <a:ext cx="8229600" cy="870082"/>
          </a:xfrm>
        </p:spPr>
        <p:txBody>
          <a:bodyPr/>
          <a:lstStyle/>
          <a:p>
            <a:r>
              <a:rPr lang="en-US" dirty="0" smtClean="0"/>
              <a:t>Applying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Linear regression using single degree polynomial (line fit)</a:t>
            </a:r>
          </a:p>
          <a:p>
            <a:pPr lvl="1"/>
            <a:r>
              <a:rPr lang="en-US" dirty="0" smtClean="0"/>
              <a:t>This fit will have the largest errors but it is a clear way to visualize possible positive/negative correlations. </a:t>
            </a:r>
          </a:p>
          <a:p>
            <a:r>
              <a:rPr lang="en-US" dirty="0" smtClean="0"/>
              <a:t>Use a more advanced fit to reduce errors</a:t>
            </a:r>
          </a:p>
          <a:p>
            <a:pPr lvl="1"/>
            <a:r>
              <a:rPr lang="en-US" dirty="0" smtClean="0"/>
              <a:t>Polynomial (</a:t>
            </a:r>
            <a:r>
              <a:rPr lang="en-US" dirty="0" err="1" smtClean="0"/>
              <a:t>deg</a:t>
            </a:r>
            <a:r>
              <a:rPr lang="en-US" dirty="0" smtClean="0"/>
              <a:t> 3) with LASSO</a:t>
            </a:r>
          </a:p>
          <a:p>
            <a:r>
              <a:rPr lang="en-US" dirty="0" smtClean="0"/>
              <a:t>Scatter </a:t>
            </a:r>
            <a:r>
              <a:rPr lang="en-US" dirty="0"/>
              <a:t>plot feature </a:t>
            </a:r>
            <a:r>
              <a:rPr lang="en-US" dirty="0" err="1"/>
              <a:t>vs</a:t>
            </a:r>
            <a:r>
              <a:rPr lang="en-US" dirty="0"/>
              <a:t> predicted </a:t>
            </a:r>
            <a:r>
              <a:rPr lang="en-US" dirty="0" smtClean="0"/>
              <a:t>with </a:t>
            </a:r>
            <a:r>
              <a:rPr lang="en-US" dirty="0"/>
              <a:t>the fit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Compare the Mean Errors to determine how much better the polynomial fit is </a:t>
            </a:r>
            <a:r>
              <a:rPr lang="en-US" dirty="0" err="1" smtClean="0"/>
              <a:t>vs</a:t>
            </a:r>
            <a:r>
              <a:rPr lang="en-US" dirty="0" smtClean="0"/>
              <a:t> the line fit.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8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Look at the features which appear correlated first…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3310466"/>
            <a:ext cx="3987800" cy="26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71"/>
            <a:ext cx="8229600" cy="773941"/>
          </a:xfrm>
        </p:spPr>
        <p:txBody>
          <a:bodyPr/>
          <a:lstStyle/>
          <a:p>
            <a:r>
              <a:rPr lang="en-US" dirty="0" smtClean="0"/>
              <a:t>Poverty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" y="1478090"/>
            <a:ext cx="4520020" cy="332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72" y="1465879"/>
            <a:ext cx="4552156" cy="3352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193" y="5433892"/>
            <a:ext cx="819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errors are nearly unchanged between the linear and polynomial regression so the line fit works well for this feature.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18572" y="2710841"/>
            <a:ext cx="195398" cy="757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3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6503"/>
            <a:ext cx="8229600" cy="800141"/>
          </a:xfrm>
        </p:spPr>
        <p:txBody>
          <a:bodyPr/>
          <a:lstStyle/>
          <a:p>
            <a:r>
              <a:rPr lang="en-US" dirty="0" smtClean="0"/>
              <a:t>Incarceration Rate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0" y="1575219"/>
            <a:ext cx="4563648" cy="3352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28" y="1575219"/>
            <a:ext cx="4663372" cy="3426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1054" y="5345414"/>
            <a:ext cx="352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the line fit looks pretty good.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79028" y="2613153"/>
            <a:ext cx="195398" cy="1208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48" y="111524"/>
            <a:ext cx="8229600" cy="913752"/>
          </a:xfrm>
        </p:spPr>
        <p:txBody>
          <a:bodyPr/>
          <a:lstStyle/>
          <a:p>
            <a:r>
              <a:rPr lang="en-US" dirty="0" smtClean="0"/>
              <a:t>High School Graduation Rate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6" y="1787197"/>
            <a:ext cx="4557670" cy="3348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84" y="1777660"/>
            <a:ext cx="4670376" cy="3431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0992" y="5530080"/>
            <a:ext cx="3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polynomial fit is a little bit better.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2300" y="2710841"/>
            <a:ext cx="195398" cy="1208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3413991"/>
            <a:ext cx="3022600" cy="2747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188" y="2100291"/>
            <a:ext cx="8587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Now the features which did not appear to be correlated…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5156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0883"/>
          </a:xfrm>
        </p:spPr>
        <p:txBody>
          <a:bodyPr/>
          <a:lstStyle/>
          <a:p>
            <a:r>
              <a:rPr lang="en-US" dirty="0" smtClean="0"/>
              <a:t>Population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0" y="1648484"/>
            <a:ext cx="4646752" cy="341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06" y="1672906"/>
            <a:ext cx="4547029" cy="3340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481863"/>
            <a:ext cx="862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Variance Score indicates the line fit is extremely poor.  The polynomial is better but still not very good, so these techniques do not indicate a correlation between the input and output.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49996" y="2674208"/>
            <a:ext cx="195398" cy="1208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Household Income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2" y="1821275"/>
            <a:ext cx="4350545" cy="3180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003" y="1845697"/>
            <a:ext cx="4350545" cy="31800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86632" y="2613153"/>
            <a:ext cx="195398" cy="1208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481863"/>
            <a:ext cx="862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low Variance Score indicates that the line fit </a:t>
            </a:r>
            <a:r>
              <a:rPr lang="en-US" dirty="0" smtClean="0"/>
              <a:t>does not show correlation.  The polynomial has a much better Variance Score, indicating that it reveals some structure in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1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Suicide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4" y="1688446"/>
            <a:ext cx="4625598" cy="3398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978" y="1697328"/>
            <a:ext cx="4713233" cy="3462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733" y="5617058"/>
            <a:ext cx="881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Variance Scores on both fits indicates that input and output appear to be uncorrelated.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52300" y="2918428"/>
            <a:ext cx="195398" cy="1208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8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19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2658"/>
            <a:ext cx="8408969" cy="53036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Test my intuition about what statistical features of US states might be correlated with their murder rates</a:t>
            </a:r>
          </a:p>
          <a:p>
            <a:r>
              <a:rPr lang="en-US" dirty="0" smtClean="0"/>
              <a:t>Determine if an accurate model can be built for predicting murder rate using the chosen features</a:t>
            </a:r>
          </a:p>
          <a:p>
            <a:r>
              <a:rPr lang="en-US" dirty="0" smtClean="0"/>
              <a:t>Find meaningful/significant correlations between the features and the predicted variable</a:t>
            </a:r>
          </a:p>
          <a:p>
            <a:r>
              <a:rPr lang="en-US" dirty="0" smtClean="0"/>
              <a:t>Cross validate to test and score the models </a:t>
            </a:r>
          </a:p>
          <a:p>
            <a:r>
              <a:rPr lang="en-US" dirty="0" smtClean="0"/>
              <a:t>Explore different regression and cross validation methods in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106"/>
            <a:ext cx="8229600" cy="897618"/>
          </a:xfrm>
        </p:spPr>
        <p:txBody>
          <a:bodyPr/>
          <a:lstStyle/>
          <a:p>
            <a:r>
              <a:rPr lang="en-US" dirty="0" smtClean="0"/>
              <a:t>Gun Ownership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428"/>
            <a:ext cx="4585163" cy="337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90" y="1563006"/>
            <a:ext cx="4812193" cy="3535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347" y="5422858"/>
            <a:ext cx="7800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found the lack of correlation with this input surprising</a:t>
            </a:r>
            <a:r>
              <a:rPr lang="en-US" sz="2400" dirty="0" smtClean="0"/>
              <a:t>!  I would have expected a positive correlation.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30180" y="2637575"/>
            <a:ext cx="195398" cy="1208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85407"/>
          </a:xfrm>
        </p:spPr>
        <p:txBody>
          <a:bodyPr/>
          <a:lstStyle/>
          <a:p>
            <a:r>
              <a:rPr lang="en-US" dirty="0" smtClean="0"/>
              <a:t>LOO 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Screen Shot 2015-07-08 at 9.04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18688"/>
            <a:ext cx="6700402" cy="5008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3717" y="5950781"/>
            <a:ext cx="5269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Compare to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smtClean="0"/>
              <a:t>Mean Deviation = </a:t>
            </a:r>
            <a:r>
              <a:rPr lang="en-US" sz="2400" dirty="0"/>
              <a:t>1.5624</a:t>
            </a:r>
          </a:p>
          <a:p>
            <a:r>
              <a:rPr lang="en-US" sz="2400" dirty="0" smtClean="0"/>
              <a:t> </a:t>
            </a:r>
          </a:p>
        </p:txBody>
      </p:sp>
      <p:sp>
        <p:nvSpPr>
          <p:cNvPr id="8" name="Oval 7"/>
          <p:cNvSpPr/>
          <p:nvPr/>
        </p:nvSpPr>
        <p:spPr>
          <a:xfrm>
            <a:off x="7112000" y="1879600"/>
            <a:ext cx="876300" cy="368297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12000" y="3175000"/>
            <a:ext cx="850900" cy="354887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2964" y="3835400"/>
            <a:ext cx="827236" cy="35488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71" y="28034"/>
            <a:ext cx="8229600" cy="994287"/>
          </a:xfrm>
        </p:spPr>
        <p:txBody>
          <a:bodyPr>
            <a:normAutofit/>
          </a:bodyPr>
          <a:lstStyle/>
          <a:p>
            <a:r>
              <a:rPr lang="en-US" dirty="0" smtClean="0"/>
              <a:t>Cross Validation Plots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 descr="Screen Shot 2015-07-09 at 1.0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30" y="1437030"/>
            <a:ext cx="3371411" cy="4824070"/>
          </a:xfrm>
          <a:prstGeom prst="rect">
            <a:avLst/>
          </a:prstGeom>
        </p:spPr>
      </p:pic>
      <p:pic>
        <p:nvPicPr>
          <p:cNvPr id="11" name="Picture 10" descr="Screen Shot 2015-07-09 at 1.03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79" y="1462430"/>
            <a:ext cx="3121004" cy="4824070"/>
          </a:xfrm>
          <a:prstGeom prst="rect">
            <a:avLst/>
          </a:prstGeom>
        </p:spPr>
      </p:pic>
      <p:pic>
        <p:nvPicPr>
          <p:cNvPr id="12" name="Picture 11" descr="Screen Shot 2015-07-09 at 1.04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68" y="1473199"/>
            <a:ext cx="3120132" cy="48450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6771" y="996434"/>
            <a:ext cx="13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Poverty Rate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4771" y="1001722"/>
            <a:ext cx="190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Incarceration Rate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011811"/>
            <a:ext cx="233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Percentage without 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20" y="3727340"/>
            <a:ext cx="4170780" cy="31306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Now let’s use </a:t>
            </a:r>
            <a:r>
              <a:rPr lang="en-US" sz="4800" dirty="0" smtClean="0"/>
              <a:t>a different </a:t>
            </a:r>
            <a:r>
              <a:rPr lang="en-US" sz="4800" dirty="0" smtClean="0"/>
              <a:t>technique which can </a:t>
            </a:r>
            <a:r>
              <a:rPr lang="en-US" sz="4800" dirty="0" smtClean="0"/>
              <a:t>utilize </a:t>
            </a:r>
            <a:r>
              <a:rPr lang="en-US" sz="4800" dirty="0" smtClean="0"/>
              <a:t>all the features simultaneously….</a:t>
            </a:r>
          </a:p>
          <a:p>
            <a:pPr marL="0" indent="0" algn="ctr">
              <a:buNone/>
            </a:pPr>
            <a:r>
              <a:rPr lang="en-US" sz="4800" dirty="0" smtClean="0"/>
              <a:t>Random </a:t>
            </a:r>
            <a:r>
              <a:rPr lang="en-US" sz="4800" dirty="0" smtClean="0"/>
              <a:t>Forest Regression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55"/>
            <a:ext cx="8229600" cy="776890"/>
          </a:xfrm>
        </p:spPr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102" t="-18489" r="-32645" b="-33093"/>
          <a:stretch/>
        </p:blipFill>
        <p:spPr>
          <a:xfrm>
            <a:off x="457200" y="411910"/>
            <a:ext cx="8229600" cy="571425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3222" y="4942909"/>
            <a:ext cx="8343578" cy="118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works great but I cheated by testing with the same data.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3000" y="15310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mean squared error </a:t>
            </a:r>
            <a:r>
              <a:rPr lang="en-US" dirty="0" smtClean="0"/>
              <a:t>= 0.259334</a:t>
            </a:r>
            <a:endParaRPr lang="en-US" dirty="0"/>
          </a:p>
          <a:p>
            <a:r>
              <a:rPr lang="en-US" dirty="0"/>
              <a:t>mean absolute error </a:t>
            </a:r>
            <a:r>
              <a:rPr lang="en-US" dirty="0" smtClean="0"/>
              <a:t>= 0.3546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3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452"/>
            <a:ext cx="8229600" cy="6148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 with LOO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755335"/>
            <a:ext cx="6453456" cy="47224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32000" y="15691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mean squared error 1.7855</a:t>
            </a:r>
          </a:p>
          <a:p>
            <a:r>
              <a:rPr lang="en-US" dirty="0"/>
              <a:t>mean absolute error 0.948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931" y="5390952"/>
            <a:ext cx="889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method performs better than either linear or polynomial regression, because it is able to weight the inputs and assign them significance.  It is also a type of ensemble technique that aggregates the results of many models (or at least such is my understanding!).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3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A quick digression on another happy topic…</a:t>
            </a:r>
            <a:r>
              <a:rPr lang="en-US" sz="4800" dirty="0" smtClean="0"/>
              <a:t>.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Suicide.</a:t>
            </a:r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40"/>
            <a:ext cx="8229600" cy="885407"/>
          </a:xfrm>
        </p:spPr>
        <p:txBody>
          <a:bodyPr/>
          <a:lstStyle/>
          <a:p>
            <a:r>
              <a:rPr lang="en-US" dirty="0" smtClean="0"/>
              <a:t>Suicide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8" y="812800"/>
            <a:ext cx="3745191" cy="2744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64" y="882236"/>
            <a:ext cx="3804628" cy="27881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55309" y="1782805"/>
            <a:ext cx="195398" cy="1208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72124" y="4377404"/>
            <a:ext cx="195398" cy="1208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68" y="3657660"/>
            <a:ext cx="3917332" cy="2897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807" y="3695700"/>
            <a:ext cx="3804040" cy="28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00356"/>
            <a:ext cx="8229600" cy="616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4288" y="707355"/>
            <a:ext cx="8686801" cy="61031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Which features were determined to have identifiable correlations?</a:t>
            </a:r>
          </a:p>
          <a:p>
            <a:pPr lvl="1"/>
            <a:r>
              <a:rPr lang="en-US" dirty="0" smtClean="0"/>
              <a:t>Poverty Rate, Incarceration Rate, % Graduating High School</a:t>
            </a:r>
          </a:p>
          <a:p>
            <a:r>
              <a:rPr lang="en-US" dirty="0" smtClean="0"/>
              <a:t>Was it possible to create an accurate statistical model?</a:t>
            </a:r>
          </a:p>
          <a:p>
            <a:pPr lvl="1"/>
            <a:r>
              <a:rPr lang="en-US" dirty="0" smtClean="0"/>
              <a:t>Errors when using correlated features were less than mean deviation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Cross validation indicated that the models suffered from the problem of of low statistics.</a:t>
            </a:r>
          </a:p>
          <a:p>
            <a:pPr lvl="1"/>
            <a:r>
              <a:rPr lang="en-US" dirty="0" smtClean="0"/>
              <a:t>The errors increased non-negligibly when using LOO to validate the models.</a:t>
            </a:r>
          </a:p>
          <a:p>
            <a:pPr lvl="1"/>
            <a:r>
              <a:rPr lang="en-US" dirty="0" smtClean="0"/>
              <a:t>Removing just 1 data point </a:t>
            </a:r>
            <a:r>
              <a:rPr lang="en-US" dirty="0"/>
              <a:t>=</a:t>
            </a:r>
            <a:r>
              <a:rPr lang="en-US" dirty="0" smtClean="0"/>
              <a:t> 2% of the entire data set!</a:t>
            </a:r>
          </a:p>
          <a:p>
            <a:pPr lvl="1"/>
            <a:r>
              <a:rPr lang="en-US" dirty="0" smtClean="0"/>
              <a:t>If I was doing this over again, I would use smaller geographical units like counties or </a:t>
            </a:r>
            <a:r>
              <a:rPr lang="en-US" dirty="0" smtClean="0"/>
              <a:t>cities and probably violence crime rate rather than murder rate OR use tabulated data for a long time period (~10 years).</a:t>
            </a:r>
            <a:endParaRPr lang="en-US" dirty="0" smtClean="0"/>
          </a:p>
          <a:p>
            <a:r>
              <a:rPr lang="en-US" dirty="0" smtClean="0"/>
              <a:t>Did I explore various regression/validation techniques in </a:t>
            </a:r>
            <a:r>
              <a:rPr lang="en-US" dirty="0" err="1" smtClean="0"/>
              <a:t>scikit</a:t>
            </a:r>
            <a:r>
              <a:rPr lang="en-US" dirty="0"/>
              <a:t>-</a:t>
            </a:r>
            <a:r>
              <a:rPr lang="en-US" dirty="0" smtClean="0"/>
              <a:t>learn?  </a:t>
            </a:r>
            <a:endParaRPr lang="en-US" dirty="0"/>
          </a:p>
          <a:p>
            <a:pPr lvl="1">
              <a:buFont typeface="Wingdings" charset="2"/>
              <a:buChar char="ü"/>
            </a:pPr>
            <a:r>
              <a:rPr lang="en-US" dirty="0" smtClean="0"/>
              <a:t>Linear Regression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Polynomial Regression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Random Forest Regression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LOO Cross Validation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K-Fold Cross Validation</a:t>
            </a:r>
          </a:p>
          <a:p>
            <a:r>
              <a:rPr lang="en-US" dirty="0"/>
              <a:t>Taking classes at GA will make it less likely that you commit murder.  ;-)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7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528"/>
            <a:ext cx="8229600" cy="946461"/>
          </a:xfrm>
        </p:spPr>
        <p:txBody>
          <a:bodyPr/>
          <a:lstStyle/>
          <a:p>
            <a:r>
              <a:rPr lang="en-US" dirty="0" smtClean="0"/>
              <a:t>Linear Regression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0" y="1208889"/>
            <a:ext cx="4684201" cy="22207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relationship between input (features) and response (predicted)</a:t>
            </a:r>
          </a:p>
          <a:p>
            <a:r>
              <a:rPr lang="en-US" dirty="0"/>
              <a:t>M</a:t>
            </a:r>
            <a:r>
              <a:rPr lang="en-US" dirty="0" smtClean="0"/>
              <a:t>inimizes the sum of the squared residuals (errors) </a:t>
            </a:r>
          </a:p>
          <a:p>
            <a:endParaRPr lang="en-US" dirty="0"/>
          </a:p>
        </p:txBody>
      </p:sp>
      <p:pic>
        <p:nvPicPr>
          <p:cNvPr id="4" name="Picture 3" descr="Screen Shot 2015-07-07 at 9.3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27" y="4087687"/>
            <a:ext cx="7177811" cy="2417018"/>
          </a:xfrm>
          <a:prstGeom prst="rect">
            <a:avLst/>
          </a:prstGeom>
        </p:spPr>
      </p:pic>
      <p:pic>
        <p:nvPicPr>
          <p:cNvPr id="6" name="Picture 5" descr="Screen Shot 2015-07-07 at 9.3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35" y="1208888"/>
            <a:ext cx="3623561" cy="2500257"/>
          </a:xfrm>
          <a:prstGeom prst="rect">
            <a:avLst/>
          </a:prstGeom>
        </p:spPr>
      </p:pic>
      <p:pic>
        <p:nvPicPr>
          <p:cNvPr id="8" name="Picture 7" descr="Screen Shot 2015-07-07 at 9.34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" y="3751695"/>
            <a:ext cx="4103352" cy="574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310" y="3548901"/>
            <a:ext cx="22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Polynomial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3971" y="3820414"/>
            <a:ext cx="183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Linear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66" y="2597150"/>
            <a:ext cx="3543300" cy="229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196"/>
            <a:ext cx="8229600" cy="1030261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18" y="1143458"/>
            <a:ext cx="8637748" cy="521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opulation density</a:t>
            </a:r>
          </a:p>
          <a:p>
            <a:r>
              <a:rPr lang="en-US" dirty="0" smtClean="0"/>
              <a:t>Median household income</a:t>
            </a:r>
          </a:p>
          <a:p>
            <a:r>
              <a:rPr lang="en-US" dirty="0" smtClean="0"/>
              <a:t>Poverty rate</a:t>
            </a:r>
          </a:p>
          <a:p>
            <a:pPr lvl="1"/>
            <a:r>
              <a:rPr lang="en-US" dirty="0" smtClean="0"/>
              <a:t>Percentage of households below federal poverty level</a:t>
            </a:r>
          </a:p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Percentage of population graduating HS</a:t>
            </a:r>
          </a:p>
          <a:p>
            <a:r>
              <a:rPr lang="en-US" dirty="0" smtClean="0"/>
              <a:t>Incarceration rate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ersons incarcerated per 100k</a:t>
            </a:r>
          </a:p>
          <a:p>
            <a:r>
              <a:rPr lang="en-US" dirty="0" smtClean="0"/>
              <a:t>Suicide rate</a:t>
            </a:r>
          </a:p>
          <a:p>
            <a:pPr lvl="1"/>
            <a:r>
              <a:rPr lang="en-US" dirty="0" smtClean="0"/>
              <a:t>Suicides per 100k</a:t>
            </a:r>
          </a:p>
          <a:p>
            <a:r>
              <a:rPr lang="en-US" dirty="0" smtClean="0"/>
              <a:t>Gun ownership</a:t>
            </a:r>
          </a:p>
          <a:p>
            <a:pPr lvl="1"/>
            <a:r>
              <a:rPr lang="en-US" dirty="0" smtClean="0"/>
              <a:t>Percentage of households claiming to own firearms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Primarily 2010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0261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4898"/>
            <a:ext cx="8482243" cy="50326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Only 50 data points (1 for each US state) which is a small amount of data for many regression models.</a:t>
            </a:r>
          </a:p>
          <a:p>
            <a:pPr lvl="1"/>
            <a:r>
              <a:rPr lang="en-US" dirty="0" smtClean="0"/>
              <a:t>Risk of </a:t>
            </a:r>
            <a:r>
              <a:rPr lang="en-US" dirty="0" err="1" smtClean="0"/>
              <a:t>overfitting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Do not want to use </a:t>
            </a:r>
            <a:r>
              <a:rPr lang="en-US" dirty="0" smtClean="0"/>
              <a:t>polynomial regression </a:t>
            </a:r>
            <a:r>
              <a:rPr lang="en-US" dirty="0" smtClean="0"/>
              <a:t>with too many </a:t>
            </a:r>
            <a:r>
              <a:rPr lang="en-US" dirty="0" smtClean="0"/>
              <a:t>degrees.</a:t>
            </a:r>
            <a:endParaRPr lang="en-US" dirty="0" smtClean="0"/>
          </a:p>
          <a:p>
            <a:pPr lvl="1"/>
            <a:r>
              <a:rPr lang="en-US" dirty="0" smtClean="0"/>
              <a:t>For polynomial fitting use LASSO (L1-norm) to generate sparse </a:t>
            </a:r>
            <a:r>
              <a:rPr lang="en-US" dirty="0" smtClean="0"/>
              <a:t>solutions and minimize co-efficient values.</a:t>
            </a:r>
            <a:endParaRPr lang="en-US" dirty="0" smtClean="0"/>
          </a:p>
          <a:p>
            <a:r>
              <a:rPr lang="en-US" dirty="0" smtClean="0"/>
              <a:t>Variables strongly correlated.</a:t>
            </a:r>
          </a:p>
          <a:p>
            <a:pPr lvl="1"/>
            <a:r>
              <a:rPr lang="en-US" dirty="0" smtClean="0"/>
              <a:t> Use single input variables as predictors (no multi-dimensional fits are used for linear or polynomial)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309" y="1417638"/>
            <a:ext cx="8695195" cy="4525963"/>
          </a:xfrm>
        </p:spPr>
        <p:txBody>
          <a:bodyPr/>
          <a:lstStyle/>
          <a:p>
            <a:r>
              <a:rPr lang="en-US" dirty="0" smtClean="0"/>
              <a:t>Scrape data from Wikipedia and other data sources</a:t>
            </a:r>
          </a:p>
          <a:p>
            <a:pPr lvl="1"/>
            <a:r>
              <a:rPr lang="en-US" dirty="0" smtClean="0"/>
              <a:t>Unix ‘</a:t>
            </a:r>
            <a:r>
              <a:rPr lang="en-US" dirty="0" err="1" smtClean="0"/>
              <a:t>awk</a:t>
            </a:r>
            <a:r>
              <a:rPr lang="en-US" dirty="0" smtClean="0"/>
              <a:t>’ and ‘</a:t>
            </a:r>
            <a:r>
              <a:rPr lang="en-US" dirty="0" err="1" smtClean="0"/>
              <a:t>sed</a:t>
            </a:r>
            <a:r>
              <a:rPr lang="en-US" dirty="0" smtClean="0"/>
              <a:t>’ are my friends.</a:t>
            </a:r>
          </a:p>
          <a:p>
            <a:r>
              <a:rPr lang="en-US" dirty="0" smtClean="0"/>
              <a:t>Combine into single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Join together using merge operation on state name</a:t>
            </a:r>
          </a:p>
          <a:p>
            <a:r>
              <a:rPr lang="en-US" dirty="0" smtClean="0"/>
              <a:t>Leave out Washington D.C.</a:t>
            </a:r>
          </a:p>
          <a:p>
            <a:pPr lvl="1"/>
            <a:r>
              <a:rPr lang="en-US" dirty="0" smtClean="0"/>
              <a:t>It is more like a city than a state, so we leave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64"/>
            <a:ext cx="8229600" cy="6971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pic>
        <p:nvPicPr>
          <p:cNvPr id="6" name="Picture 5" descr="Screen Shot 2015-07-07 at 10.0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2" y="1173418"/>
            <a:ext cx="8686800" cy="26235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Shot 2015-07-08 at 9.26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84" y="4190426"/>
            <a:ext cx="2514600" cy="2273300"/>
          </a:xfrm>
          <a:prstGeom prst="rect">
            <a:avLst/>
          </a:prstGeom>
        </p:spPr>
      </p:pic>
      <p:pic>
        <p:nvPicPr>
          <p:cNvPr id="5" name="Picture 4" descr="Screen Shot 2015-07-08 at 9.25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21" y="4215826"/>
            <a:ext cx="2590800" cy="22479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49299" y="2285999"/>
            <a:ext cx="749301" cy="431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9299" y="3365859"/>
            <a:ext cx="749301" cy="431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" name="Picture 3" descr="Screen Shot 2015-06-14 at 1.40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071"/>
            <a:ext cx="9144000" cy="2619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652389"/>
            <a:ext cx="8408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Some of our features seem to have strong correlations, so for this analysis we will look at regression using single input variables.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instance, poverty rate, % graduating high school, and incarceration rate are all strongly correlated, so multivariate discrimination will not work well.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36"/>
            <a:ext cx="8229600" cy="897618"/>
          </a:xfrm>
        </p:spPr>
        <p:txBody>
          <a:bodyPr/>
          <a:lstStyle/>
          <a:p>
            <a:r>
              <a:rPr lang="en-US" dirty="0" smtClean="0"/>
              <a:t>Correlation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977"/>
            <a:ext cx="9144000" cy="5431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1351" y="3463944"/>
            <a:ext cx="2918752" cy="2971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959</Words>
  <Application>Microsoft Macintosh PowerPoint</Application>
  <PresentationFormat>On-screen Show (4:3)</PresentationFormat>
  <Paragraphs>137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Regression Analysis of Murder Rate by US State</vt:lpstr>
      <vt:lpstr>Goals</vt:lpstr>
      <vt:lpstr>Linear Regression Review</vt:lpstr>
      <vt:lpstr>Features</vt:lpstr>
      <vt:lpstr>Issues</vt:lpstr>
      <vt:lpstr>Data Import</vt:lpstr>
      <vt:lpstr>Data Summary</vt:lpstr>
      <vt:lpstr>Correlation Matrix</vt:lpstr>
      <vt:lpstr>Correlation Plots</vt:lpstr>
      <vt:lpstr>Correlation Plots</vt:lpstr>
      <vt:lpstr>Applying Linear Regression</vt:lpstr>
      <vt:lpstr>PowerPoint Presentation</vt:lpstr>
      <vt:lpstr>Poverty Rate</vt:lpstr>
      <vt:lpstr>Incarceration Rate</vt:lpstr>
      <vt:lpstr>High School Graduation Rate</vt:lpstr>
      <vt:lpstr>PowerPoint Presentation</vt:lpstr>
      <vt:lpstr>Population Density</vt:lpstr>
      <vt:lpstr>Household Income</vt:lpstr>
      <vt:lpstr>Suicide Rate</vt:lpstr>
      <vt:lpstr>Gun Ownership</vt:lpstr>
      <vt:lpstr>LOO Cross Validation</vt:lpstr>
      <vt:lpstr>Cross Validation Plots</vt:lpstr>
      <vt:lpstr>PowerPoint Presentation</vt:lpstr>
      <vt:lpstr>Random Forest Regressor</vt:lpstr>
      <vt:lpstr>Random Forest with LOO</vt:lpstr>
      <vt:lpstr>PowerPoint Presentation</vt:lpstr>
      <vt:lpstr>Suicide</vt:lpstr>
      <vt:lpstr>What did I learn?</vt:lpstr>
    </vt:vector>
  </TitlesOfParts>
  <Company>SLAC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of US State Crime Data</dc:title>
  <dc:creator>Jeremy McCormick</dc:creator>
  <cp:lastModifiedBy>Jeremy McCormick</cp:lastModifiedBy>
  <cp:revision>88</cp:revision>
  <dcterms:created xsi:type="dcterms:W3CDTF">2015-06-14T06:36:51Z</dcterms:created>
  <dcterms:modified xsi:type="dcterms:W3CDTF">2015-07-09T20:09:07Z</dcterms:modified>
</cp:coreProperties>
</file>