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2" r:id="rId7"/>
    <p:sldId id="260" r:id="rId8"/>
    <p:sldId id="263" r:id="rId9"/>
    <p:sldId id="268" r:id="rId10"/>
    <p:sldId id="269" r:id="rId11"/>
    <p:sldId id="265" r:id="rId12"/>
    <p:sldId id="267" r:id="rId13"/>
    <p:sldId id="271" r:id="rId14"/>
    <p:sldId id="264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9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9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5298-5E20-744C-A15D-21E96D13D467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5298-5E20-744C-A15D-21E96D13D467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8C7E-E561-7D4F-8BFA-0F5E3C84B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5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Analysis of Murder Rate by US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McCormick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9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96" y="81551"/>
            <a:ext cx="8229600" cy="788490"/>
          </a:xfrm>
        </p:spPr>
        <p:txBody>
          <a:bodyPr/>
          <a:lstStyle/>
          <a:p>
            <a:r>
              <a:rPr lang="en-US" dirty="0" smtClean="0"/>
              <a:t>Gun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37097"/>
            <a:ext cx="8229600" cy="8017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Weak negative correlation (or uncorrelated)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048" y="990600"/>
            <a:ext cx="63119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8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71"/>
            <a:ext cx="8229600" cy="773941"/>
          </a:xfrm>
        </p:spPr>
        <p:txBody>
          <a:bodyPr/>
          <a:lstStyle/>
          <a:p>
            <a:r>
              <a:rPr lang="en-US" dirty="0" smtClean="0"/>
              <a:t>Poverty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60398"/>
            <a:ext cx="8229600" cy="6036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Strong positive correlation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96" y="943996"/>
            <a:ext cx="6311900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9512" y="2723177"/>
            <a:ext cx="197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 = 0.000127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3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carcera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3" b="1109"/>
          <a:stretch/>
        </p:blipFill>
        <p:spPr>
          <a:xfrm>
            <a:off x="803998" y="853057"/>
            <a:ext cx="7638110" cy="529861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16503"/>
            <a:ext cx="8229600" cy="800141"/>
          </a:xfrm>
        </p:spPr>
        <p:txBody>
          <a:bodyPr/>
          <a:lstStyle/>
          <a:p>
            <a:r>
              <a:rPr lang="en-US" dirty="0" smtClean="0"/>
              <a:t>Incarceration Rate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4869" y="6000209"/>
            <a:ext cx="8913871" cy="52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Strong positive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4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48" y="111524"/>
            <a:ext cx="8229600" cy="913752"/>
          </a:xfrm>
        </p:spPr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366" b="-6144"/>
          <a:stretch/>
        </p:blipFill>
        <p:spPr>
          <a:xfrm>
            <a:off x="22211" y="1223343"/>
            <a:ext cx="4650287" cy="38447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753" y="1401583"/>
            <a:ext cx="4591291" cy="351596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029" y="4812915"/>
            <a:ext cx="5054252" cy="60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/>
              <a:t>Strong negative correlation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00028" y="4826605"/>
            <a:ext cx="5054252" cy="60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/>
              <a:t>Strong positive correlation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40791" y="2368477"/>
            <a:ext cx="163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 &lt; 10e-6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1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40" y="64920"/>
            <a:ext cx="8229600" cy="7156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29" y="1106837"/>
            <a:ext cx="8937175" cy="51940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correlation with suicide rate</a:t>
            </a:r>
          </a:p>
          <a:p>
            <a:r>
              <a:rPr lang="en-US" dirty="0" smtClean="0"/>
              <a:t>No correlation with gun ownership</a:t>
            </a:r>
          </a:p>
          <a:p>
            <a:r>
              <a:rPr lang="en-US" dirty="0" smtClean="0"/>
              <a:t>Weak negative correlation with average income</a:t>
            </a:r>
          </a:p>
          <a:p>
            <a:r>
              <a:rPr lang="en-US" dirty="0" smtClean="0"/>
              <a:t>Weak positive correlation with population density</a:t>
            </a:r>
          </a:p>
          <a:p>
            <a:r>
              <a:rPr lang="en-US" dirty="0" smtClean="0"/>
              <a:t>Strong positive correlation with poverty rate</a:t>
            </a:r>
          </a:p>
          <a:p>
            <a:r>
              <a:rPr lang="en-US" dirty="0" smtClean="0"/>
              <a:t>Strong negative correlation with percentage of population graduating HS</a:t>
            </a:r>
          </a:p>
          <a:p>
            <a:pPr lvl="1"/>
            <a:r>
              <a:rPr lang="en-US" dirty="0" smtClean="0"/>
              <a:t>Or strong positive correlation with percentage of population who did not graduate HS.</a:t>
            </a:r>
          </a:p>
          <a:p>
            <a:r>
              <a:rPr lang="en-US" dirty="0" smtClean="0"/>
              <a:t>Strong positive correlation with incarceration rate</a:t>
            </a:r>
          </a:p>
        </p:txBody>
      </p:sp>
    </p:spTree>
    <p:extLst>
      <p:ext uri="{BB962C8B-B14F-4D97-AF65-F5344CB8AC3E}">
        <p14:creationId xmlns:p14="http://schemas.microsoft.com/office/powerpoint/2010/main" val="313437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96" y="158128"/>
            <a:ext cx="8229600" cy="7040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87" y="943722"/>
            <a:ext cx="8750740" cy="55225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Population density, suicide rate, average income, and gun ownership are not good predictors of murder rate (and probably overall violent crime rates).</a:t>
            </a:r>
          </a:p>
          <a:p>
            <a:pPr lvl="1"/>
            <a:r>
              <a:rPr lang="en-US" dirty="0" smtClean="0"/>
              <a:t>Weak correlation or uncorrelated</a:t>
            </a:r>
          </a:p>
          <a:p>
            <a:r>
              <a:rPr lang="en-US" dirty="0"/>
              <a:t>P</a:t>
            </a:r>
            <a:r>
              <a:rPr lang="en-US" dirty="0" smtClean="0"/>
              <a:t>overty rate, education level, and incarceration rate are good predictors of murder rate.</a:t>
            </a:r>
          </a:p>
          <a:p>
            <a:r>
              <a:rPr lang="en-US" dirty="0" smtClean="0"/>
              <a:t>In particular, murder rate has a strong positive correlation with poverty rate, percentage of the population without a HS education, and incarceration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3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32"/>
            <a:ext cx="8229600" cy="1030261"/>
          </a:xfrm>
        </p:spPr>
        <p:txBody>
          <a:bodyPr/>
          <a:lstStyle/>
          <a:p>
            <a:r>
              <a:rPr lang="en-US" dirty="0" smtClean="0"/>
              <a:t>Input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9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opulation density</a:t>
            </a:r>
          </a:p>
          <a:p>
            <a:r>
              <a:rPr lang="en-US" dirty="0" smtClean="0"/>
              <a:t>Median household income</a:t>
            </a:r>
          </a:p>
          <a:p>
            <a:r>
              <a:rPr lang="en-US" dirty="0" smtClean="0"/>
              <a:t>Poverty rate</a:t>
            </a:r>
          </a:p>
          <a:p>
            <a:pPr lvl="1"/>
            <a:r>
              <a:rPr lang="en-US" dirty="0" smtClean="0"/>
              <a:t>Percentage of households below federal poverty level</a:t>
            </a:r>
          </a:p>
          <a:p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Percentage of population graduating HS</a:t>
            </a:r>
          </a:p>
          <a:p>
            <a:r>
              <a:rPr lang="en-US" dirty="0" smtClean="0"/>
              <a:t>Incarceration rate</a:t>
            </a:r>
          </a:p>
          <a:p>
            <a:pPr lvl="1"/>
            <a:r>
              <a:rPr lang="en-US" dirty="0" smtClean="0"/>
              <a:t># incarcerated per 100k</a:t>
            </a:r>
          </a:p>
          <a:p>
            <a:r>
              <a:rPr lang="en-US" dirty="0" smtClean="0"/>
              <a:t>Suicide rate</a:t>
            </a:r>
          </a:p>
          <a:p>
            <a:pPr lvl="1"/>
            <a:r>
              <a:rPr lang="en-US" dirty="0" smtClean="0"/>
              <a:t>Suicides per 100k</a:t>
            </a:r>
          </a:p>
          <a:p>
            <a:r>
              <a:rPr lang="en-US" dirty="0" smtClean="0"/>
              <a:t>Gun ownership</a:t>
            </a:r>
          </a:p>
          <a:p>
            <a:pPr lvl="1"/>
            <a:r>
              <a:rPr lang="en-US" dirty="0" smtClean="0"/>
              <a:t>Percentage of households claiming to own firearms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Primarily 2010 data</a:t>
            </a:r>
          </a:p>
        </p:txBody>
      </p:sp>
    </p:spTree>
    <p:extLst>
      <p:ext uri="{BB962C8B-B14F-4D97-AF65-F5344CB8AC3E}">
        <p14:creationId xmlns:p14="http://schemas.microsoft.com/office/powerpoint/2010/main" val="417580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0261"/>
          </a:xfrm>
        </p:spPr>
        <p:txBody>
          <a:bodyPr/>
          <a:lstStyle/>
          <a:p>
            <a:r>
              <a:rPr lang="en-US" dirty="0" smtClean="0"/>
              <a:t>Predicted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43644"/>
          </a:xfrm>
        </p:spPr>
        <p:txBody>
          <a:bodyPr/>
          <a:lstStyle/>
          <a:p>
            <a:r>
              <a:rPr lang="en-US" dirty="0" smtClean="0"/>
              <a:t>Murder rate</a:t>
            </a:r>
          </a:p>
          <a:p>
            <a:pPr lvl="1"/>
            <a:r>
              <a:rPr lang="en-US" dirty="0" smtClean="0"/>
              <a:t>Number of murders per 100k population</a:t>
            </a:r>
          </a:p>
          <a:p>
            <a:pPr lvl="1"/>
            <a:r>
              <a:rPr lang="en-US" dirty="0" smtClean="0"/>
              <a:t>Strong correlated with violent crime rate</a:t>
            </a:r>
          </a:p>
          <a:p>
            <a:r>
              <a:rPr lang="en-US" dirty="0" smtClean="0"/>
              <a:t>Same analysis technique could easily be applied to other types of crimes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5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986"/>
            <a:ext cx="8229600" cy="797243"/>
          </a:xfrm>
        </p:spPr>
        <p:txBody>
          <a:bodyPr/>
          <a:lstStyle/>
          <a:p>
            <a:r>
              <a:rPr lang="en-US" dirty="0" smtClean="0"/>
              <a:t>Violent 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5743888"/>
            <a:ext cx="8229600" cy="720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Violent crime rate and murder rate are strongly correlated.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85" y="972428"/>
            <a:ext cx="6140667" cy="46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6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85592"/>
          </a:xfrm>
        </p:spPr>
        <p:txBody>
          <a:bodyPr/>
          <a:lstStyle/>
          <a:p>
            <a:r>
              <a:rPr lang="en-US" dirty="0" smtClean="0"/>
              <a:t>Analysis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22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Simple Linear Regression model</a:t>
            </a:r>
          </a:p>
          <a:p>
            <a:pPr lvl="1"/>
            <a:r>
              <a:rPr lang="en-US" dirty="0" smtClean="0"/>
              <a:t>Ordinary Least Squares (OLS)</a:t>
            </a:r>
          </a:p>
          <a:p>
            <a:pPr lvl="1"/>
            <a:r>
              <a:rPr lang="en-US" dirty="0" smtClean="0"/>
              <a:t>Linear Fit</a:t>
            </a:r>
          </a:p>
          <a:p>
            <a:pPr lvl="1"/>
            <a:r>
              <a:rPr lang="en-US" dirty="0" smtClean="0"/>
              <a:t>Scatter plot data points (X </a:t>
            </a:r>
            <a:r>
              <a:rPr lang="en-US" dirty="0" err="1" smtClean="0"/>
              <a:t>vs</a:t>
            </a:r>
            <a:r>
              <a:rPr lang="en-US" dirty="0" smtClean="0"/>
              <a:t> Y) with the predicted </a:t>
            </a:r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l</a:t>
            </a:r>
            <a:r>
              <a:rPr lang="en-US" dirty="0" smtClean="0"/>
              <a:t>ine</a:t>
            </a:r>
          </a:p>
          <a:p>
            <a:r>
              <a:rPr lang="en-US" dirty="0" smtClean="0"/>
              <a:t>Identify type and level of correlation</a:t>
            </a:r>
          </a:p>
          <a:p>
            <a:pPr lvl="1"/>
            <a:r>
              <a:rPr lang="en-US" dirty="0" smtClean="0"/>
              <a:t>Positive or negative</a:t>
            </a:r>
          </a:p>
          <a:p>
            <a:pPr lvl="1"/>
            <a:r>
              <a:rPr lang="en-US" dirty="0" smtClean="0"/>
              <a:t>Uncorrelated, weak, moderate or strong</a:t>
            </a:r>
          </a:p>
        </p:txBody>
      </p:sp>
    </p:spTree>
    <p:extLst>
      <p:ext uri="{BB962C8B-B14F-4D97-AF65-F5344CB8AC3E}">
        <p14:creationId xmlns:p14="http://schemas.microsoft.com/office/powerpoint/2010/main" val="241069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Correlation Matrix</a:t>
            </a:r>
            <a:endParaRPr lang="en-US" dirty="0"/>
          </a:p>
        </p:txBody>
      </p:sp>
      <p:pic>
        <p:nvPicPr>
          <p:cNvPr id="4" name="Picture 3" descr="Screen Shot 2015-06-14 at 1.40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502"/>
            <a:ext cx="9144000" cy="26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3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269"/>
            <a:ext cx="8229600" cy="890450"/>
          </a:xfrm>
        </p:spPr>
        <p:txBody>
          <a:bodyPr/>
          <a:lstStyle/>
          <a:p>
            <a:r>
              <a:rPr lang="en-US" dirty="0" smtClean="0"/>
              <a:t>Population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5504" y="5715937"/>
            <a:ext cx="8832304" cy="8340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Weak positive correlation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36" y="1032099"/>
            <a:ext cx="5866817" cy="45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2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24"/>
            <a:ext cx="8229600" cy="704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Median Household Income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292" t="8825" r="-5556" b="-1874"/>
          <a:stretch/>
        </p:blipFill>
        <p:spPr>
          <a:xfrm>
            <a:off x="955471" y="1036927"/>
            <a:ext cx="7034967" cy="456115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7288" y="5697278"/>
            <a:ext cx="8832304" cy="83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Moderate to weak negative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2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657"/>
            <a:ext cx="8229600" cy="788490"/>
          </a:xfrm>
        </p:spPr>
        <p:txBody>
          <a:bodyPr/>
          <a:lstStyle/>
          <a:p>
            <a:r>
              <a:rPr lang="en-US" dirty="0" smtClean="0"/>
              <a:t>Suicide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490" b="-2986"/>
          <a:stretch/>
        </p:blipFill>
        <p:spPr>
          <a:xfrm>
            <a:off x="1258436" y="534193"/>
            <a:ext cx="6705940" cy="560581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6521" y="5939747"/>
            <a:ext cx="8913871" cy="63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Weak negative correlation (or possibly uncorrelated)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337</Words>
  <Application>Microsoft Macintosh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Regression Analysis of Murder Rate by US State</vt:lpstr>
      <vt:lpstr>Input Variables</vt:lpstr>
      <vt:lpstr>Predicted Variable</vt:lpstr>
      <vt:lpstr>Violent Crime</vt:lpstr>
      <vt:lpstr>Analysis Technique</vt:lpstr>
      <vt:lpstr>Simple Correlation Matrix</vt:lpstr>
      <vt:lpstr>Population Density</vt:lpstr>
      <vt:lpstr>Median Household Income</vt:lpstr>
      <vt:lpstr>Suicide Rate</vt:lpstr>
      <vt:lpstr>Gun Ownership</vt:lpstr>
      <vt:lpstr>Poverty Rate</vt:lpstr>
      <vt:lpstr>Incarceration Rate</vt:lpstr>
      <vt:lpstr>Education</vt:lpstr>
      <vt:lpstr>Review</vt:lpstr>
      <vt:lpstr>Conclusions</vt:lpstr>
    </vt:vector>
  </TitlesOfParts>
  <Company>SLAC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 of US State Crime Data</dc:title>
  <dc:creator>Jeremy McCormick</dc:creator>
  <cp:lastModifiedBy>Jeremy McCormick</cp:lastModifiedBy>
  <cp:revision>25</cp:revision>
  <dcterms:created xsi:type="dcterms:W3CDTF">2015-06-14T06:36:51Z</dcterms:created>
  <dcterms:modified xsi:type="dcterms:W3CDTF">2015-06-17T04:42:59Z</dcterms:modified>
</cp:coreProperties>
</file>