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64b5ad3d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64b5ad3d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64b5ad3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64b5ad3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64b5ad3d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64b5ad3d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464b5ad3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464b5ad3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64b5ad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64b5ad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64b5ad3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64b5ad3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464b5ad3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464b5ad3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64b5ad3d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64b5ad3d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464b5ad3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64b5ad3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464b5ad3d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464b5ad3d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464b5ad3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64b5ad3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One of the biggest </a:t>
            </a:r>
            <a:r>
              <a:rPr lang="en"/>
              <a:t>challenges</a:t>
            </a:r>
            <a:r>
              <a:rPr lang="en"/>
              <a:t> that comes with </a:t>
            </a:r>
            <a:r>
              <a:rPr lang="en"/>
              <a:t>comparing</a:t>
            </a:r>
            <a:r>
              <a:rPr lang="en"/>
              <a:t> football players is how to get them “apples to apples”. Each position performs a very different duty that makes some of their statistics look very impressive, while other statistics look very poor. Such as a wide </a:t>
            </a:r>
            <a:r>
              <a:rPr lang="en"/>
              <a:t>receiver</a:t>
            </a:r>
            <a:r>
              <a:rPr lang="en"/>
              <a:t>, they typically have countless yards, but will likely never have any sacks like a Linebacker would. So how do you compare the two? One of our datasets, Pro football reference, solved this issue. They found a way to get players to apples to apples by developing a statistic called their Approximate Value. This statistic allowed for all positions to be compared over all years. They compute this by establishing a value to all key areas of each position, as well as how many starts, pro bowl appearances, and more. They then take a weight from each of their best seasons, and arrive at a final number that is the player’s “value”. You can see more about how this is computed in the slide </a:t>
            </a:r>
            <a:r>
              <a:rPr lang="en"/>
              <a:t> We used this statistic as our primary way to analyze this issue.</a:t>
            </a:r>
            <a:endParaRPr/>
          </a:p>
          <a:p>
            <a:pPr indent="0" lvl="0" marL="0" rtl="0" algn="l">
              <a:spcBef>
                <a:spcPts val="0"/>
              </a:spcBef>
              <a:spcAft>
                <a:spcPts val="0"/>
              </a:spcAft>
              <a:buNone/>
            </a:pPr>
            <a:r>
              <a:rPr lang="en"/>
              <a:t>	This slide simply brought fourth some simple analysis of this variable</a:t>
            </a:r>
            <a:r>
              <a:rPr lang="en"/>
              <a:t>.</a:t>
            </a:r>
            <a:r>
              <a:rPr lang="en"/>
              <a:t> The two tables at the bottom compared the summary of AV’s between non- wide </a:t>
            </a:r>
            <a:r>
              <a:rPr lang="en"/>
              <a:t>receiver</a:t>
            </a:r>
            <a:r>
              <a:rPr lang="en"/>
              <a:t> Hall of Fame inductees, and wide </a:t>
            </a:r>
            <a:r>
              <a:rPr lang="en"/>
              <a:t>receiver</a:t>
            </a:r>
            <a:r>
              <a:rPr lang="en"/>
              <a:t> inductees. As you can see, the average for Wide </a:t>
            </a:r>
            <a:r>
              <a:rPr lang="en"/>
              <a:t>Receivers</a:t>
            </a:r>
            <a:r>
              <a:rPr lang="en"/>
              <a:t> appears to be higher at this point, which is what we were looking for; some way to explain why there are so many in the Hall of Fame. can be a hint that they do deserve the higher percentage of HOF inductions, but we will explore that more on the next slide. </a:t>
            </a:r>
            <a:r>
              <a:rPr lang="en"/>
              <a:t>The other graph is shows the distribution of AV values, which takes the shape of a bell curve </a:t>
            </a:r>
            <a:endParaRPr/>
          </a:p>
          <a:p>
            <a:pPr indent="0" lvl="0" marL="0" rtl="0" algn="l">
              <a:spcBef>
                <a:spcPts val="0"/>
              </a:spcBef>
              <a:spcAft>
                <a:spcPts val="0"/>
              </a:spcAft>
              <a:buNone/>
            </a:pPr>
            <a:r>
              <a:rPr lang="en"/>
              <a:t>	Now, Let’s take a little closer look at this AV measurement.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64b5ad3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64b5ad3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expand more on the Approximate Value statistic. As mentioned in the last slide, on average the Wide </a:t>
            </a:r>
            <a:r>
              <a:rPr lang="en"/>
              <a:t>Receivers</a:t>
            </a:r>
            <a:r>
              <a:rPr lang="en"/>
              <a:t> did have a higher AV compared to non-wide </a:t>
            </a:r>
            <a:r>
              <a:rPr lang="en"/>
              <a:t>receiver</a:t>
            </a:r>
            <a:r>
              <a:rPr lang="en"/>
              <a:t> inductees. That statistic is useful for comparing one group to all of the rest, but would it not be useful to look at all of the positions next to each other? This graphic shows how each position compares in regards to AV. As you can see, Wide </a:t>
            </a:r>
            <a:r>
              <a:rPr lang="en"/>
              <a:t>Receivers</a:t>
            </a:r>
            <a:r>
              <a:rPr lang="en"/>
              <a:t> are not at the top.It appears to be passed by quarterbacks, </a:t>
            </a:r>
            <a:r>
              <a:rPr lang="en"/>
              <a:t>offensive</a:t>
            </a:r>
            <a:r>
              <a:rPr lang="en"/>
              <a:t> line, and possibly defensive backs. Based on this analysis, we see a slight indication that these positions do </a:t>
            </a:r>
            <a:r>
              <a:rPr lang="en"/>
              <a:t>deserve</a:t>
            </a:r>
            <a:r>
              <a:rPr lang="en"/>
              <a:t> to be in the hall of fame more often, as they are valued higher than others. While this statistic was </a:t>
            </a:r>
            <a:r>
              <a:rPr lang="en"/>
              <a:t>extremely</a:t>
            </a:r>
            <a:r>
              <a:rPr lang="en"/>
              <a:t> useful in explaining the hall of fame trends, we found it would be fitting to dig further into the data though, as you will see in the next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Hall of Fame: Do the best really get in?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Abe Stephenson, Jacob Schwenneker, Jeremy Miranda, Mason Ohnemus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538 Data: Career TRY - Jeremy Miranda</a:t>
            </a:r>
            <a:endParaRPr/>
          </a:p>
        </p:txBody>
      </p:sp>
      <p:sp>
        <p:nvSpPr>
          <p:cNvPr id="157" name="Google Shape;157;p22"/>
          <p:cNvSpPr txBox="1"/>
          <p:nvPr>
            <p:ph idx="1" type="body"/>
          </p:nvPr>
        </p:nvSpPr>
        <p:spPr>
          <a:xfrm>
            <a:off x="729450" y="2078875"/>
            <a:ext cx="1955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True Receiving Yards (TRY): A measurement of career true receiving yards</a:t>
            </a:r>
            <a:endParaRPr/>
          </a:p>
        </p:txBody>
      </p:sp>
      <p:sp>
        <p:nvSpPr>
          <p:cNvPr id="158" name="Google Shape;15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2"/>
          <p:cNvPicPr preferRelativeResize="0"/>
          <p:nvPr/>
        </p:nvPicPr>
        <p:blipFill>
          <a:blip r:embed="rId3">
            <a:alphaModFix/>
          </a:blip>
          <a:stretch>
            <a:fillRect/>
          </a:stretch>
        </p:blipFill>
        <p:spPr>
          <a:xfrm>
            <a:off x="2785025" y="2078872"/>
            <a:ext cx="3022851" cy="2510051"/>
          </a:xfrm>
          <a:prstGeom prst="rect">
            <a:avLst/>
          </a:prstGeom>
          <a:noFill/>
          <a:ln>
            <a:noFill/>
          </a:ln>
        </p:spPr>
      </p:pic>
      <p:pic>
        <p:nvPicPr>
          <p:cNvPr id="160" name="Google Shape;160;p22"/>
          <p:cNvPicPr preferRelativeResize="0"/>
          <p:nvPr/>
        </p:nvPicPr>
        <p:blipFill>
          <a:blip r:embed="rId4">
            <a:alphaModFix/>
          </a:blip>
          <a:stretch>
            <a:fillRect/>
          </a:stretch>
        </p:blipFill>
        <p:spPr>
          <a:xfrm>
            <a:off x="5876826" y="2046825"/>
            <a:ext cx="3022851" cy="2510050"/>
          </a:xfrm>
          <a:prstGeom prst="rect">
            <a:avLst/>
          </a:prstGeom>
          <a:noFill/>
          <a:ln>
            <a:noFill/>
          </a:ln>
        </p:spPr>
      </p:pic>
      <p:sp>
        <p:nvSpPr>
          <p:cNvPr id="161" name="Google Shape;161;p22"/>
          <p:cNvSpPr txBox="1"/>
          <p:nvPr/>
        </p:nvSpPr>
        <p:spPr>
          <a:xfrm>
            <a:off x="3626000" y="1772825"/>
            <a:ext cx="53613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 Players					     Wide </a:t>
            </a:r>
            <a:r>
              <a:rPr lang="en">
                <a:latin typeface="Lato"/>
                <a:ea typeface="Lato"/>
                <a:cs typeface="Lato"/>
                <a:sym typeface="Lato"/>
              </a:rPr>
              <a:t>Receivers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00250" y="129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538 Data: Career RANYPA - Jeremy Miranda</a:t>
            </a:r>
            <a:endParaRPr/>
          </a:p>
          <a:p>
            <a:pPr indent="0" lvl="0" marL="0" rtl="0" algn="l">
              <a:spcBef>
                <a:spcPts val="0"/>
              </a:spcBef>
              <a:spcAft>
                <a:spcPts val="0"/>
              </a:spcAft>
              <a:buNone/>
            </a:pPr>
            <a:r>
              <a:t/>
            </a:r>
            <a:endParaRPr/>
          </a:p>
        </p:txBody>
      </p:sp>
      <p:sp>
        <p:nvSpPr>
          <p:cNvPr id="167" name="Google Shape;167;p23"/>
          <p:cNvSpPr txBox="1"/>
          <p:nvPr>
            <p:ph idx="1" type="body"/>
          </p:nvPr>
        </p:nvSpPr>
        <p:spPr>
          <a:xfrm>
            <a:off x="700250" y="2057000"/>
            <a:ext cx="2028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Receiving Adjusted Net Yards Per Attempt (RANYPA): A measurement of adjusted net yards per attempt (relative to average) of player’s career teams, weighted by TRY w/ each team</a:t>
            </a:r>
            <a:endParaRPr/>
          </a:p>
        </p:txBody>
      </p:sp>
      <p:sp>
        <p:nvSpPr>
          <p:cNvPr id="168" name="Google Shape;168;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3"/>
          <p:cNvPicPr preferRelativeResize="0"/>
          <p:nvPr/>
        </p:nvPicPr>
        <p:blipFill>
          <a:blip r:embed="rId3">
            <a:alphaModFix/>
          </a:blip>
          <a:stretch>
            <a:fillRect/>
          </a:stretch>
        </p:blipFill>
        <p:spPr>
          <a:xfrm>
            <a:off x="2966250" y="2057000"/>
            <a:ext cx="2684375" cy="2692850"/>
          </a:xfrm>
          <a:prstGeom prst="rect">
            <a:avLst/>
          </a:prstGeom>
          <a:noFill/>
          <a:ln>
            <a:noFill/>
          </a:ln>
        </p:spPr>
      </p:pic>
      <p:pic>
        <p:nvPicPr>
          <p:cNvPr id="170" name="Google Shape;170;p23"/>
          <p:cNvPicPr preferRelativeResize="0"/>
          <p:nvPr/>
        </p:nvPicPr>
        <p:blipFill>
          <a:blip r:embed="rId4">
            <a:alphaModFix/>
          </a:blip>
          <a:stretch>
            <a:fillRect/>
          </a:stretch>
        </p:blipFill>
        <p:spPr>
          <a:xfrm>
            <a:off x="5650625" y="2057000"/>
            <a:ext cx="3037450" cy="2780075"/>
          </a:xfrm>
          <a:prstGeom prst="rect">
            <a:avLst/>
          </a:prstGeom>
          <a:noFill/>
          <a:ln>
            <a:noFill/>
          </a:ln>
        </p:spPr>
      </p:pic>
      <p:sp>
        <p:nvSpPr>
          <p:cNvPr id="171" name="Google Shape;171;p23"/>
          <p:cNvSpPr txBox="1"/>
          <p:nvPr/>
        </p:nvSpPr>
        <p:spPr>
          <a:xfrm>
            <a:off x="3574925" y="1743675"/>
            <a:ext cx="53613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 Players					Wide Receivers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538 Data: Career WOWY - Jacob Schwenneker</a:t>
            </a:r>
            <a:endParaRPr/>
          </a:p>
          <a:p>
            <a:pPr indent="0" lvl="0" marL="0" rtl="0" algn="l">
              <a:spcBef>
                <a:spcPts val="0"/>
              </a:spcBef>
              <a:spcAft>
                <a:spcPts val="0"/>
              </a:spcAft>
              <a:buNone/>
            </a:pPr>
            <a:r>
              <a:t/>
            </a:r>
            <a:endParaRPr/>
          </a:p>
        </p:txBody>
      </p:sp>
      <p:sp>
        <p:nvSpPr>
          <p:cNvPr id="177" name="Google Shape;177;p24"/>
          <p:cNvSpPr txBox="1"/>
          <p:nvPr>
            <p:ph idx="1" type="body"/>
          </p:nvPr>
        </p:nvSpPr>
        <p:spPr>
          <a:xfrm>
            <a:off x="729450" y="2078875"/>
            <a:ext cx="2016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or Without You (WOWY): A </a:t>
            </a:r>
            <a:r>
              <a:rPr lang="en"/>
              <a:t>measurement</a:t>
            </a:r>
            <a:r>
              <a:rPr lang="en"/>
              <a:t> of the amount by which career_ranypa exceeds what would be expected from his QBs’ (age-adjusted) performance without the receiver</a:t>
            </a:r>
            <a:endParaRPr/>
          </a:p>
        </p:txBody>
      </p:sp>
      <p:sp>
        <p:nvSpPr>
          <p:cNvPr id="178" name="Google Shape;17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4"/>
          <p:cNvPicPr preferRelativeResize="0"/>
          <p:nvPr/>
        </p:nvPicPr>
        <p:blipFill>
          <a:blip r:embed="rId3">
            <a:alphaModFix/>
          </a:blip>
          <a:stretch>
            <a:fillRect/>
          </a:stretch>
        </p:blipFill>
        <p:spPr>
          <a:xfrm>
            <a:off x="2745450" y="1970625"/>
            <a:ext cx="2829826" cy="2882475"/>
          </a:xfrm>
          <a:prstGeom prst="rect">
            <a:avLst/>
          </a:prstGeom>
          <a:noFill/>
          <a:ln>
            <a:noFill/>
          </a:ln>
        </p:spPr>
      </p:pic>
      <p:pic>
        <p:nvPicPr>
          <p:cNvPr id="180" name="Google Shape;180;p24"/>
          <p:cNvPicPr preferRelativeResize="0"/>
          <p:nvPr/>
        </p:nvPicPr>
        <p:blipFill>
          <a:blip r:embed="rId4">
            <a:alphaModFix/>
          </a:blip>
          <a:stretch>
            <a:fillRect/>
          </a:stretch>
        </p:blipFill>
        <p:spPr>
          <a:xfrm>
            <a:off x="5538700" y="2007050"/>
            <a:ext cx="3383625" cy="2809617"/>
          </a:xfrm>
          <a:prstGeom prst="rect">
            <a:avLst/>
          </a:prstGeom>
          <a:noFill/>
          <a:ln>
            <a:noFill/>
          </a:ln>
        </p:spPr>
      </p:pic>
      <p:sp>
        <p:nvSpPr>
          <p:cNvPr id="181" name="Google Shape;181;p24"/>
          <p:cNvSpPr txBox="1"/>
          <p:nvPr/>
        </p:nvSpPr>
        <p:spPr>
          <a:xfrm>
            <a:off x="3297675" y="1699875"/>
            <a:ext cx="53613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All Players						 Wide Receivers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Jacob Schwenneker</a:t>
            </a:r>
            <a:endParaRPr/>
          </a:p>
        </p:txBody>
      </p:sp>
      <p:sp>
        <p:nvSpPr>
          <p:cNvPr id="187" name="Google Shape;18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off of our findings..</a:t>
            </a:r>
            <a:endParaRPr/>
          </a:p>
          <a:p>
            <a:pPr indent="-311150" lvl="0" marL="457200" rtl="0" algn="l">
              <a:spcBef>
                <a:spcPts val="1600"/>
              </a:spcBef>
              <a:spcAft>
                <a:spcPts val="0"/>
              </a:spcAft>
              <a:buSzPts val="1300"/>
              <a:buChar char="●"/>
            </a:pPr>
            <a:r>
              <a:rPr lang="en"/>
              <a:t>Having a quality data set is of the utmost concern</a:t>
            </a:r>
            <a:endParaRPr/>
          </a:p>
          <a:p>
            <a:pPr indent="-311150" lvl="0" marL="457200" rtl="0" algn="l">
              <a:spcBef>
                <a:spcPts val="0"/>
              </a:spcBef>
              <a:spcAft>
                <a:spcPts val="0"/>
              </a:spcAft>
              <a:buSzPts val="1300"/>
              <a:buChar char="●"/>
            </a:pPr>
            <a:r>
              <a:rPr lang="en"/>
              <a:t>A good statistic to measure a player’s Hall of Fame worthiness is an Approximate Value number, which then allows all players to be </a:t>
            </a:r>
            <a:r>
              <a:rPr lang="en"/>
              <a:t>compared</a:t>
            </a:r>
            <a:endParaRPr/>
          </a:p>
          <a:p>
            <a:pPr indent="-311150" lvl="0" marL="457200" rtl="0" algn="l">
              <a:spcBef>
                <a:spcPts val="0"/>
              </a:spcBef>
              <a:spcAft>
                <a:spcPts val="0"/>
              </a:spcAft>
              <a:buSzPts val="1300"/>
              <a:buChar char="●"/>
            </a:pPr>
            <a:r>
              <a:rPr lang="en"/>
              <a:t>Both Quarterbacks and Wide Receivers have the raw statistics to back their higher Hall of Fame Induction rates, but efficiency and other advanced statistical outlooks are not so positive</a:t>
            </a:r>
            <a:endParaRPr/>
          </a:p>
          <a:p>
            <a:pPr indent="-298450" lvl="1" marL="914400" rtl="0" algn="l">
              <a:spcBef>
                <a:spcPts val="0"/>
              </a:spcBef>
              <a:spcAft>
                <a:spcPts val="0"/>
              </a:spcAft>
              <a:buSzPts val="1100"/>
              <a:buChar char="○"/>
            </a:pPr>
            <a:r>
              <a:rPr lang="en" sz="1300"/>
              <a:t>AV measurements support this</a:t>
            </a:r>
            <a:endParaRPr sz="1300"/>
          </a:p>
          <a:p>
            <a:pPr indent="-311150" lvl="0" marL="457200" rtl="0" algn="l">
              <a:spcBef>
                <a:spcPts val="0"/>
              </a:spcBef>
              <a:spcAft>
                <a:spcPts val="0"/>
              </a:spcAft>
              <a:buSzPts val="1300"/>
              <a:buChar char="●"/>
            </a:pPr>
            <a:r>
              <a:rPr lang="en"/>
              <a:t>Players in other positions who possess similar, or better, statistics relative to wide receivers are less likely to be inducted into the Hall of Fame</a:t>
            </a:r>
            <a:endParaRPr sz="1300"/>
          </a:p>
        </p:txBody>
      </p:sp>
      <p:sp>
        <p:nvSpPr>
          <p:cNvPr id="188" name="Google Shape;188;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93" name="Google Shape;93;p14"/>
          <p:cNvSpPr txBox="1"/>
          <p:nvPr>
            <p:ph idx="1" type="body"/>
          </p:nvPr>
        </p:nvSpPr>
        <p:spPr>
          <a:xfrm>
            <a:off x="729450" y="2078875"/>
            <a:ext cx="7688700" cy="26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 and Purpose - Abe Stephenson</a:t>
            </a:r>
            <a:endParaRPr/>
          </a:p>
          <a:p>
            <a:pPr indent="0" lvl="0" marL="0" rtl="0" algn="l">
              <a:spcBef>
                <a:spcPts val="1600"/>
              </a:spcBef>
              <a:spcAft>
                <a:spcPts val="0"/>
              </a:spcAft>
              <a:buNone/>
            </a:pPr>
            <a:r>
              <a:rPr lang="en"/>
              <a:t>Introduction to Dataset - Abe Stephenson</a:t>
            </a:r>
            <a:endParaRPr/>
          </a:p>
          <a:p>
            <a:pPr indent="0" lvl="0" marL="0" rtl="0" algn="l">
              <a:spcBef>
                <a:spcPts val="1600"/>
              </a:spcBef>
              <a:spcAft>
                <a:spcPts val="0"/>
              </a:spcAft>
              <a:buNone/>
            </a:pPr>
            <a:r>
              <a:rPr lang="en"/>
              <a:t>Standardized Measurement - Mason Ohnemus</a:t>
            </a:r>
            <a:endParaRPr/>
          </a:p>
          <a:p>
            <a:pPr indent="0" lvl="0" marL="0" rtl="0" algn="l">
              <a:spcBef>
                <a:spcPts val="1600"/>
              </a:spcBef>
              <a:spcAft>
                <a:spcPts val="0"/>
              </a:spcAft>
              <a:buNone/>
            </a:pPr>
            <a:r>
              <a:rPr lang="en"/>
              <a:t>Comparison of Approximate Value per Position - Mason Ohnemus</a:t>
            </a:r>
            <a:endParaRPr/>
          </a:p>
          <a:p>
            <a:pPr indent="0" lvl="0" marL="0" rtl="0" algn="l">
              <a:spcBef>
                <a:spcPts val="1600"/>
              </a:spcBef>
              <a:spcAft>
                <a:spcPts val="0"/>
              </a:spcAft>
              <a:buNone/>
            </a:pPr>
            <a:r>
              <a:rPr lang="en"/>
              <a:t>538 Data - Jeremy Miranda, Jacob Schwenneker</a:t>
            </a:r>
            <a:endParaRPr/>
          </a:p>
          <a:p>
            <a:pPr indent="0" lvl="0" marL="0" rtl="0" algn="l">
              <a:spcBef>
                <a:spcPts val="1600"/>
              </a:spcBef>
              <a:spcAft>
                <a:spcPts val="0"/>
              </a:spcAft>
              <a:buNone/>
            </a:pPr>
            <a:r>
              <a:rPr lang="en"/>
              <a:t>Conclusion - Jacob Schwenneker</a:t>
            </a:r>
            <a:endParaRPr/>
          </a:p>
          <a:p>
            <a:pPr indent="0" lvl="0" marL="0" rtl="0" algn="l">
              <a:spcBef>
                <a:spcPts val="1600"/>
              </a:spcBef>
              <a:spcAft>
                <a:spcPts val="1600"/>
              </a:spcAft>
              <a:buNone/>
            </a:pPr>
            <a:r>
              <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 and Purpose - Abe Stephenson</a:t>
            </a:r>
            <a:endParaRPr/>
          </a:p>
        </p:txBody>
      </p:sp>
      <p:sp>
        <p:nvSpPr>
          <p:cNvPr id="100" name="Google Shape;100;p15"/>
          <p:cNvSpPr txBox="1"/>
          <p:nvPr>
            <p:ph idx="1" type="body"/>
          </p:nvPr>
        </p:nvSpPr>
        <p:spPr>
          <a:xfrm>
            <a:off x="729450" y="2163200"/>
            <a:ext cx="76887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a:p>
            <a:pPr indent="-311150" lvl="0" marL="457200" rtl="0" algn="l">
              <a:spcBef>
                <a:spcPts val="1600"/>
              </a:spcBef>
              <a:spcAft>
                <a:spcPts val="0"/>
              </a:spcAft>
              <a:buSzPts val="1300"/>
              <a:buChar char="●"/>
            </a:pPr>
            <a:r>
              <a:rPr lang="en"/>
              <a:t>A player must perform exceptionally well in order to be inducted</a:t>
            </a:r>
            <a:endParaRPr/>
          </a:p>
          <a:p>
            <a:pPr indent="-311150" lvl="0" marL="457200" rtl="0" algn="l">
              <a:spcBef>
                <a:spcPts val="0"/>
              </a:spcBef>
              <a:spcAft>
                <a:spcPts val="0"/>
              </a:spcAft>
              <a:buSzPts val="1300"/>
              <a:buChar char="●"/>
            </a:pPr>
            <a:r>
              <a:rPr lang="en"/>
              <a:t>Wide </a:t>
            </a:r>
            <a:r>
              <a:rPr lang="en"/>
              <a:t>Receivers tend to get into the </a:t>
            </a:r>
            <a:r>
              <a:rPr lang="en"/>
              <a:t>hall of fame more often, which some find unfair</a:t>
            </a:r>
            <a:endParaRPr/>
          </a:p>
          <a:p>
            <a:pPr indent="-311150" lvl="0" marL="457200" rtl="0" algn="l">
              <a:spcBef>
                <a:spcPts val="0"/>
              </a:spcBef>
              <a:spcAft>
                <a:spcPts val="0"/>
              </a:spcAft>
              <a:buSzPts val="1300"/>
              <a:buChar char="●"/>
            </a:pPr>
            <a:r>
              <a:rPr lang="en"/>
              <a:t>There is no standardized measure for hall of fame worthiness</a:t>
            </a:r>
            <a:endParaRPr/>
          </a:p>
          <a:p>
            <a:pPr indent="0" lvl="0" marL="0" rtl="0" algn="l">
              <a:spcBef>
                <a:spcPts val="1600"/>
              </a:spcBef>
              <a:spcAft>
                <a:spcPts val="0"/>
              </a:spcAft>
              <a:buNone/>
            </a:pPr>
            <a:r>
              <a:rPr lang="en"/>
              <a:t>Purpose:</a:t>
            </a:r>
            <a:endParaRPr/>
          </a:p>
          <a:p>
            <a:pPr indent="-311150" lvl="0" marL="457200" rtl="0" algn="l">
              <a:spcBef>
                <a:spcPts val="1600"/>
              </a:spcBef>
              <a:spcAft>
                <a:spcPts val="0"/>
              </a:spcAft>
              <a:buSzPts val="1300"/>
              <a:buChar char="●"/>
            </a:pPr>
            <a:r>
              <a:rPr lang="en"/>
              <a:t>Is there a normalized statistic that we can set as a benchmark?</a:t>
            </a:r>
            <a:endParaRPr/>
          </a:p>
          <a:p>
            <a:pPr indent="-311150" lvl="0" marL="457200" rtl="0" algn="l">
              <a:spcBef>
                <a:spcPts val="0"/>
              </a:spcBef>
              <a:spcAft>
                <a:spcPts val="0"/>
              </a:spcAft>
              <a:buSzPts val="1300"/>
              <a:buChar char="●"/>
            </a:pPr>
            <a:r>
              <a:rPr lang="en"/>
              <a:t>Are Wide Receivers actually deserving of being inducted at a </a:t>
            </a:r>
            <a:r>
              <a:rPr lang="en"/>
              <a:t>higher</a:t>
            </a:r>
            <a:r>
              <a:rPr lang="en"/>
              <a:t> rate?</a:t>
            </a:r>
            <a:endParaRPr/>
          </a:p>
          <a:p>
            <a:pPr indent="-311150" lvl="0" marL="457200" rtl="0" algn="l">
              <a:spcBef>
                <a:spcPts val="0"/>
              </a:spcBef>
              <a:spcAft>
                <a:spcPts val="0"/>
              </a:spcAft>
              <a:buSzPts val="1300"/>
              <a:buChar char="●"/>
            </a:pPr>
            <a:r>
              <a:rPr lang="en"/>
              <a:t>Are other players/positions with similar statistics getting in just as often?</a:t>
            </a:r>
            <a:endParaRPr/>
          </a:p>
          <a:p>
            <a:pPr indent="0" lvl="0" marL="457200" rtl="0" algn="l">
              <a:spcBef>
                <a:spcPts val="1600"/>
              </a:spcBef>
              <a:spcAft>
                <a:spcPts val="1600"/>
              </a:spcAft>
              <a:buNone/>
            </a:pPr>
            <a:r>
              <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Dataset(s) - Abe Stephenson</a:t>
            </a:r>
            <a:endParaRPr/>
          </a:p>
        </p:txBody>
      </p:sp>
      <p:sp>
        <p:nvSpPr>
          <p:cNvPr id="107" name="Google Shape;107;p16"/>
          <p:cNvSpPr txBox="1"/>
          <p:nvPr>
            <p:ph idx="1" type="body"/>
          </p:nvPr>
        </p:nvSpPr>
        <p:spPr>
          <a:xfrm>
            <a:off x="729450" y="2078875"/>
            <a:ext cx="3742800" cy="28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used:</a:t>
            </a:r>
            <a:endParaRPr/>
          </a:p>
          <a:p>
            <a:pPr indent="-311150" lvl="0" marL="457200" rtl="0" algn="l">
              <a:spcBef>
                <a:spcPts val="1600"/>
              </a:spcBef>
              <a:spcAft>
                <a:spcPts val="0"/>
              </a:spcAft>
              <a:buSzPts val="1300"/>
              <a:buChar char="●"/>
            </a:pPr>
            <a:r>
              <a:rPr lang="en"/>
              <a:t>FiveThirtyEight</a:t>
            </a:r>
            <a:endParaRPr/>
          </a:p>
          <a:p>
            <a:pPr indent="-298450" lvl="1" marL="914400" rtl="0" algn="l">
              <a:spcBef>
                <a:spcPts val="0"/>
              </a:spcBef>
              <a:spcAft>
                <a:spcPts val="0"/>
              </a:spcAft>
              <a:buSzPts val="1100"/>
              <a:buChar char="○"/>
            </a:pPr>
            <a:r>
              <a:rPr lang="en"/>
              <a:t>nflwr_history</a:t>
            </a:r>
            <a:endParaRPr/>
          </a:p>
          <a:p>
            <a:pPr indent="-298450" lvl="1" marL="914400" rtl="0" algn="l">
              <a:spcBef>
                <a:spcPts val="0"/>
              </a:spcBef>
              <a:spcAft>
                <a:spcPts val="0"/>
              </a:spcAft>
              <a:buSzPts val="1100"/>
              <a:buChar char="○"/>
            </a:pPr>
            <a:r>
              <a:rPr lang="en"/>
              <a:t>Career receiving statistics</a:t>
            </a:r>
            <a:endParaRPr/>
          </a:p>
          <a:p>
            <a:pPr indent="-311150" lvl="0" marL="457200" rtl="0" algn="l">
              <a:spcBef>
                <a:spcPts val="0"/>
              </a:spcBef>
              <a:spcAft>
                <a:spcPts val="0"/>
              </a:spcAft>
              <a:buSzPts val="1300"/>
              <a:buChar char="●"/>
            </a:pPr>
            <a:r>
              <a:rPr lang="en"/>
              <a:t>ProFootballReference</a:t>
            </a:r>
            <a:endParaRPr/>
          </a:p>
          <a:p>
            <a:pPr indent="-285750" lvl="1" marL="914400" rtl="0" algn="l">
              <a:spcBef>
                <a:spcPts val="0"/>
              </a:spcBef>
              <a:spcAft>
                <a:spcPts val="0"/>
              </a:spcAft>
              <a:buSzPts val="900"/>
              <a:buChar char="○"/>
            </a:pPr>
            <a:r>
              <a:rPr lang="en"/>
              <a:t>Hall of Fame</a:t>
            </a:r>
            <a:endParaRPr sz="900"/>
          </a:p>
          <a:p>
            <a:pPr indent="-298450" lvl="1" marL="914400" rtl="0" algn="l">
              <a:spcBef>
                <a:spcPts val="0"/>
              </a:spcBef>
              <a:spcAft>
                <a:spcPts val="0"/>
              </a:spcAft>
              <a:buSzPts val="1100"/>
              <a:buChar char="○"/>
            </a:pPr>
            <a:r>
              <a:rPr lang="en"/>
              <a:t>Inducted into the Hall of Fame</a:t>
            </a:r>
            <a:endParaRPr/>
          </a:p>
          <a:p>
            <a:pPr indent="-311150" lvl="0" marL="457200" rtl="0" algn="l">
              <a:spcBef>
                <a:spcPts val="0"/>
              </a:spcBef>
              <a:spcAft>
                <a:spcPts val="0"/>
              </a:spcAft>
              <a:buSzPts val="1300"/>
              <a:buChar char="●"/>
            </a:pPr>
            <a:r>
              <a:rPr lang="en"/>
              <a:t>ProFootballReference</a:t>
            </a:r>
            <a:endParaRPr/>
          </a:p>
          <a:p>
            <a:pPr indent="-298450" lvl="1" marL="914400" rtl="0" algn="l">
              <a:spcBef>
                <a:spcPts val="0"/>
              </a:spcBef>
              <a:spcAft>
                <a:spcPts val="0"/>
              </a:spcAft>
              <a:buSzPts val="1100"/>
              <a:buChar char="○"/>
            </a:pPr>
            <a:r>
              <a:rPr lang="en"/>
              <a:t>Player Season Finder Query</a:t>
            </a:r>
            <a:endParaRPr/>
          </a:p>
          <a:p>
            <a:pPr indent="-298450" lvl="1" marL="914400" rtl="0" algn="l">
              <a:spcBef>
                <a:spcPts val="0"/>
              </a:spcBef>
              <a:spcAft>
                <a:spcPts val="0"/>
              </a:spcAft>
              <a:buSzPts val="1100"/>
              <a:buChar char="○"/>
            </a:pPr>
            <a:r>
              <a:rPr lang="en"/>
              <a:t>Approximate Value</a:t>
            </a:r>
            <a:endParaRPr/>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txBox="1"/>
          <p:nvPr/>
        </p:nvSpPr>
        <p:spPr>
          <a:xfrm>
            <a:off x="4472250" y="2049675"/>
            <a:ext cx="4202400" cy="26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latin typeface="Lato"/>
                <a:ea typeface="Lato"/>
                <a:cs typeface="Lato"/>
                <a:sym typeface="Lato"/>
              </a:rPr>
              <a:t>Data Manipulation used:</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Joining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Mutating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Filtering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Selecting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Graphing/visualization</a:t>
            </a:r>
            <a:endParaRPr sz="1300">
              <a:solidFill>
                <a:srgbClr val="666666"/>
              </a:solidFill>
              <a:latin typeface="Lato"/>
              <a:ea typeface="Lato"/>
              <a:cs typeface="Lato"/>
              <a:sym typeface="Lato"/>
            </a:endParaRPr>
          </a:p>
          <a:p>
            <a:pPr indent="0" lvl="0" marL="0" rtl="0" algn="l">
              <a:spcBef>
                <a:spcPts val="0"/>
              </a:spcBef>
              <a:spcAft>
                <a:spcPts val="0"/>
              </a:spcAft>
              <a:buNone/>
            </a:pPr>
            <a:r>
              <a:t/>
            </a:r>
            <a:endParaRPr sz="1300">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2415000" cy="16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Thirty Eight - Abe</a:t>
            </a:r>
            <a:endParaRPr/>
          </a:p>
        </p:txBody>
      </p:sp>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7"/>
          <p:cNvPicPr preferRelativeResize="0"/>
          <p:nvPr/>
        </p:nvPicPr>
        <p:blipFill>
          <a:blip r:embed="rId3">
            <a:alphaModFix/>
          </a:blip>
          <a:stretch>
            <a:fillRect/>
          </a:stretch>
        </p:blipFill>
        <p:spPr>
          <a:xfrm>
            <a:off x="3144450" y="574050"/>
            <a:ext cx="5473558" cy="4445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2361600" cy="16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Football Reference - Abe</a:t>
            </a:r>
            <a:endParaRPr/>
          </a:p>
        </p:txBody>
      </p:sp>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18"/>
          <p:cNvPicPr preferRelativeResize="0"/>
          <p:nvPr/>
        </p:nvPicPr>
        <p:blipFill>
          <a:blip r:embed="rId3">
            <a:alphaModFix/>
          </a:blip>
          <a:stretch>
            <a:fillRect/>
          </a:stretch>
        </p:blipFill>
        <p:spPr>
          <a:xfrm>
            <a:off x="3091000" y="963250"/>
            <a:ext cx="5612188" cy="378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Dataset(s) - </a:t>
            </a:r>
            <a:r>
              <a:rPr lang="en"/>
              <a:t>Abe Stephenson</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729450" y="2078875"/>
            <a:ext cx="3742800" cy="28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used:</a:t>
            </a:r>
            <a:endParaRPr/>
          </a:p>
          <a:p>
            <a:pPr indent="-311150" lvl="0" marL="457200" rtl="0" algn="l">
              <a:spcBef>
                <a:spcPts val="1600"/>
              </a:spcBef>
              <a:spcAft>
                <a:spcPts val="0"/>
              </a:spcAft>
              <a:buSzPts val="1300"/>
              <a:buChar char="●"/>
            </a:pPr>
            <a:r>
              <a:rPr lang="en"/>
              <a:t>FiveThirtyEight</a:t>
            </a:r>
            <a:endParaRPr/>
          </a:p>
          <a:p>
            <a:pPr indent="-298450" lvl="1" marL="914400" rtl="0" algn="l">
              <a:spcBef>
                <a:spcPts val="0"/>
              </a:spcBef>
              <a:spcAft>
                <a:spcPts val="0"/>
              </a:spcAft>
              <a:buSzPts val="1100"/>
              <a:buChar char="○"/>
            </a:pPr>
            <a:r>
              <a:rPr lang="en"/>
              <a:t>nflwr_history</a:t>
            </a:r>
            <a:endParaRPr/>
          </a:p>
          <a:p>
            <a:pPr indent="-298450" lvl="1" marL="914400" rtl="0" algn="l">
              <a:spcBef>
                <a:spcPts val="0"/>
              </a:spcBef>
              <a:spcAft>
                <a:spcPts val="0"/>
              </a:spcAft>
              <a:buSzPts val="1100"/>
              <a:buChar char="○"/>
            </a:pPr>
            <a:r>
              <a:rPr lang="en"/>
              <a:t>Career receiving statistics</a:t>
            </a:r>
            <a:endParaRPr/>
          </a:p>
          <a:p>
            <a:pPr indent="-311150" lvl="0" marL="457200" rtl="0" algn="l">
              <a:spcBef>
                <a:spcPts val="0"/>
              </a:spcBef>
              <a:spcAft>
                <a:spcPts val="0"/>
              </a:spcAft>
              <a:buSzPts val="1300"/>
              <a:buChar char="●"/>
            </a:pPr>
            <a:r>
              <a:rPr lang="en"/>
              <a:t>ProFootballReference</a:t>
            </a:r>
            <a:endParaRPr/>
          </a:p>
          <a:p>
            <a:pPr indent="-285750" lvl="1" marL="914400" rtl="0" algn="l">
              <a:spcBef>
                <a:spcPts val="0"/>
              </a:spcBef>
              <a:spcAft>
                <a:spcPts val="0"/>
              </a:spcAft>
              <a:buSzPts val="900"/>
              <a:buChar char="○"/>
            </a:pPr>
            <a:r>
              <a:rPr lang="en"/>
              <a:t>Hall of Fame</a:t>
            </a:r>
            <a:endParaRPr sz="900"/>
          </a:p>
          <a:p>
            <a:pPr indent="-298450" lvl="1" marL="914400" rtl="0" algn="l">
              <a:spcBef>
                <a:spcPts val="0"/>
              </a:spcBef>
              <a:spcAft>
                <a:spcPts val="0"/>
              </a:spcAft>
              <a:buSzPts val="1100"/>
              <a:buChar char="○"/>
            </a:pPr>
            <a:r>
              <a:rPr lang="en"/>
              <a:t>Inducted into the Hall of Fame</a:t>
            </a:r>
            <a:endParaRPr/>
          </a:p>
          <a:p>
            <a:pPr indent="-311150" lvl="0" marL="457200" rtl="0" algn="l">
              <a:spcBef>
                <a:spcPts val="0"/>
              </a:spcBef>
              <a:spcAft>
                <a:spcPts val="0"/>
              </a:spcAft>
              <a:buSzPts val="1300"/>
              <a:buChar char="●"/>
            </a:pPr>
            <a:r>
              <a:rPr lang="en"/>
              <a:t>ProFootballReference</a:t>
            </a:r>
            <a:endParaRPr/>
          </a:p>
          <a:p>
            <a:pPr indent="-298450" lvl="1" marL="914400" rtl="0" algn="l">
              <a:spcBef>
                <a:spcPts val="0"/>
              </a:spcBef>
              <a:spcAft>
                <a:spcPts val="0"/>
              </a:spcAft>
              <a:buSzPts val="1100"/>
              <a:buChar char="○"/>
            </a:pPr>
            <a:r>
              <a:rPr lang="en"/>
              <a:t>Player Season Finder Query</a:t>
            </a:r>
            <a:endParaRPr/>
          </a:p>
          <a:p>
            <a:pPr indent="-298450" lvl="1" marL="914400" rtl="0" algn="l">
              <a:spcBef>
                <a:spcPts val="0"/>
              </a:spcBef>
              <a:spcAft>
                <a:spcPts val="0"/>
              </a:spcAft>
              <a:buSzPts val="1100"/>
              <a:buChar char="○"/>
            </a:pPr>
            <a:r>
              <a:rPr lang="en"/>
              <a:t>Approximate Value</a:t>
            </a:r>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9"/>
          <p:cNvSpPr txBox="1"/>
          <p:nvPr/>
        </p:nvSpPr>
        <p:spPr>
          <a:xfrm>
            <a:off x="4472250" y="2049675"/>
            <a:ext cx="4202400" cy="26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latin typeface="Lato"/>
                <a:ea typeface="Lato"/>
                <a:cs typeface="Lato"/>
                <a:sym typeface="Lato"/>
              </a:rPr>
              <a:t>Data Manipulation used:</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Joining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Mutating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Filtering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Selecting</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Graphing/visualization</a:t>
            </a:r>
            <a:endParaRPr sz="1300">
              <a:solidFill>
                <a:srgbClr val="666666"/>
              </a:solidFill>
              <a:latin typeface="Lato"/>
              <a:ea typeface="Lato"/>
              <a:cs typeface="Lato"/>
              <a:sym typeface="Lato"/>
            </a:endParaRPr>
          </a:p>
          <a:p>
            <a:pPr indent="0" lvl="0" marL="0" rtl="0" algn="l">
              <a:spcBef>
                <a:spcPts val="0"/>
              </a:spcBef>
              <a:spcAft>
                <a:spcPts val="0"/>
              </a:spcAft>
              <a:buNone/>
            </a:pPr>
            <a:r>
              <a:t/>
            </a:r>
            <a:endParaRPr sz="1300">
              <a:solidFill>
                <a:srgbClr val="666666"/>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Standardized Measurement - Mason Ohnemus</a:t>
            </a:r>
            <a:endParaRPr/>
          </a:p>
        </p:txBody>
      </p:sp>
      <p:sp>
        <p:nvSpPr>
          <p:cNvPr id="137" name="Google Shape;137;p20"/>
          <p:cNvSpPr txBox="1"/>
          <p:nvPr>
            <p:ph idx="1" type="body"/>
          </p:nvPr>
        </p:nvSpPr>
        <p:spPr>
          <a:xfrm>
            <a:off x="786025" y="1693350"/>
            <a:ext cx="42258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Approximate Value: Statistic developed by </a:t>
            </a:r>
            <a:endParaRPr/>
          </a:p>
          <a:p>
            <a:pPr indent="0" lvl="0" marL="0" rtl="0" algn="l">
              <a:lnSpc>
                <a:spcPct val="100000"/>
              </a:lnSpc>
              <a:spcBef>
                <a:spcPts val="0"/>
              </a:spcBef>
              <a:spcAft>
                <a:spcPts val="0"/>
              </a:spcAft>
              <a:buNone/>
            </a:pPr>
            <a:r>
              <a:rPr lang="en"/>
              <a:t>Pro-Football-Reference to put a single-number valuation on each player season to be comparable across positions</a:t>
            </a:r>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rPr lang="en">
                <a:solidFill>
                  <a:srgbClr val="666666"/>
                </a:solidFill>
              </a:rPr>
              <a:t>Computed by: </a:t>
            </a:r>
            <a:r>
              <a:rPr lang="en">
                <a:solidFill>
                  <a:srgbClr val="666666"/>
                </a:solidFill>
                <a:highlight>
                  <a:srgbClr val="FFFFFF"/>
                </a:highlight>
              </a:rPr>
              <a:t>100% of the player's best season, plus 95% of his 2nd-best season, plus 90% of his 3rd-best season, plus 85% of his 4th-best season</a:t>
            </a:r>
            <a:endParaRPr>
              <a:solidFill>
                <a:srgbClr val="666666"/>
              </a:solidFill>
            </a:endParaRPr>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0"/>
          <p:cNvPicPr preferRelativeResize="0"/>
          <p:nvPr/>
        </p:nvPicPr>
        <p:blipFill rotWithShape="1">
          <a:blip r:embed="rId3">
            <a:alphaModFix/>
          </a:blip>
          <a:srcRect b="20339" l="32166" r="57620" t="38850"/>
          <a:stretch/>
        </p:blipFill>
        <p:spPr>
          <a:xfrm>
            <a:off x="369700" y="3494650"/>
            <a:ext cx="1142999" cy="1131125"/>
          </a:xfrm>
          <a:prstGeom prst="rect">
            <a:avLst/>
          </a:prstGeom>
          <a:noFill/>
          <a:ln>
            <a:noFill/>
          </a:ln>
        </p:spPr>
      </p:pic>
      <p:pic>
        <p:nvPicPr>
          <p:cNvPr id="140" name="Google Shape;140;p20"/>
          <p:cNvPicPr preferRelativeResize="0"/>
          <p:nvPr/>
        </p:nvPicPr>
        <p:blipFill rotWithShape="1">
          <a:blip r:embed="rId4">
            <a:alphaModFix/>
          </a:blip>
          <a:srcRect b="13550" l="920" r="86463" t="57452"/>
          <a:stretch/>
        </p:blipFill>
        <p:spPr>
          <a:xfrm>
            <a:off x="2605250" y="3494650"/>
            <a:ext cx="1143001" cy="1131125"/>
          </a:xfrm>
          <a:prstGeom prst="rect">
            <a:avLst/>
          </a:prstGeom>
          <a:noFill/>
          <a:ln>
            <a:noFill/>
          </a:ln>
        </p:spPr>
      </p:pic>
      <p:sp>
        <p:nvSpPr>
          <p:cNvPr id="141" name="Google Shape;141;p20"/>
          <p:cNvSpPr txBox="1"/>
          <p:nvPr/>
        </p:nvSpPr>
        <p:spPr>
          <a:xfrm>
            <a:off x="110900" y="4565000"/>
            <a:ext cx="28296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Non-WR Hall of Fame AV</a:t>
            </a:r>
            <a:endParaRPr>
              <a:latin typeface="Lato"/>
              <a:ea typeface="Lato"/>
              <a:cs typeface="Lato"/>
              <a:sym typeface="Lato"/>
            </a:endParaRPr>
          </a:p>
        </p:txBody>
      </p:sp>
      <p:sp>
        <p:nvSpPr>
          <p:cNvPr id="142" name="Google Shape;142;p20"/>
          <p:cNvSpPr txBox="1"/>
          <p:nvPr/>
        </p:nvSpPr>
        <p:spPr>
          <a:xfrm>
            <a:off x="2384825" y="45650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WR Hall of Fame AV</a:t>
            </a:r>
            <a:endParaRPr>
              <a:latin typeface="Lato"/>
              <a:ea typeface="Lato"/>
              <a:cs typeface="Lato"/>
              <a:sym typeface="Lato"/>
            </a:endParaRPr>
          </a:p>
        </p:txBody>
      </p:sp>
      <p:pic>
        <p:nvPicPr>
          <p:cNvPr id="143" name="Google Shape;143;p20"/>
          <p:cNvPicPr preferRelativeResize="0"/>
          <p:nvPr/>
        </p:nvPicPr>
        <p:blipFill>
          <a:blip r:embed="rId5">
            <a:alphaModFix/>
          </a:blip>
          <a:stretch>
            <a:fillRect/>
          </a:stretch>
        </p:blipFill>
        <p:spPr>
          <a:xfrm>
            <a:off x="4982500" y="1853845"/>
            <a:ext cx="3782825" cy="256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7650" y="1362450"/>
            <a:ext cx="805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AV per Position - Mason Ohnemus</a:t>
            </a:r>
            <a:endParaRPr/>
          </a:p>
        </p:txBody>
      </p:sp>
      <p:sp>
        <p:nvSpPr>
          <p:cNvPr id="149" name="Google Shape;149;p21"/>
          <p:cNvSpPr txBox="1"/>
          <p:nvPr>
            <p:ph idx="1" type="body"/>
          </p:nvPr>
        </p:nvSpPr>
        <p:spPr>
          <a:xfrm>
            <a:off x="729450" y="2078875"/>
            <a:ext cx="3669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WR does not </a:t>
            </a:r>
            <a:r>
              <a:rPr lang="en"/>
              <a:t>possess</a:t>
            </a:r>
            <a:r>
              <a:rPr lang="en"/>
              <a:t> the highest AV. </a:t>
            </a:r>
            <a:endParaRPr/>
          </a:p>
          <a:p>
            <a:pPr indent="0" lvl="0" marL="0" rtl="0" algn="l">
              <a:spcBef>
                <a:spcPts val="1600"/>
              </a:spcBef>
              <a:spcAft>
                <a:spcPts val="1600"/>
              </a:spcAft>
              <a:buNone/>
            </a:pPr>
            <a:r>
              <a:rPr lang="en"/>
              <a:t>Based off of this observation alone, wide </a:t>
            </a:r>
            <a:r>
              <a:rPr lang="en"/>
              <a:t>receivers</a:t>
            </a:r>
            <a:r>
              <a:rPr lang="en"/>
              <a:t> do not possess a higher “value” that could contribute to their higher Hall of Fame </a:t>
            </a:r>
            <a:r>
              <a:rPr lang="en"/>
              <a:t>Induction</a:t>
            </a:r>
            <a:r>
              <a:rPr lang="en"/>
              <a:t> rates</a:t>
            </a:r>
            <a:endParaRPr/>
          </a:p>
        </p:txBody>
      </p:sp>
      <p:sp>
        <p:nvSpPr>
          <p:cNvPr id="150" name="Google Shape;150;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1"/>
          <p:cNvPicPr preferRelativeResize="0"/>
          <p:nvPr/>
        </p:nvPicPr>
        <p:blipFill>
          <a:blip r:embed="rId3">
            <a:alphaModFix/>
          </a:blip>
          <a:stretch>
            <a:fillRect/>
          </a:stretch>
        </p:blipFill>
        <p:spPr>
          <a:xfrm>
            <a:off x="4362850" y="1981300"/>
            <a:ext cx="4298625" cy="293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