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4.xml" ContentType="application/vnd.openxmlformats-officedocument.presentationml.notesSlide+xml"/>
  <Override PartName="/ppt/tags/tag78.xml" ContentType="application/vnd.openxmlformats-officedocument.presentationml.tags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3" r:id="rId3"/>
    <p:sldId id="330" r:id="rId4"/>
    <p:sldId id="331" r:id="rId5"/>
    <p:sldId id="349" r:id="rId6"/>
    <p:sldId id="350" r:id="rId7"/>
    <p:sldId id="351" r:id="rId8"/>
    <p:sldId id="259" r:id="rId9"/>
    <p:sldId id="257" r:id="rId10"/>
    <p:sldId id="322" r:id="rId11"/>
    <p:sldId id="343" r:id="rId12"/>
    <p:sldId id="344" r:id="rId13"/>
    <p:sldId id="352" r:id="rId14"/>
    <p:sldId id="353" r:id="rId15"/>
    <p:sldId id="354" r:id="rId16"/>
    <p:sldId id="345" r:id="rId17"/>
    <p:sldId id="355" r:id="rId18"/>
    <p:sldId id="342" r:id="rId19"/>
    <p:sldId id="305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81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extend.asp" TargetMode="External"/><Relationship Id="rId13" Type="http://schemas.openxmlformats.org/officeDocument/2006/relationships/hyperlink" Target="https://www.w3schools.com/python/ref_list_reverse.asp" TargetMode="External"/><Relationship Id="rId3" Type="http://schemas.openxmlformats.org/officeDocument/2006/relationships/notesSlide" Target="../notesSlides/notesSlide15.xml"/><Relationship Id="rId7" Type="http://schemas.openxmlformats.org/officeDocument/2006/relationships/hyperlink" Target="https://www.w3schools.com/python/ref_list_count.asp" TargetMode="External"/><Relationship Id="rId12" Type="http://schemas.openxmlformats.org/officeDocument/2006/relationships/hyperlink" Target="https://www.w3schools.com/python/ref_list_remove.as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hyperlink" Target="https://www.w3schools.com/python/ref_list_copy.asp" TargetMode="External"/><Relationship Id="rId11" Type="http://schemas.openxmlformats.org/officeDocument/2006/relationships/hyperlink" Target="https://www.w3schools.com/python/ref_list_pop.asp" TargetMode="External"/><Relationship Id="rId5" Type="http://schemas.openxmlformats.org/officeDocument/2006/relationships/hyperlink" Target="https://www.w3schools.com/python/ref_list_clear.asp" TargetMode="External"/><Relationship Id="rId10" Type="http://schemas.openxmlformats.org/officeDocument/2006/relationships/hyperlink" Target="https://www.w3schools.com/python/ref_list_insert.asp" TargetMode="External"/><Relationship Id="rId4" Type="http://schemas.openxmlformats.org/officeDocument/2006/relationships/hyperlink" Target="https://www.w3schools.com/python/ref_list_append.asp" TargetMode="External"/><Relationship Id="rId9" Type="http://schemas.openxmlformats.org/officeDocument/2006/relationships/hyperlink" Target="https://www.w3schools.com/python/ref_list_index.asp" TargetMode="External"/><Relationship Id="rId14" Type="http://schemas.openxmlformats.org/officeDocument/2006/relationships/hyperlink" Target="https://www.w3schools.com/python/ref_list_sort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hyperlink" Target="https://github.com/jianchentech/PythonLesson/blob/master/pythonProject/BeginnerProject/patternPrinter.md" TargetMode="Externa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tags" Target="../tags/tag115.xml"/><Relationship Id="rId3" Type="http://schemas.openxmlformats.org/officeDocument/2006/relationships/tags" Target="../tags/tag92.xml"/><Relationship Id="rId21" Type="http://schemas.openxmlformats.org/officeDocument/2006/relationships/tags" Target="../tags/tag110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notesSlide" Target="../notesSlides/notesSlide19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tags" Target="../tags/tag109.xml"/><Relationship Id="rId29" Type="http://schemas.openxmlformats.org/officeDocument/2006/relationships/tags" Target="../tags/tag118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tags" Target="../tags/tag120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8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6823471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</a:rPr>
              <a:t>collections of data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CA" dirty="0" err="1">
                <a:solidFill>
                  <a:srgbClr val="000000"/>
                </a:solidFill>
                <a:latin typeface="+mj-ea"/>
                <a:ea typeface="+mj-ea"/>
              </a:rPr>
              <a:t>nsert</a:t>
            </a:r>
            <a:r>
              <a:rPr lang="en-CA" dirty="0">
                <a:solidFill>
                  <a:srgbClr val="000000"/>
                </a:solidFill>
                <a:latin typeface="+mj-ea"/>
                <a:ea typeface="+mj-ea"/>
              </a:rPr>
              <a:t> Items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904673" y="1498673"/>
            <a:ext cx="10170368" cy="165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insert a new list item, without replacing any of the existing values, we can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insert()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insert()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inserts an item at the specified index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97149" y="3694743"/>
            <a:ext cx="8567090" cy="2617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</a:rPr>
              <a:t>Insert the item at position expected:</a:t>
            </a:r>
            <a:endParaRPr lang="en-US" sz="24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li.insert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(li)</a:t>
            </a:r>
            <a:endParaRPr lang="en-US" sz="24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dd List Items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+mj-ea"/>
              </a:rPr>
              <a:t>Append Items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To add an item to the end of the list, use the append() 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409614" y="3035445"/>
            <a:ext cx="8567090" cy="2569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lis.append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</a:t>
            </a:r>
            <a:r>
              <a:rPr lang="en-CA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emove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List Items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removes the specified item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590971" y="1859340"/>
            <a:ext cx="8567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a.remove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3005A-144B-4DBD-9442-0D7D0051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816" y="4010661"/>
            <a:ext cx="7638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+mj-ea"/>
                <a:cs typeface="+mj-cs"/>
                <a:sym typeface="Open Sans"/>
              </a:rPr>
              <a:t>The pop() method removes the specified index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1575413" y="4614987"/>
            <a:ext cx="8567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b.pop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Sort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List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125"/>
            <a:ext cx="10170368" cy="10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 objects have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sort()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will sort the list alphanumerically, ascending, by default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491438" y="2752744"/>
            <a:ext cx="9350734" cy="330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Reverse Order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67560"/>
            <a:ext cx="10170368" cy="219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What if you want to reverse the order of a list, regardless of the alphabet?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reverse()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reverses the current sorting order of the elements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1703931" y="3856675"/>
            <a:ext cx="8567090" cy="206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thislist.reverse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Reverse Order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70DA67-454E-4531-9670-50ADB93E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10360"/>
              </p:ext>
            </p:extLst>
          </p:nvPr>
        </p:nvGraphicFramePr>
        <p:xfrm>
          <a:off x="1420445" y="1576818"/>
          <a:ext cx="10009556" cy="4940610"/>
        </p:xfrm>
        <a:graphic>
          <a:graphicData uri="http://schemas.openxmlformats.org/drawingml/2006/table">
            <a:tbl>
              <a:tblPr/>
              <a:tblGrid>
                <a:gridCol w="5004778">
                  <a:extLst>
                    <a:ext uri="{9D8B030D-6E8A-4147-A177-3AD203B41FA5}">
                      <a16:colId xmlns:a16="http://schemas.microsoft.com/office/drawing/2014/main" val="3696292007"/>
                    </a:ext>
                  </a:extLst>
                </a:gridCol>
                <a:gridCol w="5004778">
                  <a:extLst>
                    <a:ext uri="{9D8B030D-6E8A-4147-A177-3AD203B41FA5}">
                      <a16:colId xmlns:a16="http://schemas.microsoft.com/office/drawing/2014/main" val="2129888731"/>
                    </a:ext>
                  </a:extLst>
                </a:gridCol>
              </a:tblGrid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42215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4"/>
                        </a:rPr>
                        <a:t>append()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Adds an element at the end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71779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5"/>
                        </a:rPr>
                        <a:t>clear()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all the elements from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39646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6"/>
                        </a:rPr>
                        <a:t>copy()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copy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89688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7"/>
                        </a:rPr>
                        <a:t>count()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46637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dirty="0">
                          <a:effectLst/>
                          <a:hlinkClick r:id="rId8"/>
                        </a:rPr>
                        <a:t>extend()</a:t>
                      </a:r>
                      <a:endParaRPr lang="en-CA" sz="12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14981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9"/>
                        </a:rPr>
                        <a:t>index()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20852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10"/>
                        </a:rPr>
                        <a:t>insert()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Adds an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19121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11"/>
                        </a:rPr>
                        <a:t>pop()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60194"/>
                  </a:ext>
                </a:extLst>
              </a:tr>
              <a:tr h="517587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12"/>
                        </a:rPr>
                        <a:t>remove()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item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11816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13"/>
                        </a:rPr>
                        <a:t>reverse()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Reverses the order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12449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>
                          <a:effectLst/>
                          <a:hlinkClick r:id="rId14"/>
                        </a:rPr>
                        <a:t>sort()</a:t>
                      </a:r>
                      <a:endParaRPr lang="en-CA" sz="12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200" dirty="0">
                          <a:effectLst/>
                        </a:rPr>
                        <a:t>Sorts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56199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34B675C-37A4-44C1-AD69-BC959456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71" y="995626"/>
            <a:ext cx="100095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Python has a set of built-in methods that you can use on lists.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09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51244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Random Number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67560"/>
            <a:ext cx="10170368" cy="163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Python does not have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random()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function to make a random number, but Python has a built-in module called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random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that can be used to make random numbers: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1619955" y="3362153"/>
            <a:ext cx="9240878" cy="261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the random module, and display a random number between 1 and 9</a:t>
            </a:r>
            <a:endParaRPr lang="en-US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random.randrange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400" b="0" i="0" dirty="0" err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https://github.com/jianchentech/PythonLesson/blob/master/pythonProject/BeginnerProject/guessNumber.md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January 30 12:00PM,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Data Type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811444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data types for collecting data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Shape 1915">
            <a:extLst>
              <a:ext uri="{FF2B5EF4-FFF2-40B4-BE49-F238E27FC236}">
                <a16:creationId xmlns:a16="http://schemas.microsoft.com/office/drawing/2014/main" id="{67909B69-8F40-4964-83D7-79911F7871A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22245" y="1905775"/>
            <a:ext cx="3094579" cy="2894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Sets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429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Lists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6722" y="1110401"/>
            <a:ext cx="10170368" cy="541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 are used to store multiple items in a single variable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 are created using square brackets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 items are ordered, changeable, and allow duplicate values.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Ordered</a:t>
            </a:r>
          </a:p>
          <a:p>
            <a:r>
              <a:rPr lang="en-US" dirty="0">
                <a:solidFill>
                  <a:schemeClr val="tx1"/>
                </a:solidFill>
              </a:rPr>
              <a:t>It means that the items have a defined order, and that order will not change.</a:t>
            </a:r>
          </a:p>
          <a:p>
            <a:r>
              <a:rPr lang="en-US" dirty="0">
                <a:solidFill>
                  <a:schemeClr val="tx1"/>
                </a:solidFill>
              </a:rPr>
              <a:t>If adding new items to a list, the new items will be placed at the end of the list.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Changeable</a:t>
            </a:r>
          </a:p>
          <a:p>
            <a:r>
              <a:rPr lang="en-US" dirty="0">
                <a:solidFill>
                  <a:schemeClr val="tx1"/>
                </a:solidFill>
              </a:rPr>
              <a:t>The list is changeable, meaning that it can change, add, and remove items in a list after it has been created.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Allow Duplicates</a:t>
            </a:r>
          </a:p>
          <a:p>
            <a:r>
              <a:rPr lang="en-US" dirty="0">
                <a:solidFill>
                  <a:schemeClr val="tx1"/>
                </a:solidFill>
              </a:rPr>
              <a:t>Since lists are indexed, lists can have items with the same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39621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“planet"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“sky"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“sea"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Tuples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tuple is a collection which is ordered and </a:t>
            </a:r>
            <a:r>
              <a:rPr lang="en-US" b="1" dirty="0">
                <a:solidFill>
                  <a:schemeClr val="tx1"/>
                </a:solidFill>
                <a:latin typeface="+mj-ea"/>
              </a:rPr>
              <a:t>unchangeable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31359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61368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set is a collection which is both </a:t>
            </a:r>
            <a:r>
              <a:rPr lang="en-US" i="1" dirty="0">
                <a:solidFill>
                  <a:schemeClr val="tx1"/>
                </a:solidFill>
              </a:rPr>
              <a:t>unordered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i="1" dirty="0">
                <a:solidFill>
                  <a:schemeClr val="tx1"/>
                </a:solidFill>
              </a:rPr>
              <a:t>unindexed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written with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490879" y="3702079"/>
            <a:ext cx="83326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Dictionaries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05198"/>
            <a:ext cx="10170368" cy="27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 are used to store data values in 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 pairs.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dictionary is a collection which is unordered, changeable and does not allow duplicates.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 are written with curly brackets, and have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620725" y="2525657"/>
            <a:ext cx="5070683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List Advance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1254869" y="1352819"/>
            <a:ext cx="982493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To change the value of a specific item, refer to the index number</a:t>
            </a:r>
            <a:endParaRPr lang="en-US" altLang="en-US" sz="2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Change List Item Value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3F7ECC-C1DE-43AA-BD98-6238930A2C6B}"/>
              </a:ext>
            </a:extLst>
          </p:cNvPr>
          <p:cNvSpPr txBox="1"/>
          <p:nvPr/>
        </p:nvSpPr>
        <p:spPr>
          <a:xfrm>
            <a:off x="2258543" y="2639632"/>
            <a:ext cx="7469117" cy="2617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the second item: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“pear"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(li)</a:t>
            </a: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905</Words>
  <Application>Microsoft Office PowerPoint</Application>
  <PresentationFormat>Widescreen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Verdana</vt:lpstr>
      <vt:lpstr>Wingdings</vt:lpstr>
      <vt:lpstr>1_Office 主题</vt:lpstr>
      <vt:lpstr>PowerPoint Presentation</vt:lpstr>
      <vt:lpstr>PowerPoint Presentation</vt:lpstr>
      <vt:lpstr>Python data types for collecting data</vt:lpstr>
      <vt:lpstr>Python Lists</vt:lpstr>
      <vt:lpstr>Python Tuples</vt:lpstr>
      <vt:lpstr>Python Sets</vt:lpstr>
      <vt:lpstr>Python Dictionaries</vt:lpstr>
      <vt:lpstr>PowerPoint Presentation</vt:lpstr>
      <vt:lpstr>PowerPoint Presentation</vt:lpstr>
      <vt:lpstr>Insert Items</vt:lpstr>
      <vt:lpstr>Add List Items</vt:lpstr>
      <vt:lpstr>Remove List Items</vt:lpstr>
      <vt:lpstr>Sort List</vt:lpstr>
      <vt:lpstr>Reverse Order</vt:lpstr>
      <vt:lpstr>Reverse Order</vt:lpstr>
      <vt:lpstr>PowerPoint Presentation</vt:lpstr>
      <vt:lpstr>Random Number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28</cp:revision>
  <dcterms:created xsi:type="dcterms:W3CDTF">2021-01-01T23:09:03Z</dcterms:created>
  <dcterms:modified xsi:type="dcterms:W3CDTF">2021-01-16T03:45:32Z</dcterms:modified>
</cp:coreProperties>
</file>