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1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1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9" r:id="rId3"/>
    <p:sldId id="257" r:id="rId4"/>
    <p:sldId id="322" r:id="rId5"/>
    <p:sldId id="313" r:id="rId6"/>
    <p:sldId id="330" r:id="rId7"/>
    <p:sldId id="331" r:id="rId8"/>
    <p:sldId id="332" r:id="rId9"/>
    <p:sldId id="334" r:id="rId10"/>
    <p:sldId id="336" r:id="rId11"/>
    <p:sldId id="338" r:id="rId12"/>
    <p:sldId id="337" r:id="rId13"/>
    <p:sldId id="335" r:id="rId14"/>
    <p:sldId id="339" r:id="rId15"/>
    <p:sldId id="340" r:id="rId16"/>
    <p:sldId id="341" r:id="rId17"/>
    <p:sldId id="342" r:id="rId18"/>
    <p:sldId id="305"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26" autoAdjust="0"/>
  </p:normalViewPr>
  <p:slideViewPr>
    <p:cSldViewPr snapToGrid="0" showGuides="1">
      <p:cViewPr varScale="1">
        <p:scale>
          <a:sx n="82" d="100"/>
          <a:sy n="82" d="100"/>
        </p:scale>
        <p:origin x="581" y="58"/>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2021/1/2</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211135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2743159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335486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278715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388351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219067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2013800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163131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323375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87952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6685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69315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72.xml"/><Relationship Id="rId7"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www.youtube.com/watch?v=LlhmzVL5bm8" TargetMode="Externa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hyperlink" Target="https://www.zdnet.com/article/ten-examples-of-iot-and-big-data-working-well-together/" TargetMode="External"/><Relationship Id="rId5" Type="http://schemas.openxmlformats.org/officeDocument/2006/relationships/hyperlink" Target="https://www.zdnet.com/article/how-sensors-enabled-eli-lilly-to-improve-the-patient-experience/" TargetMode="Externa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hyperlink" Target="https://climate.nasa.gov/resources/global-warming-vs-climate-change/" TargetMode="External"/><Relationship Id="rId5" Type="http://schemas.openxmlformats.org/officeDocument/2006/relationships/image" Target="../media/image2.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hyperlink" Target="https://www.youtube.com/watch?v=C1sS1OehnGw" TargetMode="Externa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6.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hyperlink" Target="https://github.com/jianchentech/PythonLesson/blob/master/pythonProject/BeginnerProject/patternPrinter.md" TargetMode="Externa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 Type="http://schemas.openxmlformats.org/officeDocument/2006/relationships/tags" Target="../tags/tag89.xml"/><Relationship Id="rId21" Type="http://schemas.openxmlformats.org/officeDocument/2006/relationships/tags" Target="../tags/tag107.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33" Type="http://schemas.openxmlformats.org/officeDocument/2006/relationships/notesSlide" Target="../notesSlides/notesSlide18.xml"/><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tags" Target="../tags/tag106.xml"/><Relationship Id="rId29" Type="http://schemas.openxmlformats.org/officeDocument/2006/relationships/tags" Target="../tags/tag115.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slideLayout" Target="../slideLayouts/slideLayout1.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tags" Target="../tags/tag114.xml"/><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tags" Target="../tags/tag117.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tags" Target="../tags/tag116.xml"/><Relationship Id="rId8" Type="http://schemas.openxmlformats.org/officeDocument/2006/relationships/tags" Target="../tags/tag9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notesSlide" Target="../notesSlides/notesSlide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1.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hemeOverride" Target="../theme/themeOverride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56.xml"/><Relationship Id="rId7" Type="http://schemas.openxmlformats.org/officeDocument/2006/relationships/slideLayout" Target="../slideLayouts/slideLayout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8128635"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Boolean and Condition </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21546" y="1696183"/>
            <a:ext cx="10170368" cy="109966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eaLnBrk="0" fontAlgn="base" hangingPunct="0">
              <a:lnSpc>
                <a:spcPct val="150000"/>
              </a:lnSpc>
              <a:spcBef>
                <a:spcPct val="0"/>
              </a:spcBef>
              <a:spcAft>
                <a:spcPct val="0"/>
              </a:spcAft>
              <a:buFont typeface="Wingdings" panose="05000000000000000000" pitchFamily="2" charset="2"/>
              <a:buChar char="Ø"/>
            </a:pPr>
            <a:r>
              <a:rPr lang="en-US" dirty="0">
                <a:solidFill>
                  <a:schemeClr val="tx1"/>
                </a:solidFill>
              </a:rPr>
              <a:t>The else keyword catches anything which isn't caught by the preceding conditions.</a:t>
            </a:r>
            <a:endParaRPr lang="en-US" altLang="en-US" sz="4000" dirty="0">
              <a:solidFill>
                <a:schemeClr val="tx1"/>
              </a:solidFill>
              <a:latin typeface="Arial" panose="020B0604020202020204" pitchFamily="34" charset="0"/>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3188885" y="2702537"/>
            <a:ext cx="6076412" cy="3600986"/>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r>
              <a:rPr lang="en-US" sz="2400" b="0" i="0" dirty="0">
                <a:solidFill>
                  <a:srgbClr val="000000"/>
                </a:solidFill>
                <a:effectLst/>
                <a:latin typeface="Consolas" panose="020B0609020204030204" pitchFamily="49" charset="0"/>
              </a:rPr>
              <a:t>a = </a:t>
            </a:r>
            <a:r>
              <a:rPr lang="en-US" sz="2400" dirty="0">
                <a:solidFill>
                  <a:srgbClr val="FF0000"/>
                </a:solidFill>
                <a:latin typeface="Consolas" panose="020B0609020204030204" pitchFamily="49" charset="0"/>
              </a:rPr>
              <a:t>149</a:t>
            </a:r>
            <a:br>
              <a:rPr lang="en-US" sz="2400" dirty="0"/>
            </a:br>
            <a:r>
              <a:rPr lang="en-US" sz="2400" b="0" i="0" dirty="0">
                <a:solidFill>
                  <a:srgbClr val="000000"/>
                </a:solidFill>
                <a:effectLst/>
                <a:latin typeface="Consolas" panose="020B0609020204030204" pitchFamily="49" charset="0"/>
              </a:rPr>
              <a:t>b = </a:t>
            </a:r>
            <a:r>
              <a:rPr lang="en-US" sz="2400" dirty="0">
                <a:solidFill>
                  <a:srgbClr val="FF0000"/>
                </a:solidFill>
                <a:latin typeface="Consolas" panose="020B0609020204030204" pitchFamily="49" charset="0"/>
              </a:rPr>
              <a:t>98</a:t>
            </a:r>
            <a:br>
              <a:rPr lang="en-US" sz="2400" dirty="0"/>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&gt; a:</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greater than a"</a:t>
            </a:r>
            <a:r>
              <a:rPr lang="en-US" sz="2400" b="0" i="0" dirty="0">
                <a:solidFill>
                  <a:srgbClr val="000000"/>
                </a:solidFill>
                <a:effectLst/>
                <a:latin typeface="Consolas" panose="020B0609020204030204" pitchFamily="49" charset="0"/>
              </a:rPr>
              <a:t>)</a:t>
            </a:r>
            <a:br>
              <a:rPr lang="en-US" sz="2400" dirty="0"/>
            </a:br>
            <a:r>
              <a:rPr lang="en-US" sz="2400" b="0" i="0" dirty="0" err="1">
                <a:solidFill>
                  <a:srgbClr val="0000CD"/>
                </a:solidFill>
                <a:effectLst/>
                <a:latin typeface="Consolas" panose="020B0609020204030204" pitchFamily="49" charset="0"/>
              </a:rPr>
              <a:t>elif</a:t>
            </a:r>
            <a:r>
              <a:rPr lang="en-US" sz="2400" b="0" i="0" dirty="0">
                <a:solidFill>
                  <a:srgbClr val="000000"/>
                </a:solidFill>
                <a:effectLst/>
                <a:latin typeface="Consolas" panose="020B0609020204030204" pitchFamily="49" charset="0"/>
              </a:rPr>
              <a:t> a == b:</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 and b are equal"</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else</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 is greater than b"</a:t>
            </a:r>
            <a:r>
              <a:rPr lang="en-US" sz="2400" b="0" i="0" dirty="0">
                <a:solidFill>
                  <a:srgbClr val="000000"/>
                </a:solidFill>
                <a:effectLst/>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38241"/>
            <a:ext cx="5230818" cy="535531"/>
          </a:xfrm>
        </p:spPr>
        <p:txBody>
          <a:bodyPr/>
          <a:lstStyle/>
          <a:p>
            <a:r>
              <a:rPr lang="en-CA" i="0" dirty="0">
                <a:solidFill>
                  <a:schemeClr val="tx1"/>
                </a:solidFill>
                <a:effectLst/>
                <a:latin typeface="+mj-ea"/>
                <a:ea typeface="+mj-ea"/>
              </a:rPr>
              <a:t>Else</a:t>
            </a:r>
            <a:endParaRPr lang="zh-CN" altLang="en-US" dirty="0">
              <a:solidFill>
                <a:schemeClr val="tx1"/>
              </a:solidFill>
              <a:latin typeface="+mj-ea"/>
              <a:ea typeface="+mj-ea"/>
            </a:endParaRPr>
          </a:p>
        </p:txBody>
      </p:sp>
    </p:spTree>
    <p:extLst>
      <p:ext uri="{BB962C8B-B14F-4D97-AF65-F5344CB8AC3E}">
        <p14:creationId xmlns:p14="http://schemas.microsoft.com/office/powerpoint/2010/main" val="2295089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3</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550549" y="2698874"/>
            <a:ext cx="5764528"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Internet of Things</a:t>
            </a:r>
            <a:endParaRPr lang="en-CA" sz="4800" dirty="0">
              <a:solidFill>
                <a:srgbClr val="009999"/>
              </a:solidFill>
              <a:effectLst/>
              <a:latin typeface="+mj-ea"/>
              <a:ea typeface="+mj-ea"/>
            </a:endParaRPr>
          </a:p>
        </p:txBody>
      </p:sp>
    </p:spTree>
    <p:extLst>
      <p:ext uri="{BB962C8B-B14F-4D97-AF65-F5344CB8AC3E}">
        <p14:creationId xmlns:p14="http://schemas.microsoft.com/office/powerpoint/2010/main" val="20608837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382555" y="1052372"/>
            <a:ext cx="11346025" cy="511050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742950" lvl="1" indent="-285750" fontAlgn="base">
              <a:lnSpc>
                <a:spcPct val="200000"/>
              </a:lnSpc>
              <a:buFont typeface="Wingdings" panose="05000000000000000000" pitchFamily="2" charset="2"/>
              <a:buChar char="Ø"/>
            </a:pPr>
            <a:r>
              <a:rPr lang="en-US" dirty="0">
                <a:latin typeface="+mj-ea"/>
                <a:ea typeface="+mj-ea"/>
              </a:rPr>
              <a:t>The Internet of Things, or IoT, refers to the billions of physical devices around the world that are now connected to the internet, all collecting and sharing data. Thanks to the arrival of super-cheap computer chips and the ubiquity of wireless networks, it's possible to turn anything, from something as small as </a:t>
            </a:r>
            <a:r>
              <a:rPr lang="en-US" dirty="0">
                <a:latin typeface="+mj-ea"/>
                <a:ea typeface="+mj-ea"/>
                <a:hlinkClick r:id="rId5"/>
              </a:rPr>
              <a:t>a pill </a:t>
            </a:r>
            <a:r>
              <a:rPr lang="en-US" dirty="0">
                <a:latin typeface="+mj-ea"/>
                <a:ea typeface="+mj-ea"/>
              </a:rPr>
              <a:t>to something as big as </a:t>
            </a:r>
            <a:r>
              <a:rPr lang="en-US" dirty="0">
                <a:latin typeface="+mj-ea"/>
                <a:ea typeface="+mj-ea"/>
                <a:hlinkClick r:id="rId6"/>
              </a:rPr>
              <a:t>an </a:t>
            </a:r>
            <a:r>
              <a:rPr lang="en-US" dirty="0" err="1">
                <a:latin typeface="+mj-ea"/>
                <a:ea typeface="+mj-ea"/>
                <a:hlinkClick r:id="rId6"/>
              </a:rPr>
              <a:t>aeroplane</a:t>
            </a:r>
            <a:r>
              <a:rPr lang="en-US" dirty="0">
                <a:latin typeface="+mj-ea"/>
                <a:ea typeface="+mj-ea"/>
              </a:rPr>
              <a:t>, into a part of the IoT. Connecting up all these different objects and adding sensors to them adds a level of digital intelligence to devices that would be otherwise dumb, enabling them to communicate real-time data without involving a human being. The Internet of Things is making the fabric of the world around us more smarter and more responsive, merging the digital and physical universes.</a:t>
            </a:r>
          </a:p>
          <a:p>
            <a:pPr lvl="1" fontAlgn="base">
              <a:lnSpc>
                <a:spcPct val="200000"/>
              </a:lnSpc>
            </a:pPr>
            <a:r>
              <a:rPr lang="en-US" sz="2400" dirty="0">
                <a:latin typeface="+mj-ea"/>
                <a:ea typeface="+mj-ea"/>
                <a:hlinkClick r:id="rId7"/>
              </a:rPr>
              <a:t>Internet of Things</a:t>
            </a:r>
            <a:endParaRPr lang="en-US" sz="2400" dirty="0">
              <a:latin typeface="+mj-ea"/>
              <a:ea typeface="+mj-ea"/>
            </a:endParaRPr>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What is IoT</a:t>
            </a:r>
            <a:endParaRPr lang="zh-CN" altLang="en-US" dirty="0">
              <a:latin typeface="+mj-ea"/>
              <a:ea typeface="+mj-ea"/>
            </a:endParaRPr>
          </a:p>
        </p:txBody>
      </p:sp>
    </p:spTree>
    <p:extLst>
      <p:ext uri="{BB962C8B-B14F-4D97-AF65-F5344CB8AC3E}">
        <p14:creationId xmlns:p14="http://schemas.microsoft.com/office/powerpoint/2010/main" val="29210684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1D08C84-2B36-4106-B666-3E61F1125B6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937907"/>
            <a:ext cx="5220278" cy="2920093"/>
          </a:xfrm>
          <a:prstGeom prst="rect">
            <a:avLst/>
          </a:prstGeom>
          <a:noFill/>
          <a:extLst>
            <a:ext uri="{909E8E84-426E-40DD-AFC4-6F175D3DCCD1}">
              <a14:hiddenFill xmlns:a14="http://schemas.microsoft.com/office/drawing/2010/main">
                <a:solidFill>
                  <a:srgbClr val="FFFFFF"/>
                </a:solidFill>
              </a14:hiddenFill>
            </a:ext>
          </a:extLst>
        </p:spPr>
      </p:pic>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926841" y="1091443"/>
            <a:ext cx="10170368" cy="363317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fontAlgn="base">
              <a:lnSpc>
                <a:spcPct val="200000"/>
              </a:lnSpc>
              <a:buFont typeface="Wingdings" panose="05000000000000000000" pitchFamily="2" charset="2"/>
              <a:buChar char="Ø"/>
            </a:pPr>
            <a:r>
              <a:rPr lang="en-US" dirty="0">
                <a:solidFill>
                  <a:schemeClr val="tx1"/>
                </a:solidFill>
              </a:rPr>
              <a:t>Global warming is the long-term heating of Earth’s climate system observed since the pre-industrial period (between 1850 and 1900) due to human activities, primarily fossil fuel burning, which increases heat-trapping greenhouse gas levels in Earth’s atmosphere.</a:t>
            </a:r>
          </a:p>
          <a:p>
            <a:pPr fontAlgn="base">
              <a:lnSpc>
                <a:spcPct val="200000"/>
              </a:lnSpc>
            </a:pPr>
            <a:r>
              <a:rPr lang="en-US" sz="2400" dirty="0">
                <a:solidFill>
                  <a:schemeClr val="tx1"/>
                </a:solidFill>
                <a:latin typeface="+mj-ea"/>
              </a:rPr>
              <a:t>                                                                                      </a:t>
            </a:r>
            <a:r>
              <a:rPr lang="en-US" sz="2400" dirty="0">
                <a:solidFill>
                  <a:schemeClr val="tx1"/>
                </a:solidFill>
                <a:latin typeface="+mj-ea"/>
                <a:hlinkClick r:id="rId6"/>
              </a:rPr>
              <a:t>-- NASA</a:t>
            </a:r>
            <a:endParaRPr lang="en-US" sz="2400"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19579"/>
            <a:ext cx="5230818" cy="535531"/>
          </a:xfrm>
        </p:spPr>
        <p:txBody>
          <a:bodyPr/>
          <a:lstStyle/>
          <a:p>
            <a:r>
              <a:rPr lang="en-US" altLang="zh-CN" dirty="0">
                <a:latin typeface="+mj-ea"/>
                <a:ea typeface="+mj-ea"/>
              </a:rPr>
              <a:t>Global Warming</a:t>
            </a:r>
            <a:endParaRPr lang="zh-CN" altLang="en-US" dirty="0">
              <a:latin typeface="+mj-ea"/>
              <a:ea typeface="+mj-ea"/>
            </a:endParaRPr>
          </a:p>
        </p:txBody>
      </p:sp>
    </p:spTree>
    <p:extLst>
      <p:ext uri="{BB962C8B-B14F-4D97-AF65-F5344CB8AC3E}">
        <p14:creationId xmlns:p14="http://schemas.microsoft.com/office/powerpoint/2010/main" val="1980281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216163" y="2733632"/>
            <a:ext cx="10170368" cy="10940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Glacier -- </a:t>
            </a:r>
            <a:r>
              <a:rPr lang="en-US" dirty="0" err="1">
                <a:solidFill>
                  <a:schemeClr val="tx1"/>
                </a:solidFill>
                <a:latin typeface="+mj-ea"/>
                <a:hlinkClick r:id="rId5"/>
              </a:rPr>
              <a:t>OUr</a:t>
            </a:r>
            <a:r>
              <a:rPr lang="en-US" dirty="0">
                <a:solidFill>
                  <a:schemeClr val="tx1"/>
                </a:solidFill>
                <a:latin typeface="+mj-ea"/>
                <a:hlinkClick r:id="rId5"/>
              </a:rPr>
              <a:t> Planet</a:t>
            </a:r>
            <a:endParaRPr lang="en-US" dirty="0">
              <a:solidFill>
                <a:schemeClr val="tx1"/>
              </a:solidFill>
              <a:latin typeface="+mj-ea"/>
            </a:endParaRPr>
          </a:p>
          <a:p>
            <a:pPr algn="ctr" fontAlgn="base">
              <a:lnSpc>
                <a:spcPct val="150000"/>
              </a:lnSpc>
            </a:pPr>
            <a:r>
              <a:rPr lang="en-US" dirty="0">
                <a:solidFill>
                  <a:schemeClr val="tx1"/>
                </a:solidFill>
                <a:latin typeface="+mj-ea"/>
              </a:rPr>
              <a:t>Documentary from Our </a:t>
            </a:r>
            <a:r>
              <a:rPr lang="en-US" dirty="0" err="1">
                <a:solidFill>
                  <a:schemeClr val="tx1"/>
                </a:solidFill>
                <a:latin typeface="+mj-ea"/>
              </a:rPr>
              <a:t>Plantet</a:t>
            </a:r>
            <a:r>
              <a:rPr lang="en-US" dirty="0">
                <a:solidFill>
                  <a:schemeClr val="tx1"/>
                </a:solidFill>
                <a:latin typeface="+mj-ea"/>
              </a:rPr>
              <a:t> Series by Netflix</a:t>
            </a: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3" y="207311"/>
            <a:ext cx="8580979" cy="978729"/>
          </a:xfrm>
        </p:spPr>
        <p:txBody>
          <a:bodyPr/>
          <a:lstStyle/>
          <a:p>
            <a:r>
              <a:rPr lang="en-US" altLang="zh-CN" dirty="0">
                <a:latin typeface="+mj-ea"/>
                <a:ea typeface="+mj-ea"/>
              </a:rPr>
              <a:t>Glacier Melting due to Climate change</a:t>
            </a:r>
            <a:endParaRPr lang="zh-CN" altLang="en-US" dirty="0">
              <a:latin typeface="+mj-ea"/>
              <a:ea typeface="+mj-ea"/>
            </a:endParaRPr>
          </a:p>
        </p:txBody>
      </p:sp>
    </p:spTree>
    <p:extLst>
      <p:ext uri="{BB962C8B-B14F-4D97-AF65-F5344CB8AC3E}">
        <p14:creationId xmlns:p14="http://schemas.microsoft.com/office/powerpoint/2010/main" val="26439732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361798" y="1166086"/>
            <a:ext cx="10170368" cy="164801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fontAlgn="base">
              <a:lnSpc>
                <a:spcPct val="150000"/>
              </a:lnSpc>
            </a:pPr>
            <a:r>
              <a:rPr lang="en-US" dirty="0">
                <a:solidFill>
                  <a:schemeClr val="tx1"/>
                </a:solidFill>
                <a:latin typeface="+mj-ea"/>
              </a:rPr>
              <a:t>An energy source derived from natural resources which will not deplete when used. Examples of renewable energy include offshore and onshore wind, solar, geothermal power and tidal power.</a:t>
            </a: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Renewable Energy</a:t>
            </a:r>
            <a:endParaRPr lang="zh-CN" altLang="en-US" dirty="0">
              <a:latin typeface="+mj-ea"/>
              <a:ea typeface="+mj-ea"/>
            </a:endParaRPr>
          </a:p>
        </p:txBody>
      </p:sp>
      <p:pic>
        <p:nvPicPr>
          <p:cNvPr id="6146" name="Picture 2" descr="How is the Coronavirus Pandemic Affecting the Renewable Energy Industry?">
            <a:extLst>
              <a:ext uri="{FF2B5EF4-FFF2-40B4-BE49-F238E27FC236}">
                <a16:creationId xmlns:a16="http://schemas.microsoft.com/office/drawing/2014/main" id="{8CE8B6A9-570B-41F5-B04B-CACD115FB7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 y="3000240"/>
            <a:ext cx="6246720" cy="385775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idal energy | National Geographic Society">
            <a:extLst>
              <a:ext uri="{FF2B5EF4-FFF2-40B4-BE49-F238E27FC236}">
                <a16:creationId xmlns:a16="http://schemas.microsoft.com/office/drawing/2014/main" id="{F9A1A80A-DE58-4275-845E-A0CD041B7F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6714" y="3000240"/>
            <a:ext cx="5939071" cy="385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845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0" name="Rectangle 7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7172" name="Picture 4">
            <a:extLst>
              <a:ext uri="{FF2B5EF4-FFF2-40B4-BE49-F238E27FC236}">
                <a16:creationId xmlns:a16="http://schemas.microsoft.com/office/drawing/2014/main" id="{1FD56FF1-BE61-4DAC-A886-91F92688B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2106"/>
          <a:stretch/>
        </p:blipFill>
        <p:spPr bwMode="auto">
          <a:xfrm>
            <a:off x="20" y="655"/>
            <a:ext cx="8115280" cy="446865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E27ECB9D-96FD-46F8-89D4-7CB2BABD97F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133" r="22257" b="2"/>
          <a:stretch/>
        </p:blipFill>
        <p:spPr bwMode="auto">
          <a:xfrm>
            <a:off x="8115298" y="-6"/>
            <a:ext cx="4076702" cy="4468876"/>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8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66372"/>
            <a:ext cx="12191998" cy="2390128"/>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2" name="Rectangle 83">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464543"/>
            <a:ext cx="8115300" cy="23919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69" y="4466372"/>
            <a:ext cx="12201266" cy="2390128"/>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8" y="4466372"/>
            <a:ext cx="4081336" cy="2390128"/>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35" y="4486258"/>
            <a:ext cx="12194550" cy="1968154"/>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D625ED14-F0D2-4FCA-87F3-4E3D2A03D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6748954" y="2254165"/>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31000">
                <a:schemeClr val="accent1">
                  <a:alpha val="0"/>
                </a:schemeClr>
              </a:gs>
              <a:gs pos="85000">
                <a:schemeClr val="accent1">
                  <a:alpha val="1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1"/>
            </p:custDataLst>
          </p:nvPr>
        </p:nvSpPr>
        <p:spPr>
          <a:xfrm>
            <a:off x="1127573" y="4905953"/>
            <a:ext cx="9932691" cy="858742"/>
          </a:xfrm>
        </p:spPr>
        <p:txBody>
          <a:bodyPr vert="horz" lIns="91440" tIns="45720" rIns="91440" bIns="45720" rtlCol="0" anchor="ctr">
            <a:normAutofit/>
          </a:bodyPr>
          <a:lstStyle/>
          <a:p>
            <a:r>
              <a:rPr lang="en-US" altLang="zh-CN" sz="4800" kern="1200">
                <a:solidFill>
                  <a:srgbClr val="FFFFFF"/>
                </a:solidFill>
                <a:latin typeface="+mj-lt"/>
                <a:ea typeface="+mj-ea"/>
                <a:cs typeface="+mj-cs"/>
              </a:rPr>
              <a:t>IoT in Renewable Energy Generation </a:t>
            </a:r>
            <a:endParaRPr lang="en-US" altLang="zh-CN" sz="4800" kern="1200" dirty="0">
              <a:solidFill>
                <a:srgbClr val="FFFFFF"/>
              </a:solidFill>
              <a:latin typeface="+mj-lt"/>
              <a:ea typeface="+mj-ea"/>
              <a:cs typeface="+mj-cs"/>
            </a:endParaRPr>
          </a:p>
        </p:txBody>
      </p:sp>
    </p:spTree>
    <p:extLst>
      <p:ext uri="{BB962C8B-B14F-4D97-AF65-F5344CB8AC3E}">
        <p14:creationId xmlns:p14="http://schemas.microsoft.com/office/powerpoint/2010/main" val="3574403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216163" y="2733632"/>
            <a:ext cx="10170368" cy="303301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https://github.com/jianchentech/PythonLesson/blob/master/pythonProject/BeginnerProject/patternPrinter.md</a:t>
            </a:r>
            <a:endParaRPr lang="en-US" dirty="0">
              <a:solidFill>
                <a:schemeClr val="tx1"/>
              </a:solidFill>
              <a:latin typeface="+mj-ea"/>
            </a:endParaRPr>
          </a:p>
          <a:p>
            <a:pPr algn="ctr" fontAlgn="base">
              <a:lnSpc>
                <a:spcPct val="150000"/>
              </a:lnSpc>
            </a:pPr>
            <a:endParaRPr lang="en-US" dirty="0">
              <a:solidFill>
                <a:schemeClr val="tx1"/>
              </a:solidFill>
              <a:latin typeface="+mj-ea"/>
            </a:endParaRPr>
          </a:p>
          <a:p>
            <a:pPr algn="ctr" fontAlgn="base">
              <a:lnSpc>
                <a:spcPct val="150000"/>
              </a:lnSpc>
            </a:pPr>
            <a:r>
              <a:rPr lang="en-US" altLang="en-US" sz="3600" i="1" dirty="0">
                <a:solidFill>
                  <a:srgbClr val="FF0000"/>
                </a:solidFill>
                <a:latin typeface="Arial Unicode MS"/>
                <a:ea typeface="JetBrains Mono"/>
              </a:rPr>
              <a:t>Deadline: January 16 12:00PM, 2021</a:t>
            </a:r>
            <a:endParaRPr lang="en-US" altLang="en-US" sz="3600" dirty="0">
              <a:solidFill>
                <a:srgbClr val="FF0000"/>
              </a:solidFill>
              <a:latin typeface="Arial" panose="020B0604020202020204" pitchFamily="34" charset="0"/>
            </a:endParaRPr>
          </a:p>
          <a:p>
            <a:pPr algn="ctr" fontAlgn="base">
              <a:lnSpc>
                <a:spcPct val="150000"/>
              </a:lnSpc>
            </a:pPr>
            <a:endParaRPr lang="en-US"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3" y="428910"/>
            <a:ext cx="8580979" cy="535531"/>
          </a:xfrm>
        </p:spPr>
        <p:txBody>
          <a:bodyPr/>
          <a:lstStyle/>
          <a:p>
            <a:r>
              <a:rPr lang="en-US" altLang="zh-CN" dirty="0">
                <a:latin typeface="+mj-ea"/>
                <a:ea typeface="+mj-ea"/>
              </a:rPr>
              <a:t>Project – Pattern Printer</a:t>
            </a:r>
            <a:endParaRPr lang="zh-CN" altLang="en-US" dirty="0">
              <a:latin typeface="+mj-ea"/>
              <a:ea typeface="+mj-ea"/>
            </a:endParaRPr>
          </a:p>
        </p:txBody>
      </p:sp>
    </p:spTree>
    <p:extLst>
      <p:ext uri="{BB962C8B-B14F-4D97-AF65-F5344CB8AC3E}">
        <p14:creationId xmlns:p14="http://schemas.microsoft.com/office/powerpoint/2010/main" val="2653236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1</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487179" y="2525657"/>
            <a:ext cx="3337773"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Boolean</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弧形 19"/>
          <p:cNvSpPr/>
          <p:nvPr>
            <p:custDataLst>
              <p:tags r:id="rId1"/>
            </p:custDataLst>
          </p:nvPr>
        </p:nvSpPr>
        <p:spPr>
          <a:xfrm>
            <a:off x="-2290773" y="-1637259"/>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custDataLst>
              <p:tags r:id="rId2"/>
            </p:custDataLst>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custDataLst>
              <p:tags r:id="rId3"/>
            </p:custDataLst>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custDataLst>
              <p:tags r:id="rId4"/>
            </p:custDataLst>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custDataLst>
              <p:tags r:id="rId5"/>
            </p:custDataLst>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custDataLst>
              <p:tags r:id="rId6"/>
            </p:custDataLst>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custDataLst>
              <p:tags r:id="rId7"/>
            </p:custDataLst>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custDataLst>
              <p:tags r:id="rId8"/>
            </p:custDataLst>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custDataLst>
              <p:tags r:id="rId9"/>
            </p:custDataLst>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2" name="文本框 91"/>
          <p:cNvSpPr txBox="1"/>
          <p:nvPr>
            <p:custDataLst>
              <p:tags r:id="rId10"/>
            </p:custDataLst>
          </p:nvPr>
        </p:nvSpPr>
        <p:spPr>
          <a:xfrm>
            <a:off x="1474872" y="1469542"/>
            <a:ext cx="9226635" cy="285199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en-US" sz="2400" dirty="0">
                <a:solidFill>
                  <a:srgbClr val="000000"/>
                </a:solidFill>
                <a:latin typeface="Verdana" panose="020B0604030504040204" pitchFamily="34" charset="0"/>
              </a:rPr>
              <a:t>Booleans represent one of two values: </a:t>
            </a:r>
            <a:r>
              <a:rPr lang="en-US" altLang="en-US" sz="2400" dirty="0">
                <a:solidFill>
                  <a:srgbClr val="DC143C"/>
                </a:solidFill>
                <a:latin typeface="Consolas" panose="020B0609020204030204" pitchFamily="49" charset="0"/>
              </a:rPr>
              <a:t>True</a:t>
            </a:r>
            <a:r>
              <a:rPr lang="en-US" altLang="en-US" sz="2400" dirty="0">
                <a:solidFill>
                  <a:srgbClr val="000000"/>
                </a:solidFill>
                <a:latin typeface="Verdana" panose="020B0604030504040204" pitchFamily="34" charset="0"/>
              </a:rPr>
              <a:t> or </a:t>
            </a:r>
            <a:r>
              <a:rPr lang="en-US" altLang="en-US" sz="2400" dirty="0">
                <a:solidFill>
                  <a:srgbClr val="DC143C"/>
                </a:solidFill>
                <a:latin typeface="Consolas" panose="020B0609020204030204" pitchFamily="49" charset="0"/>
              </a:rPr>
              <a:t>False</a:t>
            </a:r>
          </a:p>
          <a:p>
            <a:pPr marL="171450" lvl="0" indent="-171450" algn="just" eaLnBrk="0" fontAlgn="base" hangingPunct="0">
              <a:spcBef>
                <a:spcPct val="0"/>
              </a:spcBef>
              <a:spcAft>
                <a:spcPct val="0"/>
              </a:spcAft>
              <a:buFont typeface="Wingdings" panose="05000000000000000000" pitchFamily="2" charset="2"/>
              <a:buChar char="§"/>
            </a:pPr>
            <a:r>
              <a:rPr lang="en-US" altLang="en-US" sz="2400" dirty="0">
                <a:solidFill>
                  <a:srgbClr val="000000"/>
                </a:solidFill>
                <a:latin typeface="Verdana" panose="020B0604030504040204" pitchFamily="34" charset="0"/>
              </a:rPr>
              <a:t>  In programming you often need to know if an expression is True or False.</a:t>
            </a:r>
          </a:p>
          <a:p>
            <a:pPr marL="171450" lvl="0" indent="-171450" algn="just" eaLnBrk="0" fontAlgn="base" hangingPunct="0">
              <a:spcBef>
                <a:spcPct val="0"/>
              </a:spcBef>
              <a:spcAft>
                <a:spcPct val="0"/>
              </a:spcAft>
              <a:buFont typeface="Wingdings" panose="05000000000000000000" pitchFamily="2" charset="2"/>
              <a:buChar char="§"/>
            </a:pPr>
            <a:r>
              <a:rPr lang="en-US" altLang="en-US" sz="2400" dirty="0">
                <a:solidFill>
                  <a:srgbClr val="000000"/>
                </a:solidFill>
                <a:latin typeface="Verdana" panose="020B0604030504040204" pitchFamily="34" charset="0"/>
              </a:rPr>
              <a:t>  When you compare two values, the expression is evaluated and Python returns the Boolean answer:</a:t>
            </a:r>
          </a:p>
          <a:p>
            <a:pPr marL="342900" indent="-342900">
              <a:lnSpc>
                <a:spcPct val="150000"/>
              </a:lnSpc>
              <a:buFont typeface="Wingdings" panose="05000000000000000000" pitchFamily="2" charset="2"/>
              <a:buChar char="Ø"/>
            </a:pPr>
            <a:endParaRPr lang="en-US" altLang="en-US" sz="3600" dirty="0">
              <a:latin typeface="Arial" panose="020B0604020202020204" pitchFamily="34" charset="0"/>
            </a:endParaRPr>
          </a:p>
        </p:txBody>
      </p:sp>
      <p:sp>
        <p:nvSpPr>
          <p:cNvPr id="4" name="TextBox 3">
            <a:extLst>
              <a:ext uri="{FF2B5EF4-FFF2-40B4-BE49-F238E27FC236}">
                <a16:creationId xmlns:a16="http://schemas.microsoft.com/office/drawing/2014/main" id="{AEB51138-662E-47C1-8630-0EED9D589DDD}"/>
              </a:ext>
            </a:extLst>
          </p:cNvPr>
          <p:cNvSpPr txBox="1"/>
          <p:nvPr/>
        </p:nvSpPr>
        <p:spPr>
          <a:xfrm>
            <a:off x="1540649" y="695981"/>
            <a:ext cx="7073503" cy="584775"/>
          </a:xfrm>
          <a:prstGeom prst="rect">
            <a:avLst/>
          </a:prstGeom>
          <a:noFill/>
        </p:spPr>
        <p:txBody>
          <a:bodyPr wrap="square" rtlCol="0">
            <a:spAutoFit/>
          </a:bodyPr>
          <a:lstStyle/>
          <a:p>
            <a:r>
              <a:rPr lang="en-US" sz="3200" b="1" dirty="0">
                <a:solidFill>
                  <a:schemeClr val="tx1">
                    <a:lumMod val="75000"/>
                    <a:lumOff val="25000"/>
                  </a:schemeClr>
                </a:solidFill>
                <a:latin typeface="+mj-ea"/>
                <a:ea typeface="+mj-ea"/>
                <a:cs typeface="+mn-ea"/>
              </a:rPr>
              <a:t>Boolean</a:t>
            </a:r>
            <a:endParaRPr lang="en-CA" sz="3200" b="1" dirty="0">
              <a:solidFill>
                <a:schemeClr val="tx1">
                  <a:lumMod val="75000"/>
                  <a:lumOff val="25000"/>
                </a:schemeClr>
              </a:solidFill>
              <a:latin typeface="+mj-ea"/>
              <a:ea typeface="+mj-ea"/>
              <a:cs typeface="+mn-ea"/>
            </a:endParaRPr>
          </a:p>
        </p:txBody>
      </p:sp>
      <p:sp>
        <p:nvSpPr>
          <p:cNvPr id="81" name="TextBox 80">
            <a:extLst>
              <a:ext uri="{FF2B5EF4-FFF2-40B4-BE49-F238E27FC236}">
                <a16:creationId xmlns:a16="http://schemas.microsoft.com/office/drawing/2014/main" id="{C73F7ECC-C1DE-43AA-BD98-6238930A2C6B}"/>
              </a:ext>
            </a:extLst>
          </p:cNvPr>
          <p:cNvSpPr txBox="1"/>
          <p:nvPr/>
        </p:nvSpPr>
        <p:spPr>
          <a:xfrm>
            <a:off x="1782186" y="3685110"/>
            <a:ext cx="9754818" cy="2063065"/>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FF0000"/>
                </a:solidFill>
                <a:effectLst/>
                <a:latin typeface="Consolas" panose="020B0609020204030204" pitchFamily="49" charset="0"/>
              </a:rPr>
              <a:t>10</a:t>
            </a:r>
            <a:r>
              <a:rPr lang="en-CA" sz="2400" b="0" i="0" dirty="0">
                <a:solidFill>
                  <a:srgbClr val="000000"/>
                </a:solidFill>
                <a:effectLst/>
                <a:latin typeface="Consolas" panose="020B0609020204030204" pitchFamily="49" charset="0"/>
              </a:rPr>
              <a:t> &gt; </a:t>
            </a:r>
            <a:r>
              <a:rPr lang="en-CA" sz="2400" b="0" i="0" dirty="0">
                <a:solidFill>
                  <a:srgbClr val="FF0000"/>
                </a:solidFill>
                <a:effectLst/>
                <a:latin typeface="Consolas" panose="020B0609020204030204" pitchFamily="49" charset="0"/>
              </a:rPr>
              <a:t>9</a:t>
            </a:r>
            <a:r>
              <a:rPr lang="en-CA" sz="2400" b="0" i="0" dirty="0">
                <a:solidFill>
                  <a:srgbClr val="000000"/>
                </a:solidFill>
                <a:effectLst/>
                <a:latin typeface="Consolas" panose="020B0609020204030204" pitchFamily="49" charset="0"/>
              </a:rPr>
              <a:t>)</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FF0000"/>
                </a:solidFill>
                <a:effectLst/>
                <a:latin typeface="Consolas" panose="020B0609020204030204" pitchFamily="49" charset="0"/>
              </a:rPr>
              <a:t>10</a:t>
            </a:r>
            <a:r>
              <a:rPr lang="en-CA" sz="2400" b="0" i="0" dirty="0">
                <a:solidFill>
                  <a:srgbClr val="000000"/>
                </a:solidFill>
                <a:effectLst/>
                <a:latin typeface="Consolas" panose="020B0609020204030204" pitchFamily="49" charset="0"/>
              </a:rPr>
              <a:t> == </a:t>
            </a:r>
            <a:r>
              <a:rPr lang="en-CA" sz="2400" b="0" i="0" dirty="0">
                <a:solidFill>
                  <a:srgbClr val="FF0000"/>
                </a:solidFill>
                <a:effectLst/>
                <a:latin typeface="Consolas" panose="020B0609020204030204" pitchFamily="49" charset="0"/>
              </a:rPr>
              <a:t>9</a:t>
            </a:r>
            <a:r>
              <a:rPr lang="en-CA" sz="2400" b="0" i="0" dirty="0">
                <a:solidFill>
                  <a:srgbClr val="000000"/>
                </a:solidFill>
                <a:effectLst/>
                <a:latin typeface="Consolas" panose="020B0609020204030204" pitchFamily="49" charset="0"/>
              </a:rPr>
              <a:t>)</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FF0000"/>
                </a:solidFill>
                <a:effectLst/>
                <a:latin typeface="Consolas" panose="020B0609020204030204" pitchFamily="49" charset="0"/>
              </a:rPr>
              <a:t>10</a:t>
            </a:r>
            <a:r>
              <a:rPr lang="en-CA" sz="2400" b="0" i="0" dirty="0">
                <a:solidFill>
                  <a:srgbClr val="000000"/>
                </a:solidFill>
                <a:effectLst/>
                <a:latin typeface="Consolas" panose="020B0609020204030204" pitchFamily="49" charset="0"/>
              </a:rPr>
              <a:t> &lt; </a:t>
            </a:r>
            <a:r>
              <a:rPr lang="en-CA" sz="2400" b="0" i="0" dirty="0">
                <a:solidFill>
                  <a:srgbClr val="FF0000"/>
                </a:solidFill>
                <a:effectLst/>
                <a:latin typeface="Consolas" panose="020B0609020204030204" pitchFamily="49" charset="0"/>
              </a:rPr>
              <a:t>9</a:t>
            </a:r>
            <a:r>
              <a:rPr lang="en-CA" sz="2400" b="0" i="0" dirty="0">
                <a:solidFill>
                  <a:srgbClr val="000000"/>
                </a:solidFill>
                <a:effectLst/>
                <a:latin typeface="Consolas" panose="020B0609020204030204" pitchFamily="49" charset="0"/>
              </a:rPr>
              <a:t>)</a:t>
            </a:r>
            <a:endParaRPr lang="en-US" sz="2400" b="0" i="0" dirty="0">
              <a:solidFill>
                <a:srgbClr val="000000"/>
              </a:solidFill>
              <a:effectLst/>
              <a:latin typeface="+mj-ea"/>
              <a:ea typeface="+mj-ea"/>
            </a:endParaRPr>
          </a:p>
        </p:txBody>
      </p:sp>
    </p:spTree>
    <p:extLst>
      <p:ext uri="{BB962C8B-B14F-4D97-AF65-F5344CB8AC3E}">
        <p14:creationId xmlns:p14="http://schemas.microsoft.com/office/powerpoint/2010/main" val="4133310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14:presetBounceEnd="66667">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66667">
                                          <p:cBhvr additive="base">
                                            <p:cTn id="15" dur="1500" fill="hold"/>
                                            <p:tgtEl>
                                              <p:spTgt spid="2"/>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6667">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14:bounceEnd="66667">
                                          <p:cBhvr additive="base">
                                            <p:cTn id="19" dur="1500" fill="hold"/>
                                            <p:tgtEl>
                                              <p:spTgt spid="3"/>
                                            </p:tgtEl>
                                            <p:attrNameLst>
                                              <p:attrName>ppt_x</p:attrName>
                                            </p:attrNameLst>
                                          </p:cBhvr>
                                          <p:tavLst>
                                            <p:tav tm="0">
                                              <p:val>
                                                <p:strVal val="#ppt_x"/>
                                              </p:val>
                                            </p:tav>
                                            <p:tav tm="100000">
                                              <p:val>
                                                <p:strVal val="#ppt_x"/>
                                              </p:val>
                                            </p:tav>
                                          </p:tavLst>
                                        </p:anim>
                                        <p:anim calcmode="lin" valueType="num" p14:bounceEnd="66667">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6667">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14:bounceEnd="66667">
                                          <p:cBhvr additive="base">
                                            <p:cTn id="23" dur="15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6667">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14:bounceEnd="66667">
                                          <p:cBhvr additive="base">
                                            <p:cTn id="27" dur="1500" fill="hold"/>
                                            <p:tgtEl>
                                              <p:spTgt spid="6"/>
                                            </p:tgtEl>
                                            <p:attrNameLst>
                                              <p:attrName>ppt_x</p:attrName>
                                            </p:attrNameLst>
                                          </p:cBhvr>
                                          <p:tavLst>
                                            <p:tav tm="0">
                                              <p:val>
                                                <p:strVal val="#ppt_x"/>
                                              </p:val>
                                            </p:tav>
                                            <p:tav tm="100000">
                                              <p:val>
                                                <p:strVal val="#ppt_x"/>
                                              </p:val>
                                            </p:tav>
                                          </p:tavLst>
                                        </p:anim>
                                        <p:anim calcmode="lin" valueType="num" p14:bounceEnd="66667">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6667">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14:bounceEnd="66667">
                                          <p:cBhvr additive="base">
                                            <p:cTn id="31" dur="15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66667">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14:bounceEnd="66667">
                                          <p:cBhvr additive="base">
                                            <p:cTn id="35" dur="1500" fill="hold"/>
                                            <p:tgtEl>
                                              <p:spTgt spid="8"/>
                                            </p:tgtEl>
                                            <p:attrNameLst>
                                              <p:attrName>ppt_x</p:attrName>
                                            </p:attrNameLst>
                                          </p:cBhvr>
                                          <p:tavLst>
                                            <p:tav tm="0">
                                              <p:val>
                                                <p:strVal val="#ppt_x"/>
                                              </p:val>
                                            </p:tav>
                                            <p:tav tm="100000">
                                              <p:val>
                                                <p:strVal val="#ppt_x"/>
                                              </p:val>
                                            </p:tav>
                                          </p:tavLst>
                                        </p:anim>
                                        <p:anim calcmode="lin" valueType="num" p14:bounceEnd="66667">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66667">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14:bounceEnd="66667">
                                          <p:cBhvr additive="base">
                                            <p:cTn id="39" dur="1500" fill="hold"/>
                                            <p:tgtEl>
                                              <p:spTgt spid="31"/>
                                            </p:tgtEl>
                                            <p:attrNameLst>
                                              <p:attrName>ppt_x</p:attrName>
                                            </p:attrNameLst>
                                          </p:cBhvr>
                                          <p:tavLst>
                                            <p:tav tm="0">
                                              <p:val>
                                                <p:strVal val="#ppt_x"/>
                                              </p:val>
                                            </p:tav>
                                            <p:tav tm="100000">
                                              <p:val>
                                                <p:strVal val="#ppt_x"/>
                                              </p:val>
                                            </p:tav>
                                          </p:tavLst>
                                        </p:anim>
                                        <p:anim calcmode="lin" valueType="num" p14:bounceEnd="66667">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500" fill="hold"/>
                                            <p:tgtEl>
                                              <p:spTgt spid="2"/>
                                            </p:tgtEl>
                                            <p:attrNameLst>
                                              <p:attrName>ppt_x</p:attrName>
                                            </p:attrNameLst>
                                          </p:cBhvr>
                                          <p:tavLst>
                                            <p:tav tm="0">
                                              <p:val>
                                                <p:strVal val="#ppt_x"/>
                                              </p:val>
                                            </p:tav>
                                            <p:tav tm="100000">
                                              <p:val>
                                                <p:strVal val="#ppt_x"/>
                                              </p:val>
                                            </p:tav>
                                          </p:tavLst>
                                        </p:anim>
                                        <p:anim calcmode="lin" valueType="num">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500" fill="hold"/>
                                            <p:tgtEl>
                                              <p:spTgt spid="3"/>
                                            </p:tgtEl>
                                            <p:attrNameLst>
                                              <p:attrName>ppt_x</p:attrName>
                                            </p:attrNameLst>
                                          </p:cBhvr>
                                          <p:tavLst>
                                            <p:tav tm="0">
                                              <p:val>
                                                <p:strVal val="#ppt_x"/>
                                              </p:val>
                                            </p:tav>
                                            <p:tav tm="100000">
                                              <p:val>
                                                <p:strVal val="#ppt_x"/>
                                              </p:val>
                                            </p:tav>
                                          </p:tavLst>
                                        </p:anim>
                                        <p:anim calcmode="lin" valueType="num">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ppt_x"/>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500" fill="hold"/>
                                            <p:tgtEl>
                                              <p:spTgt spid="7"/>
                                            </p:tgtEl>
                                            <p:attrNameLst>
                                              <p:attrName>ppt_x</p:attrName>
                                            </p:attrNameLst>
                                          </p:cBhvr>
                                          <p:tavLst>
                                            <p:tav tm="0">
                                              <p:val>
                                                <p:strVal val="#ppt_x"/>
                                              </p:val>
                                            </p:tav>
                                            <p:tav tm="100000">
                                              <p:val>
                                                <p:strVal val="#ppt_x"/>
                                              </p:val>
                                            </p:tav>
                                          </p:tavLst>
                                        </p:anim>
                                        <p:anim calcmode="lin" valueType="num">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500" fill="hold"/>
                                            <p:tgtEl>
                                              <p:spTgt spid="8"/>
                                            </p:tgtEl>
                                            <p:attrNameLst>
                                              <p:attrName>ppt_x</p:attrName>
                                            </p:attrNameLst>
                                          </p:cBhvr>
                                          <p:tavLst>
                                            <p:tav tm="0">
                                              <p:val>
                                                <p:strVal val="#ppt_x"/>
                                              </p:val>
                                            </p:tav>
                                            <p:tav tm="100000">
                                              <p:val>
                                                <p:strVal val="#ppt_x"/>
                                              </p:val>
                                            </p:tav>
                                          </p:tavLst>
                                        </p:anim>
                                        <p:anim calcmode="lin" valueType="num">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500" fill="hold"/>
                                            <p:tgtEl>
                                              <p:spTgt spid="31"/>
                                            </p:tgtEl>
                                            <p:attrNameLst>
                                              <p:attrName>ppt_x</p:attrName>
                                            </p:attrNameLst>
                                          </p:cBhvr>
                                          <p:tavLst>
                                            <p:tav tm="0">
                                              <p:val>
                                                <p:strVal val="#ppt_x"/>
                                              </p:val>
                                            </p:tav>
                                            <p:tav tm="100000">
                                              <p:val>
                                                <p:strVal val="#ppt_x"/>
                                              </p:val>
                                            </p:tav>
                                          </p:tavLst>
                                        </p:anim>
                                        <p:anim calcmode="lin" valueType="num">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47572"/>
            <a:ext cx="6906432" cy="535531"/>
          </a:xfrm>
        </p:spPr>
        <p:txBody>
          <a:bodyPr/>
          <a:lstStyle/>
          <a:p>
            <a:pPr algn="l"/>
            <a:r>
              <a:rPr lang="en-CA" i="0" dirty="0">
                <a:solidFill>
                  <a:srgbClr val="000000"/>
                </a:solidFill>
                <a:effectLst/>
                <a:latin typeface="+mj-ea"/>
                <a:ea typeface="+mj-ea"/>
              </a:rPr>
              <a:t>Evaluate Values and Variables</a:t>
            </a:r>
          </a:p>
        </p:txBody>
      </p:sp>
      <p:sp>
        <p:nvSpPr>
          <p:cNvPr id="39" name="Shape 1915"/>
          <p:cNvSpPr/>
          <p:nvPr>
            <p:custDataLst>
              <p:tags r:id="rId3"/>
            </p:custDataLst>
          </p:nvPr>
        </p:nvSpPr>
        <p:spPr>
          <a:xfrm>
            <a:off x="904673" y="1459763"/>
            <a:ext cx="10170368" cy="109683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bool()</a:t>
            </a:r>
            <a:r>
              <a:rPr lang="en-US" altLang="en-US" dirty="0">
                <a:solidFill>
                  <a:srgbClr val="000000"/>
                </a:solidFill>
                <a:latin typeface="Verdana" panose="020B0604030504040204" pitchFamily="34" charset="0"/>
              </a:rPr>
              <a:t> function allows you to evaluate any value, and give you </a:t>
            </a:r>
            <a:r>
              <a:rPr lang="en-US" altLang="en-US" dirty="0">
                <a:solidFill>
                  <a:srgbClr val="DC143C"/>
                </a:solidFill>
                <a:latin typeface="Consolas" panose="020B0609020204030204" pitchFamily="49" charset="0"/>
              </a:rPr>
              <a:t>True</a:t>
            </a:r>
            <a:r>
              <a:rPr lang="en-US" altLang="en-US" dirty="0">
                <a:solidFill>
                  <a:srgbClr val="000000"/>
                </a:solidFill>
                <a:latin typeface="Verdana" panose="020B0604030504040204" pitchFamily="34" charset="0"/>
              </a:rPr>
              <a:t> or </a:t>
            </a:r>
            <a:r>
              <a:rPr lang="en-US" altLang="en-US" dirty="0">
                <a:solidFill>
                  <a:srgbClr val="DC143C"/>
                </a:solidFill>
                <a:latin typeface="Consolas" panose="020B0609020204030204" pitchFamily="49" charset="0"/>
              </a:rPr>
              <a:t>False</a:t>
            </a:r>
            <a:r>
              <a:rPr lang="en-US" altLang="en-US" dirty="0">
                <a:solidFill>
                  <a:srgbClr val="000000"/>
                </a:solidFill>
                <a:latin typeface="Verdana" panose="020B0604030504040204" pitchFamily="34" charset="0"/>
              </a:rPr>
              <a:t> in return</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27E18A1A-1487-4AF1-99A5-3793A5AA497A}"/>
              </a:ext>
            </a:extLst>
          </p:cNvPr>
          <p:cNvSpPr txBox="1"/>
          <p:nvPr/>
        </p:nvSpPr>
        <p:spPr>
          <a:xfrm>
            <a:off x="2045787" y="3033262"/>
            <a:ext cx="8567090" cy="3046988"/>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"Hello"</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15</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endParaRPr lang="en-US" sz="2400" b="0" i="0" dirty="0">
              <a:solidFill>
                <a:srgbClr val="000000"/>
              </a:solidFill>
              <a:effectLst/>
              <a:latin typeface="Consolas" panose="020B0609020204030204" pitchFamily="49" charset="0"/>
            </a:endParaRPr>
          </a:p>
          <a:p>
            <a:pPr algn="l"/>
            <a:r>
              <a:rPr lang="en-CA" sz="2400" b="0" i="0" dirty="0">
                <a:solidFill>
                  <a:srgbClr val="000000"/>
                </a:solidFill>
                <a:effectLst/>
                <a:latin typeface="Consolas" panose="020B0609020204030204" pitchFamily="49" charset="0"/>
              </a:rPr>
              <a:t>x = </a:t>
            </a:r>
            <a:r>
              <a:rPr lang="en-CA" sz="2400" b="0" i="0" dirty="0">
                <a:solidFill>
                  <a:srgbClr val="A52A2A"/>
                </a:solidFill>
                <a:effectLst/>
                <a:latin typeface="Consolas" panose="020B0609020204030204" pitchFamily="49" charset="0"/>
              </a:rPr>
              <a:t>"Hello"</a:t>
            </a:r>
            <a:br>
              <a:rPr lang="en-CA" sz="2400" dirty="0"/>
            </a:br>
            <a:r>
              <a:rPr lang="en-CA" sz="2400" b="0" i="0" dirty="0">
                <a:solidFill>
                  <a:srgbClr val="000000"/>
                </a:solidFill>
                <a:effectLst/>
                <a:latin typeface="Consolas" panose="020B0609020204030204" pitchFamily="49" charset="0"/>
              </a:rPr>
              <a:t>y = </a:t>
            </a:r>
            <a:r>
              <a:rPr lang="en-CA" sz="2400" b="0" i="0" dirty="0">
                <a:solidFill>
                  <a:srgbClr val="FF0000"/>
                </a:solidFill>
                <a:effectLst/>
                <a:latin typeface="Consolas" panose="020B0609020204030204" pitchFamily="49" charset="0"/>
              </a:rPr>
              <a:t>15</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0000CD"/>
                </a:solidFill>
                <a:effectLst/>
                <a:latin typeface="Consolas" panose="020B0609020204030204" pitchFamily="49" charset="0"/>
              </a:rPr>
              <a:t>bool</a:t>
            </a:r>
            <a:r>
              <a:rPr lang="en-CA" sz="2400" b="0" i="0" dirty="0">
                <a:solidFill>
                  <a:srgbClr val="000000"/>
                </a:solidFill>
                <a:effectLst/>
                <a:latin typeface="Consolas" panose="020B0609020204030204" pitchFamily="49" charset="0"/>
              </a:rPr>
              <a:t>(x))</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0000CD"/>
                </a:solidFill>
                <a:effectLst/>
                <a:latin typeface="Consolas" panose="020B0609020204030204" pitchFamily="49" charset="0"/>
              </a:rPr>
              <a:t>bool</a:t>
            </a:r>
            <a:r>
              <a:rPr lang="en-CA" sz="2400" b="0" i="0" dirty="0">
                <a:solidFill>
                  <a:srgbClr val="000000"/>
                </a:solidFill>
                <a:effectLst/>
                <a:latin typeface="Consolas" panose="020B0609020204030204" pitchFamily="49" charset="0"/>
              </a:rPr>
              <a:t>(y))</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2</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616366" y="2698874"/>
            <a:ext cx="5632889"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Python Condition</a:t>
            </a:r>
            <a:endParaRPr lang="en-CA" sz="4800" dirty="0">
              <a:solidFill>
                <a:srgbClr val="009999"/>
              </a:solidFill>
              <a:effectLst/>
              <a:latin typeface="+mj-ea"/>
              <a:ea typeface="+mj-ea"/>
            </a:endParaRP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38241"/>
            <a:ext cx="5230818" cy="535531"/>
          </a:xfrm>
        </p:spPr>
        <p:txBody>
          <a:bodyPr/>
          <a:lstStyle/>
          <a:p>
            <a:r>
              <a:rPr lang="en-US" altLang="zh-CN" dirty="0">
                <a:latin typeface="+mj-ea"/>
                <a:ea typeface="+mj-ea"/>
              </a:rPr>
              <a:t>Python Conditions</a:t>
            </a:r>
            <a:endParaRPr lang="zh-CN" altLang="en-US" dirty="0">
              <a:latin typeface="+mj-ea"/>
              <a:ea typeface="+mj-ea"/>
            </a:endParaRPr>
          </a:p>
        </p:txBody>
      </p:sp>
      <p:sp>
        <p:nvSpPr>
          <p:cNvPr id="4" name="Shape 1915">
            <a:extLst>
              <a:ext uri="{FF2B5EF4-FFF2-40B4-BE49-F238E27FC236}">
                <a16:creationId xmlns:a16="http://schemas.microsoft.com/office/drawing/2014/main" id="{67909B69-8F40-4964-83D7-79911F7871A4}"/>
              </a:ext>
            </a:extLst>
          </p:cNvPr>
          <p:cNvSpPr/>
          <p:nvPr>
            <p:custDataLst>
              <p:tags r:id="rId2"/>
            </p:custDataLst>
          </p:nvPr>
        </p:nvSpPr>
        <p:spPr>
          <a:xfrm>
            <a:off x="1091285" y="1123861"/>
            <a:ext cx="10170368" cy="387202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r>
              <a:rPr lang="en-US" dirty="0">
                <a:solidFill>
                  <a:schemeClr val="tx1"/>
                </a:solidFill>
              </a:rPr>
              <a:t>Python supports the usual logical conditions from mathematics:</a:t>
            </a:r>
          </a:p>
          <a:p>
            <a:pPr marL="342900" indent="-342900">
              <a:lnSpc>
                <a:spcPct val="150000"/>
              </a:lnSpc>
              <a:buFont typeface="Wingdings" panose="05000000000000000000" pitchFamily="2" charset="2"/>
              <a:buChar char="q"/>
            </a:pPr>
            <a:r>
              <a:rPr lang="en-US" dirty="0">
                <a:solidFill>
                  <a:schemeClr val="tx1"/>
                </a:solidFill>
              </a:rPr>
              <a:t>Equals: a == b</a:t>
            </a:r>
          </a:p>
          <a:p>
            <a:pPr marL="342900" indent="-342900">
              <a:lnSpc>
                <a:spcPct val="150000"/>
              </a:lnSpc>
              <a:buFont typeface="Wingdings" panose="05000000000000000000" pitchFamily="2" charset="2"/>
              <a:buChar char="q"/>
            </a:pPr>
            <a:r>
              <a:rPr lang="en-US" dirty="0">
                <a:solidFill>
                  <a:schemeClr val="tx1"/>
                </a:solidFill>
              </a:rPr>
              <a:t>Not Equals: a != b</a:t>
            </a:r>
          </a:p>
          <a:p>
            <a:pPr marL="342900" indent="-342900">
              <a:lnSpc>
                <a:spcPct val="150000"/>
              </a:lnSpc>
              <a:buFont typeface="Wingdings" panose="05000000000000000000" pitchFamily="2" charset="2"/>
              <a:buChar char="q"/>
            </a:pPr>
            <a:r>
              <a:rPr lang="en-US" dirty="0">
                <a:solidFill>
                  <a:schemeClr val="tx1"/>
                </a:solidFill>
              </a:rPr>
              <a:t>Less than: a &lt; b</a:t>
            </a:r>
          </a:p>
          <a:p>
            <a:pPr marL="342900" indent="-342900">
              <a:lnSpc>
                <a:spcPct val="150000"/>
              </a:lnSpc>
              <a:buFont typeface="Wingdings" panose="05000000000000000000" pitchFamily="2" charset="2"/>
              <a:buChar char="q"/>
            </a:pPr>
            <a:r>
              <a:rPr lang="en-US" dirty="0">
                <a:solidFill>
                  <a:schemeClr val="tx1"/>
                </a:solidFill>
              </a:rPr>
              <a:t>Less than or equal to: a &lt;= b</a:t>
            </a:r>
          </a:p>
          <a:p>
            <a:pPr marL="342900" indent="-342900">
              <a:lnSpc>
                <a:spcPct val="150000"/>
              </a:lnSpc>
              <a:buFont typeface="Wingdings" panose="05000000000000000000" pitchFamily="2" charset="2"/>
              <a:buChar char="q"/>
            </a:pPr>
            <a:r>
              <a:rPr lang="en-US" dirty="0">
                <a:solidFill>
                  <a:schemeClr val="tx1"/>
                </a:solidFill>
              </a:rPr>
              <a:t>Greater than: a &gt; b</a:t>
            </a:r>
          </a:p>
          <a:p>
            <a:pPr marL="342900" indent="-342900">
              <a:lnSpc>
                <a:spcPct val="150000"/>
              </a:lnSpc>
              <a:buFont typeface="Wingdings" panose="05000000000000000000" pitchFamily="2" charset="2"/>
              <a:buChar char="q"/>
            </a:pPr>
            <a:r>
              <a:rPr lang="en-US" dirty="0">
                <a:solidFill>
                  <a:schemeClr val="tx1"/>
                </a:solidFill>
              </a:rPr>
              <a:t>Greater than or equal to: a &gt;= b</a:t>
            </a:r>
          </a:p>
        </p:txBody>
      </p:sp>
    </p:spTree>
    <p:extLst>
      <p:ext uri="{BB962C8B-B14F-4D97-AF65-F5344CB8AC3E}">
        <p14:creationId xmlns:p14="http://schemas.microsoft.com/office/powerpoint/2010/main" val="429706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E18A1A-1487-4AF1-99A5-3793A5AA497A}"/>
              </a:ext>
            </a:extLst>
          </p:cNvPr>
          <p:cNvSpPr txBox="1"/>
          <p:nvPr/>
        </p:nvSpPr>
        <p:spPr>
          <a:xfrm>
            <a:off x="1446246" y="2981848"/>
            <a:ext cx="9060023" cy="3357009"/>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If statement:</a:t>
            </a:r>
          </a:p>
          <a:p>
            <a:pPr algn="l">
              <a:lnSpc>
                <a:spcPct val="150000"/>
              </a:lnSpc>
            </a:pPr>
            <a:r>
              <a:rPr lang="en-US" sz="2400" b="0" i="0" dirty="0">
                <a:solidFill>
                  <a:srgbClr val="000000"/>
                </a:solidFill>
                <a:effectLst/>
                <a:latin typeface="Consolas" panose="020B0609020204030204" pitchFamily="49" charset="0"/>
              </a:rPr>
              <a:t>a = </a:t>
            </a:r>
            <a:r>
              <a:rPr lang="en-US" sz="2400" dirty="0">
                <a:solidFill>
                  <a:srgbClr val="FF0000"/>
                </a:solidFill>
                <a:latin typeface="Consolas" panose="020B0609020204030204" pitchFamily="49" charset="0"/>
              </a:rPr>
              <a:t>49</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b = </a:t>
            </a:r>
            <a:r>
              <a:rPr lang="en-US" sz="2400" dirty="0">
                <a:solidFill>
                  <a:srgbClr val="FF0000"/>
                </a:solidFill>
                <a:latin typeface="Consolas" panose="020B0609020204030204" pitchFamily="49" charset="0"/>
              </a:rPr>
              <a:t>1</a:t>
            </a:r>
            <a:r>
              <a:rPr lang="en-US" sz="2400" b="0" i="0" dirty="0">
                <a:solidFill>
                  <a:srgbClr val="FF0000"/>
                </a:solidFill>
                <a:effectLst/>
                <a:latin typeface="Consolas" panose="020B0609020204030204" pitchFamily="49" charset="0"/>
              </a:rPr>
              <a:t>00</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&gt; a:</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greater than a"</a:t>
            </a:r>
            <a:r>
              <a:rPr lang="en-US" sz="2400" b="0" i="0" dirty="0">
                <a:solidFill>
                  <a:srgbClr val="000000"/>
                </a:solidFill>
                <a:effectLst/>
                <a:latin typeface="Consolas" panose="020B0609020204030204" pitchFamily="49" charset="0"/>
              </a:rPr>
              <a:t>)</a:t>
            </a:r>
          </a:p>
        </p:txBody>
      </p:sp>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US" altLang="zh-CN" dirty="0">
                <a:latin typeface="+mj-ea"/>
                <a:ea typeface="+mj-ea"/>
              </a:rPr>
              <a:t>I</a:t>
            </a:r>
            <a:r>
              <a:rPr lang="en-CA" altLang="zh-CN" dirty="0">
                <a:latin typeface="+mj-ea"/>
                <a:ea typeface="+mj-ea"/>
              </a:rPr>
              <a:t>f Statements</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904673" y="1319802"/>
            <a:ext cx="10170368" cy="1656031"/>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r>
              <a:rPr lang="en-US" dirty="0">
                <a:solidFill>
                  <a:schemeClr val="tx1"/>
                </a:solidFill>
              </a:rPr>
              <a:t>These conditions can be used in several ways, most commonly in "if statements" and loops.</a:t>
            </a:r>
          </a:p>
          <a:p>
            <a:pPr marL="342900" indent="-342900">
              <a:lnSpc>
                <a:spcPct val="150000"/>
              </a:lnSpc>
              <a:buFont typeface="Wingdings" panose="05000000000000000000" pitchFamily="2" charset="2"/>
              <a:buChar char="Ø"/>
            </a:pPr>
            <a:r>
              <a:rPr lang="en-US" dirty="0">
                <a:solidFill>
                  <a:schemeClr val="tx1"/>
                </a:solidFill>
              </a:rPr>
              <a:t>An "if statement" is written by using the </a:t>
            </a:r>
            <a:r>
              <a:rPr lang="en-US" dirty="0">
                <a:solidFill>
                  <a:srgbClr val="FF0000"/>
                </a:solidFill>
              </a:rPr>
              <a:t>if</a:t>
            </a:r>
            <a:r>
              <a:rPr lang="en-US" dirty="0">
                <a:solidFill>
                  <a:schemeClr val="tx1"/>
                </a:solidFill>
              </a:rPr>
              <a:t> keyword.</a:t>
            </a:r>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744265" y="1173670"/>
            <a:ext cx="10170368" cy="164622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dirty="0">
                <a:solidFill>
                  <a:schemeClr val="tx1"/>
                </a:solidFill>
                <a:latin typeface="+mj-ea"/>
              </a:rPr>
              <a:t>Python relies on indentation (whitespace at the beginning of a line) to define scope in the code. Other programming languages often use curly-brackets for this purpose.</a:t>
            </a:r>
            <a:endParaRPr lang="en-US" altLang="en-US" sz="1400" dirty="0">
              <a:solidFill>
                <a:schemeClr val="tx1"/>
              </a:solidFill>
              <a:latin typeface="+mj-ea"/>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1446245" y="2916533"/>
            <a:ext cx="9311951" cy="3357009"/>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If statement, without indentation (will throw an error):</a:t>
            </a:r>
          </a:p>
          <a:p>
            <a:pPr algn="l">
              <a:lnSpc>
                <a:spcPct val="150000"/>
              </a:lnSpc>
            </a:pPr>
            <a:r>
              <a:rPr lang="en-US" sz="2400" b="0" i="0" dirty="0">
                <a:solidFill>
                  <a:srgbClr val="000000"/>
                </a:solidFill>
                <a:effectLst/>
                <a:latin typeface="Consolas" panose="020B0609020204030204" pitchFamily="49" charset="0"/>
              </a:rPr>
              <a:t>a = </a:t>
            </a:r>
            <a:r>
              <a:rPr lang="en-US" sz="2400" dirty="0">
                <a:solidFill>
                  <a:srgbClr val="FF0000"/>
                </a:solidFill>
                <a:latin typeface="Consolas" panose="020B0609020204030204" pitchFamily="49" charset="0"/>
              </a:rPr>
              <a:t>15</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b = </a:t>
            </a:r>
            <a:r>
              <a:rPr lang="en-US" sz="2400" dirty="0">
                <a:solidFill>
                  <a:srgbClr val="FF0000"/>
                </a:solidFill>
                <a:latin typeface="Consolas" panose="020B0609020204030204" pitchFamily="49" charset="0"/>
              </a:rPr>
              <a:t>39</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&gt; a:</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greater than a"</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you will get an error</a:t>
            </a:r>
            <a:endParaRPr lang="en-US" sz="2400" b="0" i="0" dirty="0">
              <a:solidFill>
                <a:srgbClr val="000000"/>
              </a:solidFill>
              <a:effectLst/>
              <a:latin typeface="Consolas" panose="020B0609020204030204" pitchFamily="49" charset="0"/>
            </a:endParaRPr>
          </a:p>
        </p:txBody>
      </p:sp>
      <p:sp>
        <p:nvSpPr>
          <p:cNvPr id="4" name="标题 1">
            <a:extLst>
              <a:ext uri="{FF2B5EF4-FFF2-40B4-BE49-F238E27FC236}">
                <a16:creationId xmlns:a16="http://schemas.microsoft.com/office/drawing/2014/main" id="{AA1DC5E7-3BE6-4384-91FD-D6C6CFBBFBBE}"/>
              </a:ext>
            </a:extLst>
          </p:cNvPr>
          <p:cNvSpPr>
            <a:spLocks noGrp="1"/>
          </p:cNvSpPr>
          <p:nvPr>
            <p:ph type="title"/>
            <p:custDataLst>
              <p:tags r:id="rId2"/>
            </p:custDataLst>
          </p:nvPr>
        </p:nvSpPr>
        <p:spPr>
          <a:xfrm>
            <a:off x="1216164" y="438241"/>
            <a:ext cx="5230818" cy="535531"/>
          </a:xfrm>
        </p:spPr>
        <p:txBody>
          <a:bodyPr/>
          <a:lstStyle/>
          <a:p>
            <a:r>
              <a:rPr lang="en-US" altLang="zh-CN" dirty="0">
                <a:latin typeface="+mj-ea"/>
                <a:ea typeface="+mj-ea"/>
              </a:rPr>
              <a:t>I</a:t>
            </a:r>
            <a:r>
              <a:rPr lang="en-CA" altLang="zh-CN" dirty="0" err="1">
                <a:latin typeface="+mj-ea"/>
                <a:ea typeface="+mj-ea"/>
              </a:rPr>
              <a:t>ndentation</a:t>
            </a:r>
            <a:endParaRPr lang="zh-CN" altLang="en-US" dirty="0">
              <a:latin typeface="+mj-ea"/>
              <a:ea typeface="+mj-ea"/>
            </a:endParaRPr>
          </a:p>
        </p:txBody>
      </p:sp>
    </p:spTree>
    <p:extLst>
      <p:ext uri="{BB962C8B-B14F-4D97-AF65-F5344CB8AC3E}">
        <p14:creationId xmlns:p14="http://schemas.microsoft.com/office/powerpoint/2010/main" val="27429727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21547" y="1536770"/>
            <a:ext cx="10170368" cy="10940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dirty="0">
                <a:solidFill>
                  <a:schemeClr val="tx1"/>
                </a:solidFill>
                <a:latin typeface="+mj-ea"/>
              </a:rPr>
              <a:t>The </a:t>
            </a:r>
            <a:r>
              <a:rPr lang="en-US" dirty="0" err="1">
                <a:solidFill>
                  <a:schemeClr val="tx1"/>
                </a:solidFill>
                <a:latin typeface="+mj-ea"/>
              </a:rPr>
              <a:t>elif</a:t>
            </a:r>
            <a:r>
              <a:rPr lang="en-US" dirty="0">
                <a:solidFill>
                  <a:schemeClr val="tx1"/>
                </a:solidFill>
                <a:latin typeface="+mj-ea"/>
              </a:rPr>
              <a:t> keyword is pythons way of saying "if the previous conditions were not true, then try this condition".</a:t>
            </a:r>
            <a:endParaRPr lang="en-US" altLang="en-US" sz="4000" dirty="0">
              <a:solidFill>
                <a:schemeClr val="tx1"/>
              </a:solidFill>
              <a:latin typeface="+mj-ea"/>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2224854" y="2630787"/>
            <a:ext cx="6094378" cy="3912610"/>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lang="en-US" sz="2400" b="0" i="0" dirty="0">
                <a:solidFill>
                  <a:srgbClr val="000000"/>
                </a:solidFill>
                <a:effectLst/>
                <a:latin typeface="Consolas" panose="020B0609020204030204" pitchFamily="49" charset="0"/>
              </a:rPr>
              <a:t>a = </a:t>
            </a:r>
            <a:r>
              <a:rPr lang="en-US" sz="2400" dirty="0">
                <a:solidFill>
                  <a:srgbClr val="FF0000"/>
                </a:solidFill>
                <a:latin typeface="Consolas" panose="020B0609020204030204" pitchFamily="49" charset="0"/>
              </a:rPr>
              <a:t>19</a:t>
            </a:r>
            <a:br>
              <a:rPr lang="en-US" sz="2400" dirty="0"/>
            </a:br>
            <a:r>
              <a:rPr lang="en-US" sz="2400" b="0" i="0" dirty="0">
                <a:solidFill>
                  <a:srgbClr val="000000"/>
                </a:solidFill>
                <a:effectLst/>
                <a:latin typeface="Consolas" panose="020B0609020204030204" pitchFamily="49" charset="0"/>
              </a:rPr>
              <a:t>b = </a:t>
            </a:r>
            <a:r>
              <a:rPr lang="en-US" sz="2400" dirty="0">
                <a:solidFill>
                  <a:srgbClr val="FF0000"/>
                </a:solidFill>
                <a:latin typeface="Consolas" panose="020B0609020204030204" pitchFamily="49" charset="0"/>
              </a:rPr>
              <a:t>19</a:t>
            </a:r>
            <a:br>
              <a:rPr lang="en-US" sz="2400" dirty="0"/>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&lt; a:</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lower than a"</a:t>
            </a:r>
            <a:r>
              <a:rPr lang="en-US" sz="2400" b="0" i="0" dirty="0">
                <a:solidFill>
                  <a:srgbClr val="000000"/>
                </a:solidFill>
                <a:effectLst/>
                <a:latin typeface="Consolas" panose="020B0609020204030204" pitchFamily="49" charset="0"/>
              </a:rPr>
              <a:t>)</a:t>
            </a:r>
            <a:br>
              <a:rPr lang="en-US" sz="2400" dirty="0"/>
            </a:br>
            <a:r>
              <a:rPr lang="en-US" sz="2400" b="0" i="0" dirty="0" err="1">
                <a:solidFill>
                  <a:srgbClr val="0000CD"/>
                </a:solidFill>
                <a:effectLst/>
                <a:latin typeface="Consolas" panose="020B0609020204030204" pitchFamily="49" charset="0"/>
              </a:rPr>
              <a:t>elif</a:t>
            </a:r>
            <a:r>
              <a:rPr lang="en-US" sz="2400" b="0" i="0" dirty="0">
                <a:solidFill>
                  <a:srgbClr val="000000"/>
                </a:solidFill>
                <a:effectLst/>
                <a:latin typeface="Consolas" panose="020B0609020204030204" pitchFamily="49" charset="0"/>
              </a:rPr>
              <a:t> a == b:</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 and b are equal"</a:t>
            </a:r>
            <a:r>
              <a:rPr lang="en-US" sz="2400" b="0" i="0" dirty="0">
                <a:solidFill>
                  <a:srgbClr val="000000"/>
                </a:solidFill>
                <a:effectLst/>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38241"/>
            <a:ext cx="5230818" cy="535531"/>
          </a:xfrm>
        </p:spPr>
        <p:txBody>
          <a:bodyPr/>
          <a:lstStyle/>
          <a:p>
            <a:r>
              <a:rPr lang="en-CA" i="0" dirty="0" err="1">
                <a:solidFill>
                  <a:srgbClr val="000000"/>
                </a:solidFill>
                <a:effectLst/>
                <a:latin typeface="+mj-ea"/>
                <a:ea typeface="+mj-ea"/>
              </a:rPr>
              <a:t>Elif</a:t>
            </a:r>
            <a:endParaRPr lang="zh-CN" altLang="en-US" dirty="0">
              <a:latin typeface="+mj-ea"/>
              <a:ea typeface="+mj-ea"/>
            </a:endParaRPr>
          </a:p>
        </p:txBody>
      </p:sp>
    </p:spTree>
    <p:extLst>
      <p:ext uri="{BB962C8B-B14F-4D97-AF65-F5344CB8AC3E}">
        <p14:creationId xmlns:p14="http://schemas.microsoft.com/office/powerpoint/2010/main" val="300368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107.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108.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109.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10.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111.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12.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13.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14.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15.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16.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17.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6"/>
</p:tagLst>
</file>

<file path=ppt/tags/tag47.xml><?xml version="1.0" encoding="utf-8"?>
<p:tagLst xmlns:a="http://schemas.openxmlformats.org/drawingml/2006/main" xmlns:r="http://schemas.openxmlformats.org/officeDocument/2006/relationships" xmlns:p="http://schemas.openxmlformats.org/presentationml/2006/main">
  <p:tag name="NUM" val="7"/>
</p:tagLst>
</file>

<file path=ppt/tags/tag48.xml><?xml version="1.0" encoding="utf-8"?>
<p:tagLst xmlns:a="http://schemas.openxmlformats.org/drawingml/2006/main" xmlns:r="http://schemas.openxmlformats.org/officeDocument/2006/relationships" xmlns:p="http://schemas.openxmlformats.org/presentationml/2006/main">
  <p:tag name="NUM" val="8"/>
</p:tagLst>
</file>

<file path=ppt/tags/tag49.xml><?xml version="1.0" encoding="utf-8"?>
<p:tagLst xmlns:a="http://schemas.openxmlformats.org/drawingml/2006/main" xmlns:r="http://schemas.openxmlformats.org/officeDocument/2006/relationships" xmlns:p="http://schemas.openxmlformats.org/presentationml/2006/main">
  <p:tag name="NUM" val="9"/>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10"/>
</p:tagLst>
</file>

<file path=ppt/tags/tag51.xml><?xml version="1.0" encoding="utf-8"?>
<p:tagLst xmlns:a="http://schemas.openxmlformats.org/drawingml/2006/main" xmlns:r="http://schemas.openxmlformats.org/officeDocument/2006/relationships" xmlns:p="http://schemas.openxmlformats.org/presentationml/2006/main">
  <p:tag name="NUM" val="1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10"/>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5"/>
</p:tagLst>
</file>

<file path=ppt/tags/tag59.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10"/>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10"/>
</p:tagLst>
</file>

<file path=ppt/tags/tag64.xml><?xml version="1.0" encoding="utf-8"?>
<p:tagLst xmlns:a="http://schemas.openxmlformats.org/drawingml/2006/main" xmlns:r="http://schemas.openxmlformats.org/officeDocument/2006/relationships" xmlns:p="http://schemas.openxmlformats.org/presentationml/2006/main">
  <p:tag name="NUM" val="10"/>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10"/>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10"/>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1"/>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3"/>
</p:tagLst>
</file>

<file path=ppt/tags/tag73.xml><?xml version="1.0" encoding="utf-8"?>
<p:tagLst xmlns:a="http://schemas.openxmlformats.org/drawingml/2006/main" xmlns:r="http://schemas.openxmlformats.org/officeDocument/2006/relationships" xmlns:p="http://schemas.openxmlformats.org/presentationml/2006/main">
  <p:tag name="NUM" val="4"/>
</p:tagLst>
</file>

<file path=ppt/tags/tag74.xml><?xml version="1.0" encoding="utf-8"?>
<p:tagLst xmlns:a="http://schemas.openxmlformats.org/drawingml/2006/main" xmlns:r="http://schemas.openxmlformats.org/officeDocument/2006/relationships" xmlns:p="http://schemas.openxmlformats.org/presentationml/2006/main">
  <p:tag name="NUM" val="5"/>
</p:tagLst>
</file>

<file path=ppt/tags/tag75.xml><?xml version="1.0" encoding="utf-8"?>
<p:tagLst xmlns:a="http://schemas.openxmlformats.org/drawingml/2006/main" xmlns:r="http://schemas.openxmlformats.org/officeDocument/2006/relationships" xmlns:p="http://schemas.openxmlformats.org/presentationml/2006/main">
  <p:tag name="NUM" val="6"/>
</p:tagLst>
</file>

<file path=ppt/tags/tag76.xml><?xml version="1.0" encoding="utf-8"?>
<p:tagLst xmlns:a="http://schemas.openxmlformats.org/drawingml/2006/main" xmlns:r="http://schemas.openxmlformats.org/officeDocument/2006/relationships" xmlns:p="http://schemas.openxmlformats.org/presentationml/2006/main">
  <p:tag name="NUM" val="10"/>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10"/>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10"/>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10"/>
</p:tagLst>
</file>

<file path=ppt/tags/tag83.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3"/>
</p:tagLst>
</file>

<file path=ppt/tags/tag85.xml><?xml version="1.0" encoding="utf-8"?>
<p:tagLst xmlns:a="http://schemas.openxmlformats.org/drawingml/2006/main" xmlns:r="http://schemas.openxmlformats.org/officeDocument/2006/relationships" xmlns:p="http://schemas.openxmlformats.org/presentationml/2006/main">
  <p:tag name="NUM" val="10"/>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89.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91.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92.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93.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13"/>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32</TotalTime>
  <Words>767</Words>
  <Application>Microsoft Office PowerPoint</Application>
  <PresentationFormat>Widescreen</PresentationFormat>
  <Paragraphs>84</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 Unicode MS</vt:lpstr>
      <vt:lpstr>Microsoft YaHei</vt:lpstr>
      <vt:lpstr>Noto Sans S Chinese Regular</vt:lpstr>
      <vt:lpstr>Arial</vt:lpstr>
      <vt:lpstr>Calibri</vt:lpstr>
      <vt:lpstr>Calibri Light</vt:lpstr>
      <vt:lpstr>Consolas</vt:lpstr>
      <vt:lpstr>Verdana</vt:lpstr>
      <vt:lpstr>Wingdings</vt:lpstr>
      <vt:lpstr>1_Office 主题</vt:lpstr>
      <vt:lpstr>PowerPoint Presentation</vt:lpstr>
      <vt:lpstr>PowerPoint Presentation</vt:lpstr>
      <vt:lpstr>PowerPoint Presentation</vt:lpstr>
      <vt:lpstr>Evaluate Values and Variables</vt:lpstr>
      <vt:lpstr>PowerPoint Presentation</vt:lpstr>
      <vt:lpstr>Python Conditions</vt:lpstr>
      <vt:lpstr>If Statements</vt:lpstr>
      <vt:lpstr>Indentation</vt:lpstr>
      <vt:lpstr>Elif</vt:lpstr>
      <vt:lpstr>Else</vt:lpstr>
      <vt:lpstr>PowerPoint Presentation</vt:lpstr>
      <vt:lpstr>What is IoT</vt:lpstr>
      <vt:lpstr>Global Warming</vt:lpstr>
      <vt:lpstr>Glacier Melting due to Climate change</vt:lpstr>
      <vt:lpstr>Renewable Energy</vt:lpstr>
      <vt:lpstr>IoT in Renewable Energy Generation </vt:lpstr>
      <vt:lpstr>Project – Pattern Printer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3</cp:revision>
  <dcterms:created xsi:type="dcterms:W3CDTF">2021-01-01T23:09:03Z</dcterms:created>
  <dcterms:modified xsi:type="dcterms:W3CDTF">2021-01-03T02:07:46Z</dcterms:modified>
</cp:coreProperties>
</file>