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d67d5470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5d67d5470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d67d5470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d67d5470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d67d547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d67d547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d67d5470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d67d5470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d67d5470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d67d5470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d67d5470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d67d5470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d67d5470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d67d5470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d67d5470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d67d5470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d67d5470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d67d5470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Science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- more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501775"/>
            <a:ext cx="70305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Need more data</a:t>
            </a:r>
            <a:endParaRPr b="1"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Customers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local region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local amenities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Traffic-flow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Queue-length</a:t>
            </a:r>
            <a:br>
              <a:rPr b="1" lang="en" sz="2000"/>
            </a:br>
            <a:br>
              <a:rPr b="1" lang="en" sz="1000"/>
            </a:br>
            <a:r>
              <a:rPr b="1" lang="en" sz="2000"/>
              <a:t>And more!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846050"/>
            <a:ext cx="70305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We need to raise revenue or cut costs to pay for our new lift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We have a sense that our ticket prices might be a little low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We would like to consider a more scientific approach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200"/>
              <a:t>Let’s use data science!</a:t>
            </a:r>
            <a:endParaRPr b="1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093750"/>
            <a:ext cx="70305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" sz="1950"/>
              <a:t>At $81 weekend, our prices  are already at the 80th percentile nationally (though the top 20% go as high as double).</a:t>
            </a:r>
            <a:endParaRPr b="1" sz="1950"/>
          </a:p>
          <a:p>
            <a:pPr indent="-35242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50"/>
              <a:buChar char="●"/>
            </a:pPr>
            <a:r>
              <a:rPr b="1" lang="en" sz="1950"/>
              <a:t>We are already the highest-priced resort in Montana.</a:t>
            </a:r>
            <a:endParaRPr b="1" sz="1950"/>
          </a:p>
          <a:p>
            <a:pPr indent="-35242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50"/>
              <a:buChar char="●"/>
            </a:pPr>
            <a:r>
              <a:rPr b="1" lang="en" sz="1950"/>
              <a:t>Based on competitive analysis there may be room for a $1.50 price increase.</a:t>
            </a:r>
            <a:endParaRPr b="1" sz="1950"/>
          </a:p>
          <a:p>
            <a:pPr indent="-35242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50"/>
              <a:buChar char="●"/>
            </a:pPr>
            <a:r>
              <a:rPr b="1" lang="en" sz="1950"/>
              <a:t>Our data do not support a tool for a one-click price recommendation for proposed change scenarios. Try more-general data.</a:t>
            </a:r>
            <a:endParaRPr b="1" sz="1950"/>
          </a:p>
          <a:p>
            <a:pPr indent="-352425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950"/>
              <a:buChar char="●"/>
            </a:pPr>
            <a:r>
              <a:rPr b="1" lang="en" sz="1950"/>
              <a:t>Our modeling is excellent at revealing the key factors that contribute to ticket prices.</a:t>
            </a:r>
            <a:endParaRPr b="1" sz="1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245500" y="1181200"/>
            <a:ext cx="70305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Pricing is tricky–you can lose customers by pricing too high. Need more data on our customers.</a:t>
            </a:r>
            <a:br>
              <a:rPr b="1" lang="en" sz="2100"/>
            </a:br>
            <a:r>
              <a:rPr b="1" lang="en" sz="2100"/>
              <a:t>Need input from marketing.</a:t>
            </a:r>
            <a:endParaRPr b="1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Snow-making is extremely important</a:t>
            </a:r>
            <a:br>
              <a:rPr b="1" lang="en" sz="2100"/>
            </a:br>
            <a:r>
              <a:rPr b="1" lang="en" sz="2100"/>
              <a:t>(We are a leader in this area. Let’s not fall behind as we develop our mountain.)</a:t>
            </a:r>
            <a:endParaRPr b="1"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b="1" lang="en" sz="2100"/>
              <a:t>The Data Science approach has merits.</a:t>
            </a:r>
            <a:br>
              <a:rPr b="1" lang="en" sz="2100"/>
            </a:br>
            <a:r>
              <a:rPr b="1" lang="en" sz="2100"/>
              <a:t>Let’s study our customers, local area, amenities next.</a:t>
            </a:r>
            <a:endParaRPr b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Big Mountain price vs nation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175"/>
            <a:ext cx="9144001" cy="36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Big Mountain price vs Montana</a:t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50" y="1181175"/>
            <a:ext cx="7259739" cy="365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What’s Important?</a:t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600" y="1254075"/>
            <a:ext cx="2868550" cy="3584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9"/>
          <p:cNvSpPr txBox="1"/>
          <p:nvPr/>
        </p:nvSpPr>
        <p:spPr>
          <a:xfrm>
            <a:off x="1865375" y="1953450"/>
            <a:ext cx="119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importance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6659175" y="3323100"/>
            <a:ext cx="96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features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One click tool on analyzing changes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472600"/>
            <a:ext cx="70305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we have does not support this type of model</a:t>
            </a:r>
            <a:endParaRPr b="1" sz="1800"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Incremental changes don’t move the needle much.</a:t>
            </a:r>
            <a:endParaRPr b="1" sz="1800"/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More runs and greater vertical = higher prices.</a:t>
            </a:r>
            <a:br>
              <a:rPr b="1" lang="en" sz="1800"/>
            </a:br>
            <a:r>
              <a:rPr b="1" lang="en" sz="1800"/>
              <a:t>Fine tuning prices in response  = ??</a:t>
            </a:r>
            <a:endParaRPr b="1" sz="1800"/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On closing runs</a:t>
            </a:r>
            <a:endParaRPr b="1" sz="1800"/>
          </a:p>
          <a:p>
            <a:pPr indent="-342900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Traffic flow? Marketing? Cost information?</a:t>
            </a:r>
            <a:endParaRPr b="1" sz="1800"/>
          </a:p>
          <a:p>
            <a:pPr indent="-342900" lvl="1" marL="9144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b="1" lang="en" sz="1800"/>
              <a:t>Development vs. Un-development</a:t>
            </a:r>
            <a:br>
              <a:rPr b="1" lang="en" sz="1800"/>
            </a:br>
            <a:endParaRPr b="1" sz="1800"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900" y="4139875"/>
            <a:ext cx="1063225" cy="6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254000"/>
            <a:ext cx="7030500" cy="3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Possible room for increasing prices,</a:t>
            </a:r>
            <a:br>
              <a:rPr b="1" lang="en" sz="2200"/>
            </a:br>
            <a:r>
              <a:rPr b="1" lang="en" sz="2200"/>
              <a:t>but pricing is tricky</a:t>
            </a:r>
            <a:endParaRPr b="1" sz="2200"/>
          </a:p>
          <a:p>
            <a:pPr indent="-3683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Modeling led to in-depth analysis</a:t>
            </a:r>
            <a:br>
              <a:rPr b="1" lang="en" sz="2200"/>
            </a:br>
            <a:r>
              <a:rPr b="1" lang="en" sz="2200"/>
              <a:t>o  Competitive position</a:t>
            </a:r>
            <a:br>
              <a:rPr b="1" lang="en" sz="2200"/>
            </a:br>
            <a:r>
              <a:rPr b="1" lang="en" sz="2200"/>
              <a:t>o  </a:t>
            </a:r>
            <a:r>
              <a:rPr b="1" lang="en" sz="2200"/>
              <a:t>Most important features:</a:t>
            </a:r>
            <a:br>
              <a:rPr b="1" lang="en" sz="2200"/>
            </a:br>
            <a:r>
              <a:rPr b="1" lang="en" sz="2200"/>
              <a:t>	  Number of runs, snow-making</a:t>
            </a:r>
            <a:endParaRPr b="1" sz="2200"/>
          </a:p>
          <a:p>
            <a:pPr indent="-3683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200"/>
              <a:buChar char="●"/>
            </a:pPr>
            <a:r>
              <a:rPr b="1" lang="en" sz="2200"/>
              <a:t>Change analysis tool demos what we could build</a:t>
            </a:r>
            <a:br>
              <a:rPr b="1" lang="en" sz="2200"/>
            </a:br>
            <a:r>
              <a:rPr b="1" lang="en" sz="2200"/>
              <a:t>(and apply to more general data,</a:t>
            </a:r>
            <a:br>
              <a:rPr b="1" lang="en" sz="2200"/>
            </a:br>
            <a:r>
              <a:rPr b="1" lang="en" sz="2200"/>
              <a:t>less prospectively - more descriptively)</a:t>
            </a:r>
            <a:endParaRPr b="1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