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Glacial Indifference Bold" charset="1" panose="00000800000000000000"/>
      <p:regular r:id="rId21"/>
    </p:embeddedFont>
    <p:embeddedFont>
      <p:font typeface="Tenor Sans" charset="1" panose="02000000000000000000"/>
      <p:regular r:id="rId22"/>
    </p:embeddedFont>
    <p:embeddedFont>
      <p:font typeface="Glacial Indifference" charset="1" panose="00000000000000000000"/>
      <p:regular r:id="rId23"/>
    </p:embeddedFont>
    <p:embeddedFont>
      <p:font typeface="Open Sans 2 Bold" charset="1" panose="00000000000000000000"/>
      <p:regular r:id="rId24"/>
    </p:embeddedFont>
    <p:embeddedFont>
      <p:font typeface="Open Sans 2" charset="1" panose="00000000000000000000"/>
      <p:regular r:id="rId25"/>
    </p:embeddedFont>
    <p:embeddedFont>
      <p:font typeface="Open Sans 1 Light" charset="1" panose="020B0306030504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5670" y="3666165"/>
            <a:ext cx="17836661" cy="2004410"/>
          </a:xfrm>
          <a:prstGeom prst="rect">
            <a:avLst/>
          </a:prstGeom>
        </p:spPr>
        <p:txBody>
          <a:bodyPr anchor="t" rtlCol="false" tIns="0" lIns="0" bIns="0" rIns="0">
            <a:spAutoFit/>
          </a:bodyPr>
          <a:lstStyle/>
          <a:p>
            <a:pPr algn="ctr">
              <a:lnSpc>
                <a:spcPts val="14646"/>
              </a:lnSpc>
            </a:pPr>
            <a:r>
              <a:rPr lang="en-US" b="true" sz="15920" spc="-509">
                <a:solidFill>
                  <a:srgbClr val="022033"/>
                </a:solidFill>
                <a:latin typeface="Glacial Indifference Bold"/>
                <a:ea typeface="Glacial Indifference Bold"/>
                <a:cs typeface="Glacial Indifference Bold"/>
                <a:sym typeface="Glacial Indifference Bold"/>
              </a:rPr>
              <a:t>CLASSMATE</a:t>
            </a:r>
          </a:p>
        </p:txBody>
      </p:sp>
      <p:grpSp>
        <p:nvGrpSpPr>
          <p:cNvPr name="Group 3" id="3"/>
          <p:cNvGrpSpPr/>
          <p:nvPr/>
        </p:nvGrpSpPr>
        <p:grpSpPr>
          <a:xfrm rot="0">
            <a:off x="5101429" y="1884757"/>
            <a:ext cx="8085142" cy="938466"/>
            <a:chOff x="0" y="0"/>
            <a:chExt cx="2129420" cy="247168"/>
          </a:xfrm>
        </p:grpSpPr>
        <p:sp>
          <p:nvSpPr>
            <p:cNvPr name="Freeform 4" id="4"/>
            <p:cNvSpPr/>
            <p:nvPr/>
          </p:nvSpPr>
          <p:spPr>
            <a:xfrm flipH="false" flipV="false" rot="0">
              <a:off x="0" y="0"/>
              <a:ext cx="2129420" cy="247168"/>
            </a:xfrm>
            <a:custGeom>
              <a:avLst/>
              <a:gdLst/>
              <a:ahLst/>
              <a:cxnLst/>
              <a:rect r="r" b="b" t="t" l="l"/>
              <a:pathLst>
                <a:path h="247168" w="2129420">
                  <a:moveTo>
                    <a:pt x="24896" y="0"/>
                  </a:moveTo>
                  <a:lnTo>
                    <a:pt x="2104524" y="0"/>
                  </a:lnTo>
                  <a:cubicBezTo>
                    <a:pt x="2111127" y="0"/>
                    <a:pt x="2117459" y="2623"/>
                    <a:pt x="2122128" y="7292"/>
                  </a:cubicBezTo>
                  <a:cubicBezTo>
                    <a:pt x="2126797" y="11961"/>
                    <a:pt x="2129420" y="18293"/>
                    <a:pt x="2129420" y="24896"/>
                  </a:cubicBezTo>
                  <a:lnTo>
                    <a:pt x="2129420" y="222272"/>
                  </a:lnTo>
                  <a:cubicBezTo>
                    <a:pt x="2129420" y="228875"/>
                    <a:pt x="2126797" y="235207"/>
                    <a:pt x="2122128" y="239876"/>
                  </a:cubicBezTo>
                  <a:cubicBezTo>
                    <a:pt x="2117459" y="244545"/>
                    <a:pt x="2111127" y="247168"/>
                    <a:pt x="2104524" y="247168"/>
                  </a:cubicBezTo>
                  <a:lnTo>
                    <a:pt x="24896" y="247168"/>
                  </a:lnTo>
                  <a:cubicBezTo>
                    <a:pt x="11146" y="247168"/>
                    <a:pt x="0" y="236022"/>
                    <a:pt x="0" y="222272"/>
                  </a:cubicBezTo>
                  <a:lnTo>
                    <a:pt x="0" y="24896"/>
                  </a:lnTo>
                  <a:cubicBezTo>
                    <a:pt x="0" y="18293"/>
                    <a:pt x="2623" y="11961"/>
                    <a:pt x="7292" y="7292"/>
                  </a:cubicBezTo>
                  <a:cubicBezTo>
                    <a:pt x="11961" y="2623"/>
                    <a:pt x="18293" y="0"/>
                    <a:pt x="24896" y="0"/>
                  </a:cubicBezTo>
                  <a:close/>
                </a:path>
              </a:pathLst>
            </a:custGeom>
            <a:solidFill>
              <a:srgbClr val="8C52FF"/>
            </a:solidFill>
          </p:spPr>
        </p:sp>
        <p:sp>
          <p:nvSpPr>
            <p:cNvPr name="TextBox 5" id="5"/>
            <p:cNvSpPr txBox="true"/>
            <p:nvPr/>
          </p:nvSpPr>
          <p:spPr>
            <a:xfrm>
              <a:off x="0" y="-38100"/>
              <a:ext cx="2129420" cy="28526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09474" y="6630732"/>
            <a:ext cx="4378481" cy="437848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2BE2"/>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5400000">
            <a:off x="362774" y="-30820"/>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531874" y="7031606"/>
            <a:ext cx="1237134" cy="1200949"/>
            <a:chOff x="0" y="0"/>
            <a:chExt cx="325830" cy="316299"/>
          </a:xfrm>
        </p:grpSpPr>
        <p:sp>
          <p:nvSpPr>
            <p:cNvPr name="Freeform 11" id="11"/>
            <p:cNvSpPr/>
            <p:nvPr/>
          </p:nvSpPr>
          <p:spPr>
            <a:xfrm flipH="false" flipV="false" rot="0">
              <a:off x="0" y="0"/>
              <a:ext cx="325830" cy="316299"/>
            </a:xfrm>
            <a:custGeom>
              <a:avLst/>
              <a:gdLst/>
              <a:ahLst/>
              <a:cxnLst/>
              <a:rect r="r" b="b" t="t" l="l"/>
              <a:pathLst>
                <a:path h="316299" w="325830">
                  <a:moveTo>
                    <a:pt x="158150" y="0"/>
                  </a:moveTo>
                  <a:lnTo>
                    <a:pt x="167680" y="0"/>
                  </a:lnTo>
                  <a:cubicBezTo>
                    <a:pt x="255024" y="0"/>
                    <a:pt x="325830" y="70806"/>
                    <a:pt x="325830" y="158150"/>
                  </a:cubicBezTo>
                  <a:lnTo>
                    <a:pt x="325830" y="158150"/>
                  </a:lnTo>
                  <a:cubicBezTo>
                    <a:pt x="325830" y="245493"/>
                    <a:pt x="255024" y="316299"/>
                    <a:pt x="167680" y="316299"/>
                  </a:cubicBezTo>
                  <a:lnTo>
                    <a:pt x="158150" y="316299"/>
                  </a:lnTo>
                  <a:cubicBezTo>
                    <a:pt x="70806" y="316299"/>
                    <a:pt x="0" y="245493"/>
                    <a:pt x="0" y="158150"/>
                  </a:cubicBezTo>
                  <a:lnTo>
                    <a:pt x="0" y="158150"/>
                  </a:lnTo>
                  <a:cubicBezTo>
                    <a:pt x="0" y="70806"/>
                    <a:pt x="70806" y="0"/>
                    <a:pt x="158150" y="0"/>
                  </a:cubicBezTo>
                  <a:close/>
                </a:path>
              </a:pathLst>
            </a:custGeom>
            <a:solidFill>
              <a:srgbClr val="8C52FF"/>
            </a:solidFill>
          </p:spPr>
        </p:sp>
        <p:sp>
          <p:nvSpPr>
            <p:cNvPr name="TextBox 12" id="12"/>
            <p:cNvSpPr txBox="true"/>
            <p:nvPr/>
          </p:nvSpPr>
          <p:spPr>
            <a:xfrm>
              <a:off x="0" y="-38100"/>
              <a:ext cx="325830" cy="35439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728559" y="1153041"/>
            <a:ext cx="1237134" cy="1200949"/>
            <a:chOff x="0" y="0"/>
            <a:chExt cx="325830" cy="316299"/>
          </a:xfrm>
        </p:grpSpPr>
        <p:sp>
          <p:nvSpPr>
            <p:cNvPr name="Freeform 14" id="14"/>
            <p:cNvSpPr/>
            <p:nvPr/>
          </p:nvSpPr>
          <p:spPr>
            <a:xfrm flipH="false" flipV="false" rot="0">
              <a:off x="0" y="0"/>
              <a:ext cx="325830" cy="316299"/>
            </a:xfrm>
            <a:custGeom>
              <a:avLst/>
              <a:gdLst/>
              <a:ahLst/>
              <a:cxnLst/>
              <a:rect r="r" b="b" t="t" l="l"/>
              <a:pathLst>
                <a:path h="316299" w="325830">
                  <a:moveTo>
                    <a:pt x="158150" y="0"/>
                  </a:moveTo>
                  <a:lnTo>
                    <a:pt x="167680" y="0"/>
                  </a:lnTo>
                  <a:cubicBezTo>
                    <a:pt x="255024" y="0"/>
                    <a:pt x="325830" y="70806"/>
                    <a:pt x="325830" y="158150"/>
                  </a:cubicBezTo>
                  <a:lnTo>
                    <a:pt x="325830" y="158150"/>
                  </a:lnTo>
                  <a:cubicBezTo>
                    <a:pt x="325830" y="245493"/>
                    <a:pt x="255024" y="316299"/>
                    <a:pt x="167680" y="316299"/>
                  </a:cubicBezTo>
                  <a:lnTo>
                    <a:pt x="158150" y="316299"/>
                  </a:lnTo>
                  <a:cubicBezTo>
                    <a:pt x="70806" y="316299"/>
                    <a:pt x="0" y="245493"/>
                    <a:pt x="0" y="158150"/>
                  </a:cubicBezTo>
                  <a:lnTo>
                    <a:pt x="0" y="158150"/>
                  </a:lnTo>
                  <a:cubicBezTo>
                    <a:pt x="0" y="70806"/>
                    <a:pt x="70806" y="0"/>
                    <a:pt x="158150" y="0"/>
                  </a:cubicBezTo>
                  <a:close/>
                </a:path>
              </a:pathLst>
            </a:custGeom>
            <a:solidFill>
              <a:srgbClr val="8C52FF"/>
            </a:solidFill>
          </p:spPr>
        </p:sp>
        <p:sp>
          <p:nvSpPr>
            <p:cNvPr name="TextBox 15" id="15"/>
            <p:cNvSpPr txBox="true"/>
            <p:nvPr/>
          </p:nvSpPr>
          <p:spPr>
            <a:xfrm>
              <a:off x="0" y="-38100"/>
              <a:ext cx="325830" cy="354399"/>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4289726" y="639307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4784923" y="6156350"/>
            <a:ext cx="8718153" cy="531391"/>
          </a:xfrm>
          <a:prstGeom prst="rect">
            <a:avLst/>
          </a:prstGeom>
        </p:spPr>
        <p:txBody>
          <a:bodyPr anchor="t" rtlCol="false" tIns="0" lIns="0" bIns="0" rIns="0">
            <a:spAutoFit/>
          </a:bodyPr>
          <a:lstStyle/>
          <a:p>
            <a:pPr algn="ctr">
              <a:lnSpc>
                <a:spcPts val="4300"/>
              </a:lnSpc>
            </a:pPr>
            <a:r>
              <a:rPr lang="en-US" sz="2945" spc="303">
                <a:solidFill>
                  <a:srgbClr val="022033"/>
                </a:solidFill>
                <a:latin typeface="Tenor Sans"/>
                <a:ea typeface="Tenor Sans"/>
                <a:cs typeface="Tenor Sans"/>
                <a:sym typeface="Tenor Sans"/>
              </a:rPr>
              <a:t>POR JEREMY REYES Y EDWIN SORUCO</a:t>
            </a:r>
          </a:p>
        </p:txBody>
      </p:sp>
      <p:sp>
        <p:nvSpPr>
          <p:cNvPr name="TextBox 18" id="18"/>
          <p:cNvSpPr txBox="true"/>
          <p:nvPr/>
        </p:nvSpPr>
        <p:spPr>
          <a:xfrm rot="0">
            <a:off x="6629797" y="1928781"/>
            <a:ext cx="5028406" cy="745641"/>
          </a:xfrm>
          <a:prstGeom prst="rect">
            <a:avLst/>
          </a:prstGeom>
        </p:spPr>
        <p:txBody>
          <a:bodyPr anchor="t" rtlCol="false" tIns="0" lIns="0" bIns="0" rIns="0">
            <a:spAutoFit/>
          </a:bodyPr>
          <a:lstStyle/>
          <a:p>
            <a:pPr algn="ctr">
              <a:lnSpc>
                <a:spcPts val="6198"/>
              </a:lnSpc>
            </a:pPr>
            <a:r>
              <a:rPr lang="en-US" sz="4245" spc="437">
                <a:solidFill>
                  <a:srgbClr val="022033"/>
                </a:solidFill>
                <a:latin typeface="Tenor Sans"/>
                <a:ea typeface="Tenor Sans"/>
                <a:cs typeface="Tenor Sans"/>
                <a:sym typeface="Tenor Sans"/>
              </a:rPr>
              <a:t>PROYECTO APT</a:t>
            </a:r>
          </a:p>
        </p:txBody>
      </p:sp>
      <p:grpSp>
        <p:nvGrpSpPr>
          <p:cNvPr name="Group 19" id="19"/>
          <p:cNvGrpSpPr/>
          <p:nvPr/>
        </p:nvGrpSpPr>
        <p:grpSpPr>
          <a:xfrm rot="0">
            <a:off x="13804199" y="8450476"/>
            <a:ext cx="971055" cy="934870"/>
            <a:chOff x="0" y="0"/>
            <a:chExt cx="255751" cy="246221"/>
          </a:xfrm>
        </p:grpSpPr>
        <p:sp>
          <p:nvSpPr>
            <p:cNvPr name="Freeform 20" id="20"/>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21" id="21"/>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76632" y="2072640"/>
            <a:ext cx="12749069" cy="6141719"/>
            <a:chOff x="0" y="0"/>
            <a:chExt cx="3357779" cy="1617572"/>
          </a:xfrm>
        </p:grpSpPr>
        <p:sp>
          <p:nvSpPr>
            <p:cNvPr name="Freeform 3" id="3"/>
            <p:cNvSpPr/>
            <p:nvPr/>
          </p:nvSpPr>
          <p:spPr>
            <a:xfrm flipH="false" flipV="false" rot="0">
              <a:off x="0" y="0"/>
              <a:ext cx="3357780" cy="1617572"/>
            </a:xfrm>
            <a:custGeom>
              <a:avLst/>
              <a:gdLst/>
              <a:ahLst/>
              <a:cxnLst/>
              <a:rect r="r" b="b" t="t" l="l"/>
              <a:pathLst>
                <a:path h="1617572" w="3357780">
                  <a:moveTo>
                    <a:pt x="30970" y="0"/>
                  </a:moveTo>
                  <a:lnTo>
                    <a:pt x="3326810" y="0"/>
                  </a:lnTo>
                  <a:cubicBezTo>
                    <a:pt x="3343914" y="0"/>
                    <a:pt x="3357780" y="13866"/>
                    <a:pt x="3357780" y="30970"/>
                  </a:cubicBezTo>
                  <a:lnTo>
                    <a:pt x="3357780" y="1586602"/>
                  </a:lnTo>
                  <a:cubicBezTo>
                    <a:pt x="3357780" y="1603706"/>
                    <a:pt x="3343914" y="1617572"/>
                    <a:pt x="3326810" y="1617572"/>
                  </a:cubicBezTo>
                  <a:lnTo>
                    <a:pt x="30970" y="1617572"/>
                  </a:lnTo>
                  <a:cubicBezTo>
                    <a:pt x="13866" y="1617572"/>
                    <a:pt x="0" y="1603706"/>
                    <a:pt x="0" y="1586602"/>
                  </a:cubicBezTo>
                  <a:lnTo>
                    <a:pt x="0" y="30970"/>
                  </a:lnTo>
                  <a:cubicBezTo>
                    <a:pt x="0" y="13866"/>
                    <a:pt x="13866" y="0"/>
                    <a:pt x="30970" y="0"/>
                  </a:cubicBezTo>
                  <a:close/>
                </a:path>
              </a:pathLst>
            </a:custGeom>
            <a:solidFill>
              <a:srgbClr val="8A2BE2"/>
            </a:solidFill>
          </p:spPr>
        </p:sp>
        <p:sp>
          <p:nvSpPr>
            <p:cNvPr name="TextBox 4" id="4"/>
            <p:cNvSpPr txBox="true"/>
            <p:nvPr/>
          </p:nvSpPr>
          <p:spPr>
            <a:xfrm>
              <a:off x="0" y="-57150"/>
              <a:ext cx="3357779" cy="1674722"/>
            </a:xfrm>
            <a:prstGeom prst="rect">
              <a:avLst/>
            </a:prstGeom>
          </p:spPr>
          <p:txBody>
            <a:bodyPr anchor="ctr" rtlCol="false" tIns="50800" lIns="50800" bIns="50800" rIns="50800"/>
            <a:lstStyle/>
            <a:p>
              <a:pPr algn="ctr">
                <a:lnSpc>
                  <a:spcPts val="4059"/>
                </a:lnSpc>
              </a:pPr>
              <a:r>
                <a:rPr lang="en-US" sz="2899">
                  <a:solidFill>
                    <a:srgbClr val="FFFFFF"/>
                  </a:solidFill>
                  <a:latin typeface="Open Sans 1 Light"/>
                  <a:ea typeface="Open Sans 1 Light"/>
                  <a:cs typeface="Open Sans 1 Light"/>
                  <a:sym typeface="Open Sans 1 Light"/>
                </a:rPr>
                <a:t>En nuestro proyecto de página web para estudiantes, hemos implementado una arquitectura modular y escalable. Esta característica permite integrar fácilmente nuevas funciones sin afectar las herramientas existentes. Cada funcionalidad está diseñada como una sección independiente, lo que facilita su adición, modificación o eliminación según las necesidades de los usuarios.</a:t>
              </a:r>
            </a:p>
            <a:p>
              <a:pPr algn="ctr">
                <a:lnSpc>
                  <a:spcPts val="4059"/>
                </a:lnSpc>
              </a:pPr>
              <a:r>
                <a:rPr lang="en-US" sz="2899">
                  <a:solidFill>
                    <a:srgbClr val="FFFFFF"/>
                  </a:solidFill>
                  <a:latin typeface="Open Sans 1 Light"/>
                  <a:ea typeface="Open Sans 1 Light"/>
                  <a:cs typeface="Open Sans 1 Light"/>
                  <a:sym typeface="Open Sans 1 Light"/>
                </a:rPr>
                <a:t>Esta modularidad permite que el sistema evolucione con el tiempo, agregando características específicas para distintas materias o necesidades de estudio sin complicar su estructura. Además, mantiene la plataforma intuitiva y libre de contaminación visual, mostrando solo las funciones necesarias en cada bloque temático.</a:t>
              </a:r>
            </a:p>
            <a:p>
              <a:pPr algn="ctr">
                <a:lnSpc>
                  <a:spcPts val="2659"/>
                </a:lnSpc>
              </a:pPr>
            </a:p>
          </p:txBody>
        </p:sp>
      </p:grpSp>
      <p:sp>
        <p:nvSpPr>
          <p:cNvPr name="TextBox 5" id="5"/>
          <p:cNvSpPr txBox="true"/>
          <p:nvPr/>
        </p:nvSpPr>
        <p:spPr>
          <a:xfrm rot="0">
            <a:off x="1243037" y="970628"/>
            <a:ext cx="15216258" cy="805379"/>
          </a:xfrm>
          <a:prstGeom prst="rect">
            <a:avLst/>
          </a:prstGeom>
        </p:spPr>
        <p:txBody>
          <a:bodyPr anchor="t" rtlCol="false" tIns="0" lIns="0" bIns="0" rIns="0">
            <a:spAutoFit/>
          </a:bodyPr>
          <a:lstStyle/>
          <a:p>
            <a:pPr algn="ctr">
              <a:lnSpc>
                <a:spcPts val="5804"/>
              </a:lnSpc>
            </a:pPr>
            <a:r>
              <a:rPr lang="en-US" sz="6309">
                <a:solidFill>
                  <a:srgbClr val="022033"/>
                </a:solidFill>
                <a:latin typeface="Glacial Indifference"/>
                <a:ea typeface="Glacial Indifference"/>
                <a:cs typeface="Glacial Indifference"/>
                <a:sym typeface="Glacial Indifference"/>
              </a:rPr>
              <a:t>ARQUITECTURA ESCALABLE</a:t>
            </a:r>
          </a:p>
        </p:txBody>
      </p:sp>
      <p:grpSp>
        <p:nvGrpSpPr>
          <p:cNvPr name="Group 6" id="6"/>
          <p:cNvGrpSpPr/>
          <p:nvPr/>
        </p:nvGrpSpPr>
        <p:grpSpPr>
          <a:xfrm rot="0">
            <a:off x="-533410" y="8097759"/>
            <a:ext cx="4378481" cy="437848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6CE6"/>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230349" y="-3081364"/>
            <a:ext cx="4378481" cy="437848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93330" y="2432623"/>
            <a:ext cx="11498584" cy="5322025"/>
            <a:chOff x="0" y="0"/>
            <a:chExt cx="3028434" cy="1401686"/>
          </a:xfrm>
        </p:grpSpPr>
        <p:sp>
          <p:nvSpPr>
            <p:cNvPr name="Freeform 3" id="3"/>
            <p:cNvSpPr/>
            <p:nvPr/>
          </p:nvSpPr>
          <p:spPr>
            <a:xfrm flipH="false" flipV="false" rot="0">
              <a:off x="0" y="0"/>
              <a:ext cx="3028434" cy="1401686"/>
            </a:xfrm>
            <a:custGeom>
              <a:avLst/>
              <a:gdLst/>
              <a:ahLst/>
              <a:cxnLst/>
              <a:rect r="r" b="b" t="t" l="l"/>
              <a:pathLst>
                <a:path h="1401686" w="3028434">
                  <a:moveTo>
                    <a:pt x="34338" y="0"/>
                  </a:moveTo>
                  <a:lnTo>
                    <a:pt x="2994096" y="0"/>
                  </a:lnTo>
                  <a:cubicBezTo>
                    <a:pt x="3003203" y="0"/>
                    <a:pt x="3011937" y="3618"/>
                    <a:pt x="3018376" y="10057"/>
                  </a:cubicBezTo>
                  <a:cubicBezTo>
                    <a:pt x="3024816" y="16497"/>
                    <a:pt x="3028434" y="25231"/>
                    <a:pt x="3028434" y="34338"/>
                  </a:cubicBezTo>
                  <a:lnTo>
                    <a:pt x="3028434" y="1367348"/>
                  </a:lnTo>
                  <a:cubicBezTo>
                    <a:pt x="3028434" y="1386312"/>
                    <a:pt x="3013060" y="1401686"/>
                    <a:pt x="2994096" y="1401686"/>
                  </a:cubicBezTo>
                  <a:lnTo>
                    <a:pt x="34338" y="1401686"/>
                  </a:lnTo>
                  <a:cubicBezTo>
                    <a:pt x="25231" y="1401686"/>
                    <a:pt x="16497" y="1398068"/>
                    <a:pt x="10057" y="1391628"/>
                  </a:cubicBezTo>
                  <a:cubicBezTo>
                    <a:pt x="3618" y="1385189"/>
                    <a:pt x="0" y="1376455"/>
                    <a:pt x="0" y="1367348"/>
                  </a:cubicBezTo>
                  <a:lnTo>
                    <a:pt x="0" y="34338"/>
                  </a:lnTo>
                  <a:cubicBezTo>
                    <a:pt x="0" y="25231"/>
                    <a:pt x="3618" y="16497"/>
                    <a:pt x="10057" y="10057"/>
                  </a:cubicBezTo>
                  <a:cubicBezTo>
                    <a:pt x="16497" y="3618"/>
                    <a:pt x="25231" y="0"/>
                    <a:pt x="34338" y="0"/>
                  </a:cubicBezTo>
                  <a:close/>
                </a:path>
              </a:pathLst>
            </a:custGeom>
            <a:solidFill>
              <a:srgbClr val="8C52FF"/>
            </a:solidFill>
          </p:spPr>
        </p:sp>
        <p:sp>
          <p:nvSpPr>
            <p:cNvPr name="TextBox 4" id="4"/>
            <p:cNvSpPr txBox="true"/>
            <p:nvPr/>
          </p:nvSpPr>
          <p:spPr>
            <a:xfrm>
              <a:off x="0" y="-38100"/>
              <a:ext cx="3028434" cy="143978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64733" y="4307099"/>
            <a:ext cx="971055" cy="934870"/>
            <a:chOff x="0" y="0"/>
            <a:chExt cx="255751" cy="246221"/>
          </a:xfrm>
        </p:grpSpPr>
        <p:sp>
          <p:nvSpPr>
            <p:cNvPr name="Freeform 6" id="6"/>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7" id="7"/>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5652764" y="9141784"/>
            <a:ext cx="971055" cy="934870"/>
            <a:chOff x="0" y="0"/>
            <a:chExt cx="255751" cy="246221"/>
          </a:xfrm>
        </p:grpSpPr>
        <p:sp>
          <p:nvSpPr>
            <p:cNvPr name="Freeform 9" id="9"/>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A2BE2"/>
            </a:solidFill>
          </p:spPr>
        </p:sp>
        <p:sp>
          <p:nvSpPr>
            <p:cNvPr name="TextBox 10" id="10"/>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522942" y="1965187"/>
            <a:ext cx="971055" cy="934870"/>
            <a:chOff x="0" y="0"/>
            <a:chExt cx="255751" cy="246221"/>
          </a:xfrm>
        </p:grpSpPr>
        <p:sp>
          <p:nvSpPr>
            <p:cNvPr name="Freeform 12" id="12"/>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A2BE2"/>
            </a:solidFill>
          </p:spPr>
        </p:sp>
        <p:sp>
          <p:nvSpPr>
            <p:cNvPr name="TextBox 13" id="13"/>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465537" y="3569368"/>
            <a:ext cx="9554170" cy="3048534"/>
          </a:xfrm>
          <a:custGeom>
            <a:avLst/>
            <a:gdLst/>
            <a:ahLst/>
            <a:cxnLst/>
            <a:rect r="r" b="b" t="t" l="l"/>
            <a:pathLst>
              <a:path h="3048534" w="9554170">
                <a:moveTo>
                  <a:pt x="0" y="0"/>
                </a:moveTo>
                <a:lnTo>
                  <a:pt x="9554169" y="0"/>
                </a:lnTo>
                <a:lnTo>
                  <a:pt x="9554169" y="3048535"/>
                </a:lnTo>
                <a:lnTo>
                  <a:pt x="0" y="3048535"/>
                </a:lnTo>
                <a:lnTo>
                  <a:pt x="0" y="0"/>
                </a:lnTo>
                <a:close/>
              </a:path>
            </a:pathLst>
          </a:custGeom>
          <a:blipFill>
            <a:blip r:embed="rId2"/>
            <a:stretch>
              <a:fillRect l="0" t="0" r="0" b="0"/>
            </a:stretch>
          </a:blipFill>
        </p:spPr>
      </p:sp>
      <p:sp>
        <p:nvSpPr>
          <p:cNvPr name="TextBox 15" id="15"/>
          <p:cNvSpPr txBox="true"/>
          <p:nvPr/>
        </p:nvSpPr>
        <p:spPr>
          <a:xfrm rot="0">
            <a:off x="3245723" y="820880"/>
            <a:ext cx="11796554" cy="1330713"/>
          </a:xfrm>
          <a:prstGeom prst="rect">
            <a:avLst/>
          </a:prstGeom>
        </p:spPr>
        <p:txBody>
          <a:bodyPr anchor="t" rtlCol="false" tIns="0" lIns="0" bIns="0" rIns="0">
            <a:spAutoFit/>
          </a:bodyPr>
          <a:lstStyle/>
          <a:p>
            <a:pPr algn="ctr">
              <a:lnSpc>
                <a:spcPts val="9785"/>
              </a:lnSpc>
            </a:pPr>
            <a:r>
              <a:rPr lang="en-US" sz="10635">
                <a:solidFill>
                  <a:srgbClr val="022033"/>
                </a:solidFill>
                <a:latin typeface="Glacial Indifference"/>
                <a:ea typeface="Glacial Indifference"/>
                <a:cs typeface="Glacial Indifference"/>
                <a:sym typeface="Glacial Indifference"/>
              </a:rPr>
              <a:t>CLASE DEL BLOQUE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987266" y="2387743"/>
            <a:ext cx="7564289" cy="6619565"/>
            <a:chOff x="0" y="0"/>
            <a:chExt cx="1992241" cy="1743425"/>
          </a:xfrm>
        </p:grpSpPr>
        <p:sp>
          <p:nvSpPr>
            <p:cNvPr name="Freeform 3" id="3"/>
            <p:cNvSpPr/>
            <p:nvPr/>
          </p:nvSpPr>
          <p:spPr>
            <a:xfrm flipH="false" flipV="false" rot="0">
              <a:off x="0" y="0"/>
              <a:ext cx="1992241" cy="1743425"/>
            </a:xfrm>
            <a:custGeom>
              <a:avLst/>
              <a:gdLst/>
              <a:ahLst/>
              <a:cxnLst/>
              <a:rect r="r" b="b" t="t" l="l"/>
              <a:pathLst>
                <a:path h="1743425" w="1992241">
                  <a:moveTo>
                    <a:pt x="52198" y="0"/>
                  </a:moveTo>
                  <a:lnTo>
                    <a:pt x="1940043" y="0"/>
                  </a:lnTo>
                  <a:cubicBezTo>
                    <a:pt x="1953887" y="0"/>
                    <a:pt x="1967163" y="5499"/>
                    <a:pt x="1976952" y="15288"/>
                  </a:cubicBezTo>
                  <a:cubicBezTo>
                    <a:pt x="1986742" y="25077"/>
                    <a:pt x="1992241" y="38354"/>
                    <a:pt x="1992241" y="52198"/>
                  </a:cubicBezTo>
                  <a:lnTo>
                    <a:pt x="1992241" y="1691227"/>
                  </a:lnTo>
                  <a:cubicBezTo>
                    <a:pt x="1992241" y="1705071"/>
                    <a:pt x="1986742" y="1718347"/>
                    <a:pt x="1976952" y="1728136"/>
                  </a:cubicBezTo>
                  <a:cubicBezTo>
                    <a:pt x="1967163" y="1737925"/>
                    <a:pt x="1953887" y="1743425"/>
                    <a:pt x="1940043" y="1743425"/>
                  </a:cubicBezTo>
                  <a:lnTo>
                    <a:pt x="52198" y="1743425"/>
                  </a:lnTo>
                  <a:cubicBezTo>
                    <a:pt x="23370" y="1743425"/>
                    <a:pt x="0" y="1720055"/>
                    <a:pt x="0" y="1691227"/>
                  </a:cubicBezTo>
                  <a:lnTo>
                    <a:pt x="0" y="52198"/>
                  </a:lnTo>
                  <a:cubicBezTo>
                    <a:pt x="0" y="23370"/>
                    <a:pt x="23370" y="0"/>
                    <a:pt x="52198" y="0"/>
                  </a:cubicBezTo>
                  <a:close/>
                </a:path>
              </a:pathLst>
            </a:custGeom>
            <a:solidFill>
              <a:srgbClr val="8A2BE2"/>
            </a:solidFill>
          </p:spPr>
        </p:sp>
        <p:sp>
          <p:nvSpPr>
            <p:cNvPr name="TextBox 4" id="4"/>
            <p:cNvSpPr txBox="true"/>
            <p:nvPr/>
          </p:nvSpPr>
          <p:spPr>
            <a:xfrm>
              <a:off x="0" y="-38100"/>
              <a:ext cx="1992241" cy="17815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10800000">
            <a:off x="-328508" y="-198112"/>
            <a:ext cx="2453624" cy="2453624"/>
          </a:xfrm>
          <a:custGeom>
            <a:avLst/>
            <a:gdLst/>
            <a:ahLst/>
            <a:cxnLst/>
            <a:rect r="r" b="b" t="t" l="l"/>
            <a:pathLst>
              <a:path h="2453624" w="2453624">
                <a:moveTo>
                  <a:pt x="0" y="0"/>
                </a:moveTo>
                <a:lnTo>
                  <a:pt x="2453624" y="0"/>
                </a:lnTo>
                <a:lnTo>
                  <a:pt x="2453624" y="2453624"/>
                </a:lnTo>
                <a:lnTo>
                  <a:pt x="0" y="24536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798355" y="8661254"/>
            <a:ext cx="971055" cy="934870"/>
            <a:chOff x="0" y="0"/>
            <a:chExt cx="255751" cy="246221"/>
          </a:xfrm>
        </p:grpSpPr>
        <p:sp>
          <p:nvSpPr>
            <p:cNvPr name="Freeform 7" id="7"/>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8" id="8"/>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5070059" y="-1671910"/>
            <a:ext cx="4378481" cy="437848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7660050" y="2845433"/>
            <a:ext cx="4218721" cy="5704186"/>
          </a:xfrm>
          <a:custGeom>
            <a:avLst/>
            <a:gdLst/>
            <a:ahLst/>
            <a:cxnLst/>
            <a:rect r="r" b="b" t="t" l="l"/>
            <a:pathLst>
              <a:path h="5704186" w="4218721">
                <a:moveTo>
                  <a:pt x="0" y="0"/>
                </a:moveTo>
                <a:lnTo>
                  <a:pt x="4218720" y="0"/>
                </a:lnTo>
                <a:lnTo>
                  <a:pt x="4218720" y="5704186"/>
                </a:lnTo>
                <a:lnTo>
                  <a:pt x="0" y="5704186"/>
                </a:lnTo>
                <a:lnTo>
                  <a:pt x="0" y="0"/>
                </a:lnTo>
                <a:close/>
              </a:path>
            </a:pathLst>
          </a:custGeom>
          <a:blipFill>
            <a:blip r:embed="rId4"/>
            <a:stretch>
              <a:fillRect l="0" t="0" r="0" b="0"/>
            </a:stretch>
          </a:blipFill>
        </p:spPr>
      </p:sp>
      <p:sp>
        <p:nvSpPr>
          <p:cNvPr name="TextBox 13" id="13"/>
          <p:cNvSpPr txBox="true"/>
          <p:nvPr/>
        </p:nvSpPr>
        <p:spPr>
          <a:xfrm rot="0">
            <a:off x="3202973" y="1209675"/>
            <a:ext cx="11190763" cy="888400"/>
          </a:xfrm>
          <a:prstGeom prst="rect">
            <a:avLst/>
          </a:prstGeom>
        </p:spPr>
        <p:txBody>
          <a:bodyPr anchor="t" rtlCol="false" tIns="0" lIns="0" bIns="0" rIns="0">
            <a:spAutoFit/>
          </a:bodyPr>
          <a:lstStyle/>
          <a:p>
            <a:pPr algn="ctr">
              <a:lnSpc>
                <a:spcPts val="6473"/>
              </a:lnSpc>
            </a:pPr>
            <a:r>
              <a:rPr lang="en-US" sz="7036">
                <a:solidFill>
                  <a:srgbClr val="022033"/>
                </a:solidFill>
                <a:latin typeface="Glacial Indifference"/>
                <a:ea typeface="Glacial Indifference"/>
                <a:cs typeface="Glacial Indifference"/>
                <a:sym typeface="Glacial Indifference"/>
              </a:rPr>
              <a:t>EJEMPLO DE ESCALABILIDAD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64581" y="150980"/>
            <a:ext cx="4372659" cy="4878220"/>
          </a:xfrm>
          <a:custGeom>
            <a:avLst/>
            <a:gdLst/>
            <a:ahLst/>
            <a:cxnLst/>
            <a:rect r="r" b="b" t="t" l="l"/>
            <a:pathLst>
              <a:path h="4878220" w="4372659">
                <a:moveTo>
                  <a:pt x="0" y="0"/>
                </a:moveTo>
                <a:lnTo>
                  <a:pt x="4372659" y="0"/>
                </a:lnTo>
                <a:lnTo>
                  <a:pt x="4372659" y="4878220"/>
                </a:lnTo>
                <a:lnTo>
                  <a:pt x="0" y="48782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1691" y="2590090"/>
            <a:ext cx="8131963" cy="6668210"/>
          </a:xfrm>
          <a:custGeom>
            <a:avLst/>
            <a:gdLst/>
            <a:ahLst/>
            <a:cxnLst/>
            <a:rect r="r" b="b" t="t" l="l"/>
            <a:pathLst>
              <a:path h="6668210" w="8131963">
                <a:moveTo>
                  <a:pt x="0" y="0"/>
                </a:moveTo>
                <a:lnTo>
                  <a:pt x="8131964" y="0"/>
                </a:lnTo>
                <a:lnTo>
                  <a:pt x="8131964" y="6668210"/>
                </a:lnTo>
                <a:lnTo>
                  <a:pt x="0" y="6668210"/>
                </a:lnTo>
                <a:lnTo>
                  <a:pt x="0" y="0"/>
                </a:lnTo>
                <a:close/>
              </a:path>
            </a:pathLst>
          </a:custGeom>
          <a:blipFill>
            <a:blip r:embed="rId4"/>
            <a:stretch>
              <a:fillRect l="0" t="0" r="0" b="0"/>
            </a:stretch>
          </a:blipFill>
        </p:spPr>
      </p:sp>
      <p:sp>
        <p:nvSpPr>
          <p:cNvPr name="Freeform 4" id="4"/>
          <p:cNvSpPr/>
          <p:nvPr/>
        </p:nvSpPr>
        <p:spPr>
          <a:xfrm flipH="false" flipV="false" rot="0">
            <a:off x="9115736" y="3323678"/>
            <a:ext cx="8143564" cy="5934622"/>
          </a:xfrm>
          <a:custGeom>
            <a:avLst/>
            <a:gdLst/>
            <a:ahLst/>
            <a:cxnLst/>
            <a:rect r="r" b="b" t="t" l="l"/>
            <a:pathLst>
              <a:path h="5934622" w="8143564">
                <a:moveTo>
                  <a:pt x="0" y="0"/>
                </a:moveTo>
                <a:lnTo>
                  <a:pt x="8143564" y="0"/>
                </a:lnTo>
                <a:lnTo>
                  <a:pt x="8143564" y="5934622"/>
                </a:lnTo>
                <a:lnTo>
                  <a:pt x="0" y="5934622"/>
                </a:lnTo>
                <a:lnTo>
                  <a:pt x="0" y="0"/>
                </a:lnTo>
                <a:close/>
              </a:path>
            </a:pathLst>
          </a:custGeom>
          <a:blipFill>
            <a:blip r:embed="rId5"/>
            <a:stretch>
              <a:fillRect l="0" t="0" r="0" b="0"/>
            </a:stretch>
          </a:blipFill>
        </p:spPr>
      </p:sp>
      <p:sp>
        <p:nvSpPr>
          <p:cNvPr name="TextBox 5" id="5"/>
          <p:cNvSpPr txBox="true"/>
          <p:nvPr/>
        </p:nvSpPr>
        <p:spPr>
          <a:xfrm rot="0">
            <a:off x="1739246" y="1133606"/>
            <a:ext cx="13580071" cy="1330713"/>
          </a:xfrm>
          <a:prstGeom prst="rect">
            <a:avLst/>
          </a:prstGeom>
        </p:spPr>
        <p:txBody>
          <a:bodyPr anchor="t" rtlCol="false" tIns="0" lIns="0" bIns="0" rIns="0">
            <a:spAutoFit/>
          </a:bodyPr>
          <a:lstStyle/>
          <a:p>
            <a:pPr algn="ctr">
              <a:lnSpc>
                <a:spcPts val="9785"/>
              </a:lnSpc>
            </a:pPr>
            <a:r>
              <a:rPr lang="en-US" sz="10635">
                <a:solidFill>
                  <a:srgbClr val="022033"/>
                </a:solidFill>
                <a:latin typeface="Glacial Indifference"/>
                <a:ea typeface="Glacial Indifference"/>
                <a:cs typeface="Glacial Indifference"/>
                <a:sym typeface="Glacial Indifference"/>
              </a:rPr>
              <a:t>DETALLES DEL BLOQUE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92437" y="-2309158"/>
            <a:ext cx="4378481" cy="437848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507075" y="8461197"/>
            <a:ext cx="971055" cy="934870"/>
            <a:chOff x="0" y="0"/>
            <a:chExt cx="255751" cy="246221"/>
          </a:xfrm>
        </p:grpSpPr>
        <p:sp>
          <p:nvSpPr>
            <p:cNvPr name="Freeform 6" id="6"/>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7" id="7"/>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242464" y="2803563"/>
            <a:ext cx="14264612" cy="6454737"/>
          </a:xfrm>
          <a:custGeom>
            <a:avLst/>
            <a:gdLst/>
            <a:ahLst/>
            <a:cxnLst/>
            <a:rect r="r" b="b" t="t" l="l"/>
            <a:pathLst>
              <a:path h="6454737" w="14264612">
                <a:moveTo>
                  <a:pt x="0" y="0"/>
                </a:moveTo>
                <a:lnTo>
                  <a:pt x="14264611" y="0"/>
                </a:lnTo>
                <a:lnTo>
                  <a:pt x="14264611" y="6454737"/>
                </a:lnTo>
                <a:lnTo>
                  <a:pt x="0" y="6454737"/>
                </a:lnTo>
                <a:lnTo>
                  <a:pt x="0" y="0"/>
                </a:lnTo>
                <a:close/>
              </a:path>
            </a:pathLst>
          </a:custGeom>
          <a:blipFill>
            <a:blip r:embed="rId2"/>
            <a:stretch>
              <a:fillRect l="0" t="0" r="0" b="0"/>
            </a:stretch>
          </a:blipFill>
        </p:spPr>
      </p:sp>
      <p:sp>
        <p:nvSpPr>
          <p:cNvPr name="TextBox 9" id="9"/>
          <p:cNvSpPr txBox="true"/>
          <p:nvPr/>
        </p:nvSpPr>
        <p:spPr>
          <a:xfrm rot="0">
            <a:off x="1886044" y="707080"/>
            <a:ext cx="14515912" cy="1987361"/>
          </a:xfrm>
          <a:prstGeom prst="rect">
            <a:avLst/>
          </a:prstGeom>
        </p:spPr>
        <p:txBody>
          <a:bodyPr anchor="t" rtlCol="false" tIns="0" lIns="0" bIns="0" rIns="0">
            <a:spAutoFit/>
          </a:bodyPr>
          <a:lstStyle/>
          <a:p>
            <a:pPr algn="ctr">
              <a:lnSpc>
                <a:spcPts val="7552"/>
              </a:lnSpc>
            </a:pPr>
            <a:r>
              <a:rPr lang="en-US" sz="8208">
                <a:solidFill>
                  <a:srgbClr val="022033"/>
                </a:solidFill>
                <a:latin typeface="Glacial Indifference"/>
                <a:ea typeface="Glacial Indifference"/>
                <a:cs typeface="Glacial Indifference"/>
                <a:sym typeface="Glacial Indifference"/>
              </a:rPr>
              <a:t>FUNCIÓN CALCULADORA DE NOTAS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044996" y="820880"/>
            <a:ext cx="8198009" cy="1330713"/>
          </a:xfrm>
          <a:prstGeom prst="rect">
            <a:avLst/>
          </a:prstGeom>
        </p:spPr>
        <p:txBody>
          <a:bodyPr anchor="t" rtlCol="false" tIns="0" lIns="0" bIns="0" rIns="0">
            <a:spAutoFit/>
          </a:bodyPr>
          <a:lstStyle/>
          <a:p>
            <a:pPr algn="ctr">
              <a:lnSpc>
                <a:spcPts val="9785"/>
              </a:lnSpc>
            </a:pPr>
            <a:r>
              <a:rPr lang="en-US" sz="10635">
                <a:solidFill>
                  <a:srgbClr val="022033"/>
                </a:solidFill>
                <a:latin typeface="Glacial Indifference"/>
                <a:ea typeface="Glacial Indifference"/>
                <a:cs typeface="Glacial Indifference"/>
                <a:sym typeface="Glacial Indifference"/>
              </a:rPr>
              <a:t>CONCLUSIÓN</a:t>
            </a:r>
          </a:p>
        </p:txBody>
      </p:sp>
      <p:sp>
        <p:nvSpPr>
          <p:cNvPr name="Freeform 3" id="3"/>
          <p:cNvSpPr/>
          <p:nvPr/>
        </p:nvSpPr>
        <p:spPr>
          <a:xfrm flipH="false" flipV="false" rot="-10800000">
            <a:off x="0" y="0"/>
            <a:ext cx="2453624" cy="2453624"/>
          </a:xfrm>
          <a:custGeom>
            <a:avLst/>
            <a:gdLst/>
            <a:ahLst/>
            <a:cxnLst/>
            <a:rect r="r" b="b" t="t" l="l"/>
            <a:pathLst>
              <a:path h="2453624" w="2453624">
                <a:moveTo>
                  <a:pt x="0" y="0"/>
                </a:moveTo>
                <a:lnTo>
                  <a:pt x="2453624" y="0"/>
                </a:lnTo>
                <a:lnTo>
                  <a:pt x="2453624" y="2453624"/>
                </a:lnTo>
                <a:lnTo>
                  <a:pt x="0" y="24536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070059" y="-962429"/>
            <a:ext cx="4378481" cy="437848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2BE2"/>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6962804" y="9057506"/>
            <a:ext cx="971055" cy="934870"/>
            <a:chOff x="0" y="0"/>
            <a:chExt cx="255751" cy="246221"/>
          </a:xfrm>
        </p:grpSpPr>
        <p:sp>
          <p:nvSpPr>
            <p:cNvPr name="Freeform 8" id="8"/>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9" id="9"/>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16163" y="2804157"/>
            <a:ext cx="2949122" cy="5898243"/>
            <a:chOff x="0" y="0"/>
            <a:chExt cx="3175000" cy="6350000"/>
          </a:xfrm>
        </p:grpSpPr>
        <p:sp>
          <p:nvSpPr>
            <p:cNvPr name="Freeform 11" id="11"/>
            <p:cNvSpPr/>
            <p:nvPr/>
          </p:nvSpPr>
          <p:spPr>
            <a:xfrm flipH="false" flipV="false" rot="0">
              <a:off x="0" y="0"/>
              <a:ext cx="3175000" cy="6350000"/>
            </a:xfrm>
            <a:custGeom>
              <a:avLst/>
              <a:gdLst/>
              <a:ahLst/>
              <a:cxnLst/>
              <a:rect r="r" b="b" t="t" l="l"/>
              <a:pathLst>
                <a:path h="6350000" w="3175000">
                  <a:moveTo>
                    <a:pt x="3175000" y="0"/>
                  </a:moveTo>
                  <a:lnTo>
                    <a:pt x="3175000" y="6350000"/>
                  </a:lnTo>
                  <a:cubicBezTo>
                    <a:pt x="1421498" y="6350000"/>
                    <a:pt x="0" y="4928502"/>
                    <a:pt x="0" y="3175000"/>
                  </a:cubicBezTo>
                  <a:cubicBezTo>
                    <a:pt x="0" y="1421498"/>
                    <a:pt x="1421498" y="0"/>
                    <a:pt x="3175000" y="0"/>
                  </a:cubicBezTo>
                  <a:close/>
                </a:path>
              </a:pathLst>
            </a:custGeom>
            <a:solidFill>
              <a:srgbClr val="8A2BE2"/>
            </a:solidFill>
            <a:ln w="12700">
              <a:solidFill>
                <a:srgbClr val="000000"/>
              </a:solidFill>
            </a:ln>
          </p:spPr>
        </p:sp>
      </p:grpSp>
      <p:sp>
        <p:nvSpPr>
          <p:cNvPr name="TextBox 12" id="12"/>
          <p:cNvSpPr txBox="true"/>
          <p:nvPr/>
        </p:nvSpPr>
        <p:spPr>
          <a:xfrm rot="0">
            <a:off x="3412275" y="2908209"/>
            <a:ext cx="12025699" cy="4195340"/>
          </a:xfrm>
          <a:prstGeom prst="rect">
            <a:avLst/>
          </a:prstGeom>
        </p:spPr>
        <p:txBody>
          <a:bodyPr anchor="t" rtlCol="false" tIns="0" lIns="0" bIns="0" rIns="0">
            <a:spAutoFit/>
          </a:bodyPr>
          <a:lstStyle/>
          <a:p>
            <a:pPr algn="ctr">
              <a:lnSpc>
                <a:spcPts val="3728"/>
              </a:lnSpc>
              <a:spcBef>
                <a:spcPct val="0"/>
              </a:spcBef>
            </a:pPr>
            <a:r>
              <a:rPr lang="en-US" sz="2663">
                <a:solidFill>
                  <a:srgbClr val="022033"/>
                </a:solidFill>
                <a:latin typeface="Open Sans 1 Light"/>
                <a:ea typeface="Open Sans 1 Light"/>
                <a:cs typeface="Open Sans 1 Light"/>
                <a:sym typeface="Open Sans 1 Light"/>
              </a:rPr>
              <a:t>El desarrollo del proyecto APT nos permitio profundizar en el conocimiento y habilidades en áreas específicas de la carrera, ofreciendo una mejor comprensión de nuestros intereses. Al trabajar en una solución real que aborda problemas de organización, descubrí lo interesante que es crear herramientas que optimicen la experiencia de los usuarios, en este caso en el contexto educativo.</a:t>
            </a:r>
          </a:p>
          <a:p>
            <a:pPr algn="ctr">
              <a:lnSpc>
                <a:spcPts val="3728"/>
              </a:lnSpc>
              <a:spcBef>
                <a:spcPct val="0"/>
              </a:spcBef>
            </a:pPr>
            <a:r>
              <a:rPr lang="en-US" sz="2663">
                <a:solidFill>
                  <a:srgbClr val="022033"/>
                </a:solidFill>
                <a:latin typeface="Open Sans 1 Light"/>
                <a:ea typeface="Open Sans 1 Light"/>
                <a:cs typeface="Open Sans 1 Light"/>
                <a:sym typeface="Open Sans 1 Light"/>
              </a:rPr>
              <a:t>Nuestros intereses profesionales siguen la misma linea. nos gusta la creacion de software que sea capaz de proporcionar ayuda y sea de utilidad para las personas en general.</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697987" y="3034120"/>
            <a:ext cx="2949122" cy="5898243"/>
            <a:chOff x="0" y="0"/>
            <a:chExt cx="3175000" cy="6350000"/>
          </a:xfrm>
        </p:grpSpPr>
        <p:sp>
          <p:nvSpPr>
            <p:cNvPr name="Freeform 3" id="3"/>
            <p:cNvSpPr/>
            <p:nvPr/>
          </p:nvSpPr>
          <p:spPr>
            <a:xfrm flipH="false" flipV="false" rot="0">
              <a:off x="0" y="0"/>
              <a:ext cx="3175000" cy="6350000"/>
            </a:xfrm>
            <a:custGeom>
              <a:avLst/>
              <a:gdLst/>
              <a:ahLst/>
              <a:cxnLst/>
              <a:rect r="r" b="b" t="t" l="l"/>
              <a:pathLst>
                <a:path h="6350000" w="3175000">
                  <a:moveTo>
                    <a:pt x="3175000" y="0"/>
                  </a:moveTo>
                  <a:lnTo>
                    <a:pt x="3175000" y="6350000"/>
                  </a:lnTo>
                  <a:cubicBezTo>
                    <a:pt x="1421498" y="6350000"/>
                    <a:pt x="0" y="4928502"/>
                    <a:pt x="0" y="3175000"/>
                  </a:cubicBezTo>
                  <a:cubicBezTo>
                    <a:pt x="0" y="1421498"/>
                    <a:pt x="1421498" y="0"/>
                    <a:pt x="3175000" y="0"/>
                  </a:cubicBezTo>
                  <a:close/>
                </a:path>
              </a:pathLst>
            </a:custGeom>
            <a:solidFill>
              <a:srgbClr val="8A2BE2"/>
            </a:solidFill>
            <a:ln w="12700">
              <a:solidFill>
                <a:srgbClr val="000000"/>
              </a:solidFill>
            </a:ln>
          </p:spPr>
        </p:sp>
      </p:grpSp>
      <p:sp>
        <p:nvSpPr>
          <p:cNvPr name="TextBox 4" id="4"/>
          <p:cNvSpPr txBox="true"/>
          <p:nvPr/>
        </p:nvSpPr>
        <p:spPr>
          <a:xfrm rot="0">
            <a:off x="6196494" y="3073598"/>
            <a:ext cx="9041483" cy="5743087"/>
          </a:xfrm>
          <a:prstGeom prst="rect">
            <a:avLst/>
          </a:prstGeom>
        </p:spPr>
        <p:txBody>
          <a:bodyPr anchor="t" rtlCol="false" tIns="0" lIns="0" bIns="0" rIns="0">
            <a:spAutoFit/>
          </a:bodyPr>
          <a:lstStyle/>
          <a:p>
            <a:pPr algn="l">
              <a:lnSpc>
                <a:spcPts val="5126"/>
              </a:lnSpc>
              <a:spcBef>
                <a:spcPct val="0"/>
              </a:spcBef>
            </a:pPr>
            <a:r>
              <a:rPr lang="en-US" sz="3661" spc="205">
                <a:solidFill>
                  <a:srgbClr val="022033"/>
                </a:solidFill>
                <a:latin typeface="Tenor Sans"/>
                <a:ea typeface="Tenor Sans"/>
                <a:cs typeface="Tenor Sans"/>
                <a:sym typeface="Tenor Sans"/>
              </a:rPr>
              <a:t>Actualmente, los estudiantes universitarios enfrentan múltiples responsabilidades académicas y personales que pueden hacer difícil su organización y progreso en los estudios. Las herramientas académicas suelen ser complejas y sobrecargadas, dificultando el uso ágil de sus funciones.</a:t>
            </a:r>
          </a:p>
        </p:txBody>
      </p:sp>
      <p:sp>
        <p:nvSpPr>
          <p:cNvPr name="TextBox 5" id="5"/>
          <p:cNvSpPr txBox="true"/>
          <p:nvPr/>
        </p:nvSpPr>
        <p:spPr>
          <a:xfrm rot="0">
            <a:off x="1711560" y="1343025"/>
            <a:ext cx="14864881" cy="1451010"/>
          </a:xfrm>
          <a:prstGeom prst="rect">
            <a:avLst/>
          </a:prstGeom>
        </p:spPr>
        <p:txBody>
          <a:bodyPr anchor="t" rtlCol="false" tIns="0" lIns="0" bIns="0" rIns="0">
            <a:spAutoFit/>
          </a:bodyPr>
          <a:lstStyle/>
          <a:p>
            <a:pPr algn="ctr">
              <a:lnSpc>
                <a:spcPts val="10679"/>
              </a:lnSpc>
            </a:pPr>
            <a:r>
              <a:rPr lang="en-US" sz="11608">
                <a:solidFill>
                  <a:srgbClr val="022033"/>
                </a:solidFill>
                <a:latin typeface="Glacial Indifference"/>
                <a:ea typeface="Glacial Indifference"/>
                <a:cs typeface="Glacial Indifference"/>
                <a:sym typeface="Glacial Indifference"/>
              </a:rPr>
              <a:t>CONTEXTO</a:t>
            </a:r>
          </a:p>
        </p:txBody>
      </p:sp>
      <p:grpSp>
        <p:nvGrpSpPr>
          <p:cNvPr name="Group 6" id="6"/>
          <p:cNvGrpSpPr/>
          <p:nvPr/>
        </p:nvGrpSpPr>
        <p:grpSpPr>
          <a:xfrm rot="0">
            <a:off x="16098759" y="604794"/>
            <a:ext cx="4378481" cy="437848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2BE2"/>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6288245" y="5780212"/>
            <a:ext cx="971055" cy="934870"/>
            <a:chOff x="0" y="0"/>
            <a:chExt cx="255751" cy="246221"/>
          </a:xfrm>
        </p:grpSpPr>
        <p:sp>
          <p:nvSpPr>
            <p:cNvPr name="Freeform 10" id="10"/>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11" id="11"/>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49484" y="4240227"/>
            <a:ext cx="13789032" cy="4097489"/>
            <a:chOff x="0" y="0"/>
            <a:chExt cx="3631679" cy="1079174"/>
          </a:xfrm>
        </p:grpSpPr>
        <p:sp>
          <p:nvSpPr>
            <p:cNvPr name="Freeform 3" id="3"/>
            <p:cNvSpPr/>
            <p:nvPr/>
          </p:nvSpPr>
          <p:spPr>
            <a:xfrm flipH="false" flipV="false" rot="0">
              <a:off x="0" y="0"/>
              <a:ext cx="3631679" cy="1079174"/>
            </a:xfrm>
            <a:custGeom>
              <a:avLst/>
              <a:gdLst/>
              <a:ahLst/>
              <a:cxnLst/>
              <a:rect r="r" b="b" t="t" l="l"/>
              <a:pathLst>
                <a:path h="1079174" w="3631679">
                  <a:moveTo>
                    <a:pt x="19651" y="0"/>
                  </a:moveTo>
                  <a:lnTo>
                    <a:pt x="3612028" y="0"/>
                  </a:lnTo>
                  <a:cubicBezTo>
                    <a:pt x="3617240" y="0"/>
                    <a:pt x="3622238" y="2070"/>
                    <a:pt x="3625924" y="5756"/>
                  </a:cubicBezTo>
                  <a:cubicBezTo>
                    <a:pt x="3629609" y="9441"/>
                    <a:pt x="3631679" y="14439"/>
                    <a:pt x="3631679" y="19651"/>
                  </a:cubicBezTo>
                  <a:lnTo>
                    <a:pt x="3631679" y="1059523"/>
                  </a:lnTo>
                  <a:cubicBezTo>
                    <a:pt x="3631679" y="1070376"/>
                    <a:pt x="3622881" y="1079174"/>
                    <a:pt x="3612028" y="1079174"/>
                  </a:cubicBezTo>
                  <a:lnTo>
                    <a:pt x="19651" y="1079174"/>
                  </a:lnTo>
                  <a:cubicBezTo>
                    <a:pt x="8798" y="1079174"/>
                    <a:pt x="0" y="1070376"/>
                    <a:pt x="0" y="1059523"/>
                  </a:cubicBezTo>
                  <a:lnTo>
                    <a:pt x="0" y="19651"/>
                  </a:lnTo>
                  <a:cubicBezTo>
                    <a:pt x="0" y="8798"/>
                    <a:pt x="8798" y="0"/>
                    <a:pt x="19651" y="0"/>
                  </a:cubicBezTo>
                  <a:close/>
                </a:path>
              </a:pathLst>
            </a:custGeom>
            <a:solidFill>
              <a:srgbClr val="8A2BE2"/>
            </a:solidFill>
          </p:spPr>
        </p:sp>
        <p:sp>
          <p:nvSpPr>
            <p:cNvPr name="TextBox 4" id="4"/>
            <p:cNvSpPr txBox="true"/>
            <p:nvPr/>
          </p:nvSpPr>
          <p:spPr>
            <a:xfrm>
              <a:off x="0" y="-38100"/>
              <a:ext cx="3631679" cy="111727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567884" y="1624307"/>
            <a:ext cx="11152231" cy="1451010"/>
          </a:xfrm>
          <a:prstGeom prst="rect">
            <a:avLst/>
          </a:prstGeom>
        </p:spPr>
        <p:txBody>
          <a:bodyPr anchor="t" rtlCol="false" tIns="0" lIns="0" bIns="0" rIns="0">
            <a:spAutoFit/>
          </a:bodyPr>
          <a:lstStyle/>
          <a:p>
            <a:pPr algn="ctr">
              <a:lnSpc>
                <a:spcPts val="10679"/>
              </a:lnSpc>
            </a:pPr>
            <a:r>
              <a:rPr lang="en-US" sz="11608" spc="-963">
                <a:solidFill>
                  <a:srgbClr val="022033"/>
                </a:solidFill>
                <a:latin typeface="Glacial Indifference"/>
                <a:ea typeface="Glacial Indifference"/>
                <a:cs typeface="Glacial Indifference"/>
                <a:sym typeface="Glacial Indifference"/>
              </a:rPr>
              <a:t>NUESTRO OBJETIVO</a:t>
            </a:r>
          </a:p>
        </p:txBody>
      </p:sp>
      <p:sp>
        <p:nvSpPr>
          <p:cNvPr name="TextBox 6" id="6"/>
          <p:cNvSpPr txBox="true"/>
          <p:nvPr/>
        </p:nvSpPr>
        <p:spPr>
          <a:xfrm rot="0">
            <a:off x="3937287" y="4425772"/>
            <a:ext cx="10413426" cy="3658236"/>
          </a:xfrm>
          <a:prstGeom prst="rect">
            <a:avLst/>
          </a:prstGeom>
        </p:spPr>
        <p:txBody>
          <a:bodyPr anchor="t" rtlCol="false" tIns="0" lIns="0" bIns="0" rIns="0">
            <a:spAutoFit/>
          </a:bodyPr>
          <a:lstStyle/>
          <a:p>
            <a:pPr algn="ctr">
              <a:lnSpc>
                <a:spcPts val="3639"/>
              </a:lnSpc>
              <a:spcBef>
                <a:spcPct val="0"/>
              </a:spcBef>
            </a:pPr>
            <a:r>
              <a:rPr lang="en-US" sz="2599" spc="145">
                <a:solidFill>
                  <a:srgbClr val="FFFFFF"/>
                </a:solidFill>
                <a:latin typeface="Tenor Sans"/>
                <a:ea typeface="Tenor Sans"/>
                <a:cs typeface="Tenor Sans"/>
                <a:sym typeface="Tenor Sans"/>
              </a:rPr>
              <a:t>Crear una plataforma intuitiva y minimalista que centralice funciones útiles, enfocándose en las necesidades específicas de los estudiantes universitarios para facilitar su organización académica. Este proyecto ofrecerá herramientas como una calculadora de notas, organizador de tareas, creador de apuntes, y otras funcionalidades que serán el núcleo de una plataforma de apoyo eficaz para el estudiante.</a:t>
            </a:r>
          </a:p>
        </p:txBody>
      </p:sp>
      <p:sp>
        <p:nvSpPr>
          <p:cNvPr name="Freeform 7" id="7"/>
          <p:cNvSpPr/>
          <p:nvPr/>
        </p:nvSpPr>
        <p:spPr>
          <a:xfrm flipH="false" flipV="false" rot="0">
            <a:off x="13764581" y="150980"/>
            <a:ext cx="4372659" cy="4878220"/>
          </a:xfrm>
          <a:custGeom>
            <a:avLst/>
            <a:gdLst/>
            <a:ahLst/>
            <a:cxnLst/>
            <a:rect r="r" b="b" t="t" l="l"/>
            <a:pathLst>
              <a:path h="4878220" w="4372659">
                <a:moveTo>
                  <a:pt x="0" y="0"/>
                </a:moveTo>
                <a:lnTo>
                  <a:pt x="4372659" y="0"/>
                </a:lnTo>
                <a:lnTo>
                  <a:pt x="4372659" y="4878220"/>
                </a:lnTo>
                <a:lnTo>
                  <a:pt x="0" y="48782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207441" y="4340790"/>
            <a:ext cx="3873118" cy="4381702"/>
            <a:chOff x="0" y="0"/>
            <a:chExt cx="1020080" cy="1154028"/>
          </a:xfrm>
        </p:grpSpPr>
        <p:sp>
          <p:nvSpPr>
            <p:cNvPr name="Freeform 3" id="3"/>
            <p:cNvSpPr/>
            <p:nvPr/>
          </p:nvSpPr>
          <p:spPr>
            <a:xfrm flipH="false" flipV="false" rot="0">
              <a:off x="0" y="0"/>
              <a:ext cx="1020080" cy="1154028"/>
            </a:xfrm>
            <a:custGeom>
              <a:avLst/>
              <a:gdLst/>
              <a:ahLst/>
              <a:cxnLst/>
              <a:rect r="r" b="b" t="t" l="l"/>
              <a:pathLst>
                <a:path h="1154028" w="1020080">
                  <a:moveTo>
                    <a:pt x="101943" y="0"/>
                  </a:moveTo>
                  <a:lnTo>
                    <a:pt x="918137" y="0"/>
                  </a:lnTo>
                  <a:cubicBezTo>
                    <a:pt x="974439" y="0"/>
                    <a:pt x="1020080" y="45642"/>
                    <a:pt x="1020080" y="101943"/>
                  </a:cubicBezTo>
                  <a:lnTo>
                    <a:pt x="1020080" y="1052085"/>
                  </a:lnTo>
                  <a:cubicBezTo>
                    <a:pt x="1020080" y="1079122"/>
                    <a:pt x="1009340" y="1105052"/>
                    <a:pt x="990222" y="1124170"/>
                  </a:cubicBezTo>
                  <a:cubicBezTo>
                    <a:pt x="971104" y="1143288"/>
                    <a:pt x="945174" y="1154028"/>
                    <a:pt x="918137" y="1154028"/>
                  </a:cubicBezTo>
                  <a:lnTo>
                    <a:pt x="101943" y="1154028"/>
                  </a:lnTo>
                  <a:cubicBezTo>
                    <a:pt x="74906" y="1154028"/>
                    <a:pt x="48977" y="1143288"/>
                    <a:pt x="29858" y="1124170"/>
                  </a:cubicBezTo>
                  <a:cubicBezTo>
                    <a:pt x="10740" y="1105052"/>
                    <a:pt x="0" y="1079122"/>
                    <a:pt x="0" y="1052085"/>
                  </a:cubicBezTo>
                  <a:lnTo>
                    <a:pt x="0" y="101943"/>
                  </a:lnTo>
                  <a:cubicBezTo>
                    <a:pt x="0" y="74906"/>
                    <a:pt x="10740" y="48977"/>
                    <a:pt x="29858" y="29858"/>
                  </a:cubicBezTo>
                  <a:cubicBezTo>
                    <a:pt x="48977" y="10740"/>
                    <a:pt x="74906" y="0"/>
                    <a:pt x="101943" y="0"/>
                  </a:cubicBezTo>
                  <a:close/>
                </a:path>
              </a:pathLst>
            </a:custGeom>
            <a:solidFill>
              <a:srgbClr val="8A2BE2"/>
            </a:solidFill>
          </p:spPr>
        </p:sp>
        <p:sp>
          <p:nvSpPr>
            <p:cNvPr name="TextBox 4" id="4"/>
            <p:cNvSpPr txBox="true"/>
            <p:nvPr/>
          </p:nvSpPr>
          <p:spPr>
            <a:xfrm>
              <a:off x="0" y="-38100"/>
              <a:ext cx="1020080" cy="119212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7458807" y="5796628"/>
            <a:ext cx="3370385" cy="1666240"/>
          </a:xfrm>
          <a:prstGeom prst="rect">
            <a:avLst/>
          </a:prstGeom>
        </p:spPr>
        <p:txBody>
          <a:bodyPr anchor="t" rtlCol="false" tIns="0" lIns="0" bIns="0" rIns="0">
            <a:spAutoFit/>
          </a:bodyPr>
          <a:lstStyle/>
          <a:p>
            <a:pPr algn="ctr">
              <a:lnSpc>
                <a:spcPts val="2659"/>
              </a:lnSpc>
              <a:spcBef>
                <a:spcPct val="0"/>
              </a:spcBef>
            </a:pPr>
            <a:r>
              <a:rPr lang="en-US" sz="1899" spc="106">
                <a:solidFill>
                  <a:srgbClr val="FFFFFF"/>
                </a:solidFill>
                <a:latin typeface="Tenor Sans"/>
                <a:ea typeface="Tenor Sans"/>
                <a:cs typeface="Tenor Sans"/>
                <a:sym typeface="Tenor Sans"/>
              </a:rPr>
              <a:t>Diseñada para minimizar la sobrecarga visual, mostrando solo las funciones necesarias y eliminando distracciones.</a:t>
            </a:r>
          </a:p>
        </p:txBody>
      </p:sp>
      <p:grpSp>
        <p:nvGrpSpPr>
          <p:cNvPr name="Group 6" id="6"/>
          <p:cNvGrpSpPr/>
          <p:nvPr/>
        </p:nvGrpSpPr>
        <p:grpSpPr>
          <a:xfrm rot="0">
            <a:off x="1655831" y="3336531"/>
            <a:ext cx="3873118" cy="4381702"/>
            <a:chOff x="0" y="0"/>
            <a:chExt cx="1020080" cy="1154028"/>
          </a:xfrm>
        </p:grpSpPr>
        <p:sp>
          <p:nvSpPr>
            <p:cNvPr name="Freeform 7" id="7"/>
            <p:cNvSpPr/>
            <p:nvPr/>
          </p:nvSpPr>
          <p:spPr>
            <a:xfrm flipH="false" flipV="false" rot="0">
              <a:off x="0" y="0"/>
              <a:ext cx="1020080" cy="1154028"/>
            </a:xfrm>
            <a:custGeom>
              <a:avLst/>
              <a:gdLst/>
              <a:ahLst/>
              <a:cxnLst/>
              <a:rect r="r" b="b" t="t" l="l"/>
              <a:pathLst>
                <a:path h="1154028" w="1020080">
                  <a:moveTo>
                    <a:pt x="101943" y="0"/>
                  </a:moveTo>
                  <a:lnTo>
                    <a:pt x="918137" y="0"/>
                  </a:lnTo>
                  <a:cubicBezTo>
                    <a:pt x="974439" y="0"/>
                    <a:pt x="1020080" y="45642"/>
                    <a:pt x="1020080" y="101943"/>
                  </a:cubicBezTo>
                  <a:lnTo>
                    <a:pt x="1020080" y="1052085"/>
                  </a:lnTo>
                  <a:cubicBezTo>
                    <a:pt x="1020080" y="1079122"/>
                    <a:pt x="1009340" y="1105052"/>
                    <a:pt x="990222" y="1124170"/>
                  </a:cubicBezTo>
                  <a:cubicBezTo>
                    <a:pt x="971104" y="1143288"/>
                    <a:pt x="945174" y="1154028"/>
                    <a:pt x="918137" y="1154028"/>
                  </a:cubicBezTo>
                  <a:lnTo>
                    <a:pt x="101943" y="1154028"/>
                  </a:lnTo>
                  <a:cubicBezTo>
                    <a:pt x="74906" y="1154028"/>
                    <a:pt x="48977" y="1143288"/>
                    <a:pt x="29858" y="1124170"/>
                  </a:cubicBezTo>
                  <a:cubicBezTo>
                    <a:pt x="10740" y="1105052"/>
                    <a:pt x="0" y="1079122"/>
                    <a:pt x="0" y="1052085"/>
                  </a:cubicBezTo>
                  <a:lnTo>
                    <a:pt x="0" y="101943"/>
                  </a:lnTo>
                  <a:cubicBezTo>
                    <a:pt x="0" y="74906"/>
                    <a:pt x="10740" y="48977"/>
                    <a:pt x="29858" y="29858"/>
                  </a:cubicBezTo>
                  <a:cubicBezTo>
                    <a:pt x="48977" y="10740"/>
                    <a:pt x="74906" y="0"/>
                    <a:pt x="101943" y="0"/>
                  </a:cubicBezTo>
                  <a:close/>
                </a:path>
              </a:pathLst>
            </a:custGeom>
            <a:solidFill>
              <a:srgbClr val="8C52FF"/>
            </a:solidFill>
          </p:spPr>
        </p:sp>
        <p:sp>
          <p:nvSpPr>
            <p:cNvPr name="TextBox 8" id="8"/>
            <p:cNvSpPr txBox="true"/>
            <p:nvPr/>
          </p:nvSpPr>
          <p:spPr>
            <a:xfrm>
              <a:off x="0" y="-38100"/>
              <a:ext cx="1020080" cy="119212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456869" y="1027296"/>
            <a:ext cx="7374262" cy="2600114"/>
          </a:xfrm>
          <a:prstGeom prst="rect">
            <a:avLst/>
          </a:prstGeom>
        </p:spPr>
        <p:txBody>
          <a:bodyPr anchor="t" rtlCol="false" tIns="0" lIns="0" bIns="0" rIns="0">
            <a:spAutoFit/>
          </a:bodyPr>
          <a:lstStyle/>
          <a:p>
            <a:pPr algn="ctr">
              <a:lnSpc>
                <a:spcPts val="9851"/>
              </a:lnSpc>
            </a:pPr>
            <a:r>
              <a:rPr lang="en-US" sz="10708">
                <a:solidFill>
                  <a:srgbClr val="022033"/>
                </a:solidFill>
                <a:latin typeface="Glacial Indifference"/>
                <a:ea typeface="Glacial Indifference"/>
                <a:cs typeface="Glacial Indifference"/>
                <a:sym typeface="Glacial Indifference"/>
              </a:rPr>
              <a:t>PROPUESTA DE VALOR</a:t>
            </a:r>
          </a:p>
        </p:txBody>
      </p:sp>
      <p:sp>
        <p:nvSpPr>
          <p:cNvPr name="TextBox 10" id="10"/>
          <p:cNvSpPr txBox="true"/>
          <p:nvPr/>
        </p:nvSpPr>
        <p:spPr>
          <a:xfrm rot="0">
            <a:off x="1970235" y="3651226"/>
            <a:ext cx="3244309" cy="799903"/>
          </a:xfrm>
          <a:prstGeom prst="rect">
            <a:avLst/>
          </a:prstGeom>
        </p:spPr>
        <p:txBody>
          <a:bodyPr anchor="t" rtlCol="false" tIns="0" lIns="0" bIns="0" rIns="0">
            <a:spAutoFit/>
          </a:bodyPr>
          <a:lstStyle/>
          <a:p>
            <a:pPr algn="ctr">
              <a:lnSpc>
                <a:spcPts val="3160"/>
              </a:lnSpc>
              <a:spcBef>
                <a:spcPct val="0"/>
              </a:spcBef>
            </a:pPr>
            <a:r>
              <a:rPr lang="en-US" sz="2257" spc="126">
                <a:solidFill>
                  <a:srgbClr val="FFFFFF"/>
                </a:solidFill>
                <a:latin typeface="Tenor Sans"/>
                <a:ea typeface="Tenor Sans"/>
                <a:cs typeface="Tenor Sans"/>
                <a:sym typeface="Tenor Sans"/>
              </a:rPr>
              <a:t>ESPECIALIZACIÓN EN LO ESENCIAL</a:t>
            </a:r>
          </a:p>
        </p:txBody>
      </p:sp>
      <p:sp>
        <p:nvSpPr>
          <p:cNvPr name="TextBox 11" id="11"/>
          <p:cNvSpPr txBox="true"/>
          <p:nvPr/>
        </p:nvSpPr>
        <p:spPr>
          <a:xfrm rot="0">
            <a:off x="7807675" y="4644420"/>
            <a:ext cx="2615500" cy="383343"/>
          </a:xfrm>
          <a:prstGeom prst="rect">
            <a:avLst/>
          </a:prstGeom>
        </p:spPr>
        <p:txBody>
          <a:bodyPr anchor="t" rtlCol="false" tIns="0" lIns="0" bIns="0" rIns="0">
            <a:spAutoFit/>
          </a:bodyPr>
          <a:lstStyle/>
          <a:p>
            <a:pPr algn="ctr">
              <a:lnSpc>
                <a:spcPts val="3020"/>
              </a:lnSpc>
              <a:spcBef>
                <a:spcPct val="0"/>
              </a:spcBef>
            </a:pPr>
            <a:r>
              <a:rPr lang="en-US" sz="2157" spc="120">
                <a:solidFill>
                  <a:srgbClr val="FFFFFF"/>
                </a:solidFill>
                <a:latin typeface="Tenor Sans"/>
                <a:ea typeface="Tenor Sans"/>
                <a:cs typeface="Tenor Sans"/>
                <a:sym typeface="Tenor Sans"/>
              </a:rPr>
              <a:t>Interfaz intuitiva</a:t>
            </a:r>
          </a:p>
        </p:txBody>
      </p:sp>
      <p:grpSp>
        <p:nvGrpSpPr>
          <p:cNvPr name="Group 12" id="12"/>
          <p:cNvGrpSpPr/>
          <p:nvPr/>
        </p:nvGrpSpPr>
        <p:grpSpPr>
          <a:xfrm rot="0">
            <a:off x="12647887" y="3336531"/>
            <a:ext cx="3873118" cy="4381702"/>
            <a:chOff x="0" y="0"/>
            <a:chExt cx="1020080" cy="1154028"/>
          </a:xfrm>
        </p:grpSpPr>
        <p:sp>
          <p:nvSpPr>
            <p:cNvPr name="Freeform 13" id="13"/>
            <p:cNvSpPr/>
            <p:nvPr/>
          </p:nvSpPr>
          <p:spPr>
            <a:xfrm flipH="false" flipV="false" rot="0">
              <a:off x="0" y="0"/>
              <a:ext cx="1020080" cy="1154028"/>
            </a:xfrm>
            <a:custGeom>
              <a:avLst/>
              <a:gdLst/>
              <a:ahLst/>
              <a:cxnLst/>
              <a:rect r="r" b="b" t="t" l="l"/>
              <a:pathLst>
                <a:path h="1154028" w="1020080">
                  <a:moveTo>
                    <a:pt x="101943" y="0"/>
                  </a:moveTo>
                  <a:lnTo>
                    <a:pt x="918137" y="0"/>
                  </a:lnTo>
                  <a:cubicBezTo>
                    <a:pt x="974439" y="0"/>
                    <a:pt x="1020080" y="45642"/>
                    <a:pt x="1020080" y="101943"/>
                  </a:cubicBezTo>
                  <a:lnTo>
                    <a:pt x="1020080" y="1052085"/>
                  </a:lnTo>
                  <a:cubicBezTo>
                    <a:pt x="1020080" y="1079122"/>
                    <a:pt x="1009340" y="1105052"/>
                    <a:pt x="990222" y="1124170"/>
                  </a:cubicBezTo>
                  <a:cubicBezTo>
                    <a:pt x="971104" y="1143288"/>
                    <a:pt x="945174" y="1154028"/>
                    <a:pt x="918137" y="1154028"/>
                  </a:cubicBezTo>
                  <a:lnTo>
                    <a:pt x="101943" y="1154028"/>
                  </a:lnTo>
                  <a:cubicBezTo>
                    <a:pt x="74906" y="1154028"/>
                    <a:pt x="48977" y="1143288"/>
                    <a:pt x="29858" y="1124170"/>
                  </a:cubicBezTo>
                  <a:cubicBezTo>
                    <a:pt x="10740" y="1105052"/>
                    <a:pt x="0" y="1079122"/>
                    <a:pt x="0" y="1052085"/>
                  </a:cubicBezTo>
                  <a:lnTo>
                    <a:pt x="0" y="101943"/>
                  </a:lnTo>
                  <a:cubicBezTo>
                    <a:pt x="0" y="74906"/>
                    <a:pt x="10740" y="48977"/>
                    <a:pt x="29858" y="29858"/>
                  </a:cubicBezTo>
                  <a:cubicBezTo>
                    <a:pt x="48977" y="10740"/>
                    <a:pt x="74906" y="0"/>
                    <a:pt x="101943" y="0"/>
                  </a:cubicBezTo>
                  <a:close/>
                </a:path>
              </a:pathLst>
            </a:custGeom>
            <a:solidFill>
              <a:srgbClr val="8C52FF"/>
            </a:solidFill>
          </p:spPr>
        </p:sp>
        <p:sp>
          <p:nvSpPr>
            <p:cNvPr name="TextBox 14" id="14"/>
            <p:cNvSpPr txBox="true"/>
            <p:nvPr/>
          </p:nvSpPr>
          <p:spPr>
            <a:xfrm>
              <a:off x="0" y="-38100"/>
              <a:ext cx="1020080" cy="1192128"/>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2555039" y="3761565"/>
            <a:ext cx="4058814" cy="439859"/>
          </a:xfrm>
          <a:prstGeom prst="rect">
            <a:avLst/>
          </a:prstGeom>
        </p:spPr>
        <p:txBody>
          <a:bodyPr anchor="t" rtlCol="false" tIns="0" lIns="0" bIns="0" rIns="0">
            <a:spAutoFit/>
          </a:bodyPr>
          <a:lstStyle/>
          <a:p>
            <a:pPr algn="ctr">
              <a:lnSpc>
                <a:spcPts val="3580"/>
              </a:lnSpc>
              <a:spcBef>
                <a:spcPct val="0"/>
              </a:spcBef>
            </a:pPr>
            <a:r>
              <a:rPr lang="en-US" sz="2557" spc="143">
                <a:solidFill>
                  <a:srgbClr val="FFFFFF"/>
                </a:solidFill>
                <a:latin typeface="Tenor Sans"/>
                <a:ea typeface="Tenor Sans"/>
                <a:cs typeface="Tenor Sans"/>
                <a:sym typeface="Tenor Sans"/>
              </a:rPr>
              <a:t>DIFERENCIACIÓN</a:t>
            </a:r>
          </a:p>
        </p:txBody>
      </p:sp>
      <p:sp>
        <p:nvSpPr>
          <p:cNvPr name="TextBox 16" id="16"/>
          <p:cNvSpPr txBox="true"/>
          <p:nvPr/>
        </p:nvSpPr>
        <p:spPr>
          <a:xfrm rot="0">
            <a:off x="1907197" y="4653945"/>
            <a:ext cx="3370385" cy="1999615"/>
          </a:xfrm>
          <a:prstGeom prst="rect">
            <a:avLst/>
          </a:prstGeom>
        </p:spPr>
        <p:txBody>
          <a:bodyPr anchor="t" rtlCol="false" tIns="0" lIns="0" bIns="0" rIns="0">
            <a:spAutoFit/>
          </a:bodyPr>
          <a:lstStyle/>
          <a:p>
            <a:pPr algn="ctr">
              <a:lnSpc>
                <a:spcPts val="2659"/>
              </a:lnSpc>
              <a:spcBef>
                <a:spcPct val="0"/>
              </a:spcBef>
            </a:pPr>
            <a:r>
              <a:rPr lang="en-US" sz="1899" spc="106">
                <a:solidFill>
                  <a:srgbClr val="FFFFFF"/>
                </a:solidFill>
                <a:latin typeface="Tenor Sans"/>
                <a:ea typeface="Tenor Sans"/>
                <a:cs typeface="Tenor Sans"/>
                <a:sym typeface="Tenor Sans"/>
              </a:rPr>
              <a:t>Cada funcionalidad se centra en una necesidad concreta del estudiante, asegurando una experiencia enfocada y de alta calidad.</a:t>
            </a:r>
          </a:p>
        </p:txBody>
      </p:sp>
      <p:sp>
        <p:nvSpPr>
          <p:cNvPr name="TextBox 17" id="17"/>
          <p:cNvSpPr txBox="true"/>
          <p:nvPr/>
        </p:nvSpPr>
        <p:spPr>
          <a:xfrm rot="0">
            <a:off x="12899254" y="4653945"/>
            <a:ext cx="3370385" cy="2666365"/>
          </a:xfrm>
          <a:prstGeom prst="rect">
            <a:avLst/>
          </a:prstGeom>
        </p:spPr>
        <p:txBody>
          <a:bodyPr anchor="t" rtlCol="false" tIns="0" lIns="0" bIns="0" rIns="0">
            <a:spAutoFit/>
          </a:bodyPr>
          <a:lstStyle/>
          <a:p>
            <a:pPr algn="ctr">
              <a:lnSpc>
                <a:spcPts val="2659"/>
              </a:lnSpc>
              <a:spcBef>
                <a:spcPct val="0"/>
              </a:spcBef>
            </a:pPr>
            <a:r>
              <a:rPr lang="en-US" sz="1899" spc="106">
                <a:solidFill>
                  <a:srgbClr val="FFFFFF"/>
                </a:solidFill>
                <a:latin typeface="Tenor Sans"/>
                <a:ea typeface="Tenor Sans"/>
                <a:cs typeface="Tenor Sans"/>
                <a:sym typeface="Tenor Sans"/>
              </a:rPr>
              <a:t>A diferencia de otras plataformas con exceso de funciones y complejidad, este proyecto se especializa en resolver necesidades específicas de los estudiantes.</a:t>
            </a:r>
          </a:p>
        </p:txBody>
      </p:sp>
      <p:grpSp>
        <p:nvGrpSpPr>
          <p:cNvPr name="Group 18" id="18"/>
          <p:cNvGrpSpPr/>
          <p:nvPr/>
        </p:nvGrpSpPr>
        <p:grpSpPr>
          <a:xfrm rot="0">
            <a:off x="-533410" y="8097759"/>
            <a:ext cx="4378481" cy="437848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2BE2"/>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3291039" y="-2189241"/>
            <a:ext cx="4378481" cy="437848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81774" y="2247778"/>
            <a:ext cx="7166801" cy="7237199"/>
            <a:chOff x="0" y="0"/>
            <a:chExt cx="1887553" cy="1906094"/>
          </a:xfrm>
        </p:grpSpPr>
        <p:sp>
          <p:nvSpPr>
            <p:cNvPr name="Freeform 3" id="3"/>
            <p:cNvSpPr/>
            <p:nvPr/>
          </p:nvSpPr>
          <p:spPr>
            <a:xfrm flipH="false" flipV="false" rot="0">
              <a:off x="0" y="0"/>
              <a:ext cx="1887553" cy="1906094"/>
            </a:xfrm>
            <a:custGeom>
              <a:avLst/>
              <a:gdLst/>
              <a:ahLst/>
              <a:cxnLst/>
              <a:rect r="r" b="b" t="t" l="l"/>
              <a:pathLst>
                <a:path h="1906094" w="1887553">
                  <a:moveTo>
                    <a:pt x="37809" y="0"/>
                  </a:moveTo>
                  <a:lnTo>
                    <a:pt x="1849744" y="0"/>
                  </a:lnTo>
                  <a:cubicBezTo>
                    <a:pt x="1859771" y="0"/>
                    <a:pt x="1869388" y="3983"/>
                    <a:pt x="1876479" y="11074"/>
                  </a:cubicBezTo>
                  <a:cubicBezTo>
                    <a:pt x="1883569" y="18164"/>
                    <a:pt x="1887553" y="27781"/>
                    <a:pt x="1887553" y="37809"/>
                  </a:cubicBezTo>
                  <a:lnTo>
                    <a:pt x="1887553" y="1868285"/>
                  </a:lnTo>
                  <a:cubicBezTo>
                    <a:pt x="1887553" y="1878312"/>
                    <a:pt x="1883569" y="1887929"/>
                    <a:pt x="1876479" y="1895020"/>
                  </a:cubicBezTo>
                  <a:cubicBezTo>
                    <a:pt x="1869388" y="1902110"/>
                    <a:pt x="1859771" y="1906094"/>
                    <a:pt x="1849744" y="1906094"/>
                  </a:cubicBezTo>
                  <a:lnTo>
                    <a:pt x="37809" y="1906094"/>
                  </a:lnTo>
                  <a:cubicBezTo>
                    <a:pt x="27781" y="1906094"/>
                    <a:pt x="18164" y="1902110"/>
                    <a:pt x="11074" y="1895020"/>
                  </a:cubicBezTo>
                  <a:cubicBezTo>
                    <a:pt x="3983" y="1887929"/>
                    <a:pt x="0" y="1878312"/>
                    <a:pt x="0" y="1868285"/>
                  </a:cubicBezTo>
                  <a:lnTo>
                    <a:pt x="0" y="37809"/>
                  </a:lnTo>
                  <a:cubicBezTo>
                    <a:pt x="0" y="27781"/>
                    <a:pt x="3983" y="18164"/>
                    <a:pt x="11074" y="11074"/>
                  </a:cubicBezTo>
                  <a:cubicBezTo>
                    <a:pt x="18164" y="3983"/>
                    <a:pt x="27781" y="0"/>
                    <a:pt x="37809" y="0"/>
                  </a:cubicBezTo>
                  <a:close/>
                </a:path>
              </a:pathLst>
            </a:custGeom>
            <a:solidFill>
              <a:srgbClr val="8A2BE2"/>
            </a:solidFill>
          </p:spPr>
        </p:sp>
        <p:sp>
          <p:nvSpPr>
            <p:cNvPr name="TextBox 4" id="4"/>
            <p:cNvSpPr txBox="true"/>
            <p:nvPr/>
          </p:nvSpPr>
          <p:spPr>
            <a:xfrm>
              <a:off x="0" y="-38100"/>
              <a:ext cx="1887553" cy="194419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70253" y="1540246"/>
            <a:ext cx="7543760" cy="707532"/>
          </a:xfrm>
          <a:prstGeom prst="rect">
            <a:avLst/>
          </a:prstGeom>
        </p:spPr>
        <p:txBody>
          <a:bodyPr anchor="t" rtlCol="false" tIns="0" lIns="0" bIns="0" rIns="0">
            <a:spAutoFit/>
          </a:bodyPr>
          <a:lstStyle/>
          <a:p>
            <a:pPr algn="l">
              <a:lnSpc>
                <a:spcPts val="5244"/>
              </a:lnSpc>
            </a:pPr>
            <a:r>
              <a:rPr lang="en-US" sz="5700">
                <a:solidFill>
                  <a:srgbClr val="022033"/>
                </a:solidFill>
                <a:latin typeface="Glacial Indifference"/>
                <a:ea typeface="Glacial Indifference"/>
                <a:cs typeface="Glacial Indifference"/>
                <a:sym typeface="Glacial Indifference"/>
              </a:rPr>
              <a:t>PERFIL DE USUARIO</a:t>
            </a:r>
          </a:p>
        </p:txBody>
      </p:sp>
      <p:grpSp>
        <p:nvGrpSpPr>
          <p:cNvPr name="Group 6" id="6"/>
          <p:cNvGrpSpPr/>
          <p:nvPr/>
        </p:nvGrpSpPr>
        <p:grpSpPr>
          <a:xfrm rot="0">
            <a:off x="9562466" y="240638"/>
            <a:ext cx="7166801" cy="9244339"/>
            <a:chOff x="0" y="0"/>
            <a:chExt cx="1887553" cy="2434723"/>
          </a:xfrm>
        </p:grpSpPr>
        <p:sp>
          <p:nvSpPr>
            <p:cNvPr name="Freeform 7" id="7"/>
            <p:cNvSpPr/>
            <p:nvPr/>
          </p:nvSpPr>
          <p:spPr>
            <a:xfrm flipH="false" flipV="false" rot="0">
              <a:off x="0" y="0"/>
              <a:ext cx="1887553" cy="2434723"/>
            </a:xfrm>
            <a:custGeom>
              <a:avLst/>
              <a:gdLst/>
              <a:ahLst/>
              <a:cxnLst/>
              <a:rect r="r" b="b" t="t" l="l"/>
              <a:pathLst>
                <a:path h="2434723" w="1887553">
                  <a:moveTo>
                    <a:pt x="37809" y="0"/>
                  </a:moveTo>
                  <a:lnTo>
                    <a:pt x="1849744" y="0"/>
                  </a:lnTo>
                  <a:cubicBezTo>
                    <a:pt x="1859771" y="0"/>
                    <a:pt x="1869388" y="3983"/>
                    <a:pt x="1876479" y="11074"/>
                  </a:cubicBezTo>
                  <a:cubicBezTo>
                    <a:pt x="1883569" y="18164"/>
                    <a:pt x="1887553" y="27781"/>
                    <a:pt x="1887553" y="37809"/>
                  </a:cubicBezTo>
                  <a:lnTo>
                    <a:pt x="1887553" y="2396914"/>
                  </a:lnTo>
                  <a:cubicBezTo>
                    <a:pt x="1887553" y="2406942"/>
                    <a:pt x="1883569" y="2416559"/>
                    <a:pt x="1876479" y="2423649"/>
                  </a:cubicBezTo>
                  <a:cubicBezTo>
                    <a:pt x="1869388" y="2430739"/>
                    <a:pt x="1859771" y="2434723"/>
                    <a:pt x="1849744" y="2434723"/>
                  </a:cubicBezTo>
                  <a:lnTo>
                    <a:pt x="37809" y="2434723"/>
                  </a:lnTo>
                  <a:cubicBezTo>
                    <a:pt x="27781" y="2434723"/>
                    <a:pt x="18164" y="2430739"/>
                    <a:pt x="11074" y="2423649"/>
                  </a:cubicBezTo>
                  <a:cubicBezTo>
                    <a:pt x="3983" y="2416559"/>
                    <a:pt x="0" y="2406942"/>
                    <a:pt x="0" y="2396914"/>
                  </a:cubicBezTo>
                  <a:lnTo>
                    <a:pt x="0" y="37809"/>
                  </a:lnTo>
                  <a:cubicBezTo>
                    <a:pt x="0" y="27781"/>
                    <a:pt x="3983" y="18164"/>
                    <a:pt x="11074" y="11074"/>
                  </a:cubicBezTo>
                  <a:cubicBezTo>
                    <a:pt x="18164" y="3983"/>
                    <a:pt x="27781" y="0"/>
                    <a:pt x="37809" y="0"/>
                  </a:cubicBezTo>
                  <a:close/>
                </a:path>
              </a:pathLst>
            </a:custGeom>
            <a:solidFill>
              <a:srgbClr val="8C52FF"/>
            </a:solidFill>
          </p:spPr>
        </p:sp>
        <p:sp>
          <p:nvSpPr>
            <p:cNvPr name="TextBox 8" id="8"/>
            <p:cNvSpPr txBox="true"/>
            <p:nvPr/>
          </p:nvSpPr>
          <p:spPr>
            <a:xfrm>
              <a:off x="0" y="-38100"/>
              <a:ext cx="1887553" cy="247282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9769795" y="646648"/>
            <a:ext cx="6752144" cy="517298"/>
          </a:xfrm>
          <a:prstGeom prst="rect">
            <a:avLst/>
          </a:prstGeom>
        </p:spPr>
        <p:txBody>
          <a:bodyPr anchor="t" rtlCol="false" tIns="0" lIns="0" bIns="0" rIns="0">
            <a:spAutoFit/>
          </a:bodyPr>
          <a:lstStyle/>
          <a:p>
            <a:pPr algn="ctr">
              <a:lnSpc>
                <a:spcPts val="3772"/>
              </a:lnSpc>
            </a:pPr>
            <a:r>
              <a:rPr lang="en-US" sz="4100">
                <a:solidFill>
                  <a:srgbClr val="FFFFFF"/>
                </a:solidFill>
                <a:latin typeface="Glacial Indifference"/>
                <a:ea typeface="Glacial Indifference"/>
                <a:cs typeface="Glacial Indifference"/>
                <a:sym typeface="Glacial Indifference"/>
              </a:rPr>
              <a:t>NECESIDADES DEL USUARIO</a:t>
            </a:r>
          </a:p>
        </p:txBody>
      </p:sp>
      <p:sp>
        <p:nvSpPr>
          <p:cNvPr name="TextBox 10" id="10"/>
          <p:cNvSpPr txBox="true"/>
          <p:nvPr/>
        </p:nvSpPr>
        <p:spPr>
          <a:xfrm rot="0">
            <a:off x="10051459" y="1106796"/>
            <a:ext cx="6188815" cy="8016258"/>
          </a:xfrm>
          <a:prstGeom prst="rect">
            <a:avLst/>
          </a:prstGeom>
        </p:spPr>
        <p:txBody>
          <a:bodyPr anchor="t" rtlCol="false" tIns="0" lIns="0" bIns="0" rIns="0">
            <a:spAutoFit/>
          </a:bodyPr>
          <a:lstStyle/>
          <a:p>
            <a:pPr algn="l">
              <a:lnSpc>
                <a:spcPts val="3359"/>
              </a:lnSpc>
            </a:pPr>
          </a:p>
          <a:p>
            <a:pPr algn="l" marL="518006" indent="-259003" lvl="1">
              <a:lnSpc>
                <a:spcPts val="3359"/>
              </a:lnSpc>
              <a:buFont typeface="Arial"/>
              <a:buChar char="•"/>
            </a:pPr>
            <a:r>
              <a:rPr lang="en-US" sz="2399" spc="134">
                <a:solidFill>
                  <a:srgbClr val="FFFFFF"/>
                </a:solidFill>
                <a:latin typeface="Tenor Sans"/>
                <a:ea typeface="Tenor Sans"/>
                <a:cs typeface="Tenor Sans"/>
                <a:sym typeface="Tenor Sans"/>
              </a:rPr>
              <a:t>Organización de tareas: Los estudiantes buscan métodos simplificados para organizar sus actividades académicas, visualizar plazos y evitar la sobrecarga de tareas.</a:t>
            </a:r>
          </a:p>
          <a:p>
            <a:pPr algn="l" marL="518006" indent="-259003" lvl="1">
              <a:lnSpc>
                <a:spcPts val="3359"/>
              </a:lnSpc>
              <a:buFont typeface="Arial"/>
              <a:buChar char="•"/>
            </a:pPr>
            <a:r>
              <a:rPr lang="en-US" sz="2399" spc="134">
                <a:solidFill>
                  <a:srgbClr val="FFFFFF"/>
                </a:solidFill>
                <a:latin typeface="Tenor Sans"/>
                <a:ea typeface="Tenor Sans"/>
                <a:cs typeface="Tenor Sans"/>
                <a:sym typeface="Tenor Sans"/>
              </a:rPr>
              <a:t>Control de notas: Requieren una forma rápida y confiable para calcular y visualizar su desempeño en cada materia, ayudándoles a mantenerse informados sobre su progreso académico.</a:t>
            </a:r>
          </a:p>
          <a:p>
            <a:pPr algn="l" marL="518006" indent="-259003" lvl="1">
              <a:lnSpc>
                <a:spcPts val="3359"/>
              </a:lnSpc>
              <a:buFont typeface="Arial"/>
              <a:buChar char="•"/>
            </a:pPr>
            <a:r>
              <a:rPr lang="en-US" sz="2399" spc="134">
                <a:solidFill>
                  <a:srgbClr val="FFFFFF"/>
                </a:solidFill>
                <a:latin typeface="Tenor Sans"/>
                <a:ea typeface="Tenor Sans"/>
                <a:cs typeface="Tenor Sans"/>
                <a:sym typeface="Tenor Sans"/>
              </a:rPr>
              <a:t>Facilidad de uso: Necesitan una plataforma intuitiva, sin distracciones innecesarias, que permita concentrarse en lo esencial.</a:t>
            </a:r>
          </a:p>
          <a:p>
            <a:pPr algn="l">
              <a:lnSpc>
                <a:spcPts val="3359"/>
              </a:lnSpc>
            </a:pPr>
          </a:p>
        </p:txBody>
      </p:sp>
      <p:sp>
        <p:nvSpPr>
          <p:cNvPr name="TextBox 11" id="11"/>
          <p:cNvSpPr txBox="true"/>
          <p:nvPr/>
        </p:nvSpPr>
        <p:spPr>
          <a:xfrm rot="0">
            <a:off x="1670767" y="2701737"/>
            <a:ext cx="6188815" cy="5589904"/>
          </a:xfrm>
          <a:prstGeom prst="rect">
            <a:avLst/>
          </a:prstGeom>
        </p:spPr>
        <p:txBody>
          <a:bodyPr anchor="t" rtlCol="false" tIns="0" lIns="0" bIns="0" rIns="0">
            <a:spAutoFit/>
          </a:bodyPr>
          <a:lstStyle/>
          <a:p>
            <a:pPr algn="l">
              <a:lnSpc>
                <a:spcPts val="3220"/>
              </a:lnSpc>
            </a:pPr>
            <a:r>
              <a:rPr lang="en-US" sz="2300" b="true">
                <a:solidFill>
                  <a:srgbClr val="FFFFFF"/>
                </a:solidFill>
                <a:latin typeface="Open Sans 2 Bold"/>
                <a:ea typeface="Open Sans 2 Bold"/>
                <a:cs typeface="Open Sans 2 Bold"/>
                <a:sym typeface="Open Sans 2 Bold"/>
              </a:rPr>
              <a:t>Descripción del usuario principal:</a:t>
            </a:r>
          </a:p>
          <a:p>
            <a:pPr algn="l">
              <a:lnSpc>
                <a:spcPts val="3220"/>
              </a:lnSpc>
            </a:pPr>
          </a:p>
          <a:p>
            <a:pPr algn="l" marL="496575" indent="-248288" lvl="1">
              <a:lnSpc>
                <a:spcPts val="3220"/>
              </a:lnSpc>
              <a:buFont typeface="Arial"/>
              <a:buChar char="•"/>
            </a:pPr>
            <a:r>
              <a:rPr lang="en-US" b="true" sz="2300">
                <a:solidFill>
                  <a:srgbClr val="FFFFFF"/>
                </a:solidFill>
                <a:latin typeface="Open Sans 2 Bold"/>
                <a:ea typeface="Open Sans 2 Bold"/>
                <a:cs typeface="Open Sans 2 Bold"/>
                <a:sym typeface="Open Sans 2 Bold"/>
              </a:rPr>
              <a:t>Tipo de usuario: </a:t>
            </a:r>
            <a:r>
              <a:rPr lang="en-US" sz="2300">
                <a:solidFill>
                  <a:srgbClr val="FFFFFF"/>
                </a:solidFill>
                <a:latin typeface="Open Sans 2"/>
                <a:ea typeface="Open Sans 2"/>
                <a:cs typeface="Open Sans 2"/>
                <a:sym typeface="Open Sans 2"/>
              </a:rPr>
              <a:t>Estudiantes universitarios.</a:t>
            </a:r>
          </a:p>
          <a:p>
            <a:pPr algn="l" marL="496575" indent="-248288" lvl="1">
              <a:lnSpc>
                <a:spcPts val="3220"/>
              </a:lnSpc>
              <a:buFont typeface="Arial"/>
              <a:buChar char="•"/>
            </a:pPr>
            <a:r>
              <a:rPr lang="en-US" b="true" sz="2300">
                <a:solidFill>
                  <a:srgbClr val="FFFFFF"/>
                </a:solidFill>
                <a:latin typeface="Open Sans 2 Bold"/>
                <a:ea typeface="Open Sans 2 Bold"/>
                <a:cs typeface="Open Sans 2 Bold"/>
                <a:sym typeface="Open Sans 2 Bold"/>
              </a:rPr>
              <a:t>Edad: </a:t>
            </a:r>
            <a:r>
              <a:rPr lang="en-US" sz="2300">
                <a:solidFill>
                  <a:srgbClr val="FFFFFF"/>
                </a:solidFill>
                <a:latin typeface="Open Sans 2"/>
                <a:ea typeface="Open Sans 2"/>
                <a:cs typeface="Open Sans 2"/>
                <a:sym typeface="Open Sans 2"/>
              </a:rPr>
              <a:t>Entre 18 y 30 años.</a:t>
            </a:r>
          </a:p>
          <a:p>
            <a:pPr algn="l" marL="496575" indent="-248288" lvl="1">
              <a:lnSpc>
                <a:spcPts val="3220"/>
              </a:lnSpc>
              <a:buFont typeface="Arial"/>
              <a:buChar char="•"/>
            </a:pPr>
            <a:r>
              <a:rPr lang="en-US" b="true" sz="2300">
                <a:solidFill>
                  <a:srgbClr val="FFFFFF"/>
                </a:solidFill>
                <a:latin typeface="Open Sans 2 Bold"/>
                <a:ea typeface="Open Sans 2 Bold"/>
                <a:cs typeface="Open Sans 2 Bold"/>
                <a:sym typeface="Open Sans 2 Bold"/>
              </a:rPr>
              <a:t>Nivel académico:</a:t>
            </a:r>
            <a:r>
              <a:rPr lang="en-US" sz="2300">
                <a:solidFill>
                  <a:srgbClr val="FFFFFF"/>
                </a:solidFill>
                <a:latin typeface="Open Sans 2"/>
                <a:ea typeface="Open Sans 2"/>
                <a:cs typeface="Open Sans 2"/>
                <a:sym typeface="Open Sans 2"/>
              </a:rPr>
              <a:t> Universitario, en su mayoría de pregrado.</a:t>
            </a:r>
          </a:p>
          <a:p>
            <a:pPr algn="l" marL="496575" indent="-248288" lvl="1">
              <a:lnSpc>
                <a:spcPts val="3220"/>
              </a:lnSpc>
              <a:buFont typeface="Arial"/>
              <a:buChar char="•"/>
            </a:pPr>
            <a:r>
              <a:rPr lang="en-US" b="true" sz="2300">
                <a:solidFill>
                  <a:srgbClr val="FFFFFF"/>
                </a:solidFill>
                <a:latin typeface="Open Sans 2 Bold"/>
                <a:ea typeface="Open Sans 2 Bold"/>
                <a:cs typeface="Open Sans 2 Bold"/>
                <a:sym typeface="Open Sans 2 Bold"/>
              </a:rPr>
              <a:t>Objetivos del usuario: </a:t>
            </a:r>
            <a:r>
              <a:rPr lang="en-US" sz="2300">
                <a:solidFill>
                  <a:srgbClr val="FFFFFF"/>
                </a:solidFill>
                <a:latin typeface="Open Sans 2"/>
                <a:ea typeface="Open Sans 2"/>
                <a:cs typeface="Open Sans 2"/>
                <a:sym typeface="Open Sans 2"/>
              </a:rPr>
              <a:t>Mejorar su organización académica, gestionar tareas de manera eficiente, mantener un control preciso de sus notas y contar con herramientas digitales que faciliten su proceso de aprendizaje.</a:t>
            </a:r>
          </a:p>
          <a:p>
            <a:pPr algn="l">
              <a:lnSpc>
                <a:spcPts val="32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80070" y="3194027"/>
            <a:ext cx="11127860" cy="4565508"/>
            <a:chOff x="0" y="0"/>
            <a:chExt cx="2930794" cy="1202438"/>
          </a:xfrm>
        </p:grpSpPr>
        <p:sp>
          <p:nvSpPr>
            <p:cNvPr name="Freeform 3" id="3"/>
            <p:cNvSpPr/>
            <p:nvPr/>
          </p:nvSpPr>
          <p:spPr>
            <a:xfrm flipH="false" flipV="false" rot="0">
              <a:off x="0" y="0"/>
              <a:ext cx="2930794" cy="1202438"/>
            </a:xfrm>
            <a:custGeom>
              <a:avLst/>
              <a:gdLst/>
              <a:ahLst/>
              <a:cxnLst/>
              <a:rect r="r" b="b" t="t" l="l"/>
              <a:pathLst>
                <a:path h="1202438" w="2930794">
                  <a:moveTo>
                    <a:pt x="24350" y="0"/>
                  </a:moveTo>
                  <a:lnTo>
                    <a:pt x="2906444" y="0"/>
                  </a:lnTo>
                  <a:cubicBezTo>
                    <a:pt x="2912902" y="0"/>
                    <a:pt x="2919096" y="2565"/>
                    <a:pt x="2923662" y="7132"/>
                  </a:cubicBezTo>
                  <a:cubicBezTo>
                    <a:pt x="2928229" y="11699"/>
                    <a:pt x="2930794" y="17892"/>
                    <a:pt x="2930794" y="24350"/>
                  </a:cubicBezTo>
                  <a:lnTo>
                    <a:pt x="2930794" y="1178088"/>
                  </a:lnTo>
                  <a:cubicBezTo>
                    <a:pt x="2930794" y="1191536"/>
                    <a:pt x="2919892" y="1202438"/>
                    <a:pt x="2906444" y="1202438"/>
                  </a:cubicBezTo>
                  <a:lnTo>
                    <a:pt x="24350" y="1202438"/>
                  </a:lnTo>
                  <a:cubicBezTo>
                    <a:pt x="17892" y="1202438"/>
                    <a:pt x="11699" y="1199873"/>
                    <a:pt x="7132" y="1195306"/>
                  </a:cubicBezTo>
                  <a:cubicBezTo>
                    <a:pt x="2565" y="1190740"/>
                    <a:pt x="0" y="1184546"/>
                    <a:pt x="0" y="1178088"/>
                  </a:cubicBezTo>
                  <a:lnTo>
                    <a:pt x="0" y="24350"/>
                  </a:lnTo>
                  <a:cubicBezTo>
                    <a:pt x="0" y="17892"/>
                    <a:pt x="2565" y="11699"/>
                    <a:pt x="7132" y="7132"/>
                  </a:cubicBezTo>
                  <a:cubicBezTo>
                    <a:pt x="11699" y="2565"/>
                    <a:pt x="17892" y="0"/>
                    <a:pt x="24350" y="0"/>
                  </a:cubicBezTo>
                  <a:close/>
                </a:path>
              </a:pathLst>
            </a:custGeom>
            <a:solidFill>
              <a:srgbClr val="8C52FF"/>
            </a:solidFill>
          </p:spPr>
        </p:sp>
        <p:sp>
          <p:nvSpPr>
            <p:cNvPr name="TextBox 4" id="4"/>
            <p:cNvSpPr txBox="true"/>
            <p:nvPr/>
          </p:nvSpPr>
          <p:spPr>
            <a:xfrm>
              <a:off x="0" y="-38100"/>
              <a:ext cx="2930794" cy="124053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764581" y="150980"/>
            <a:ext cx="4372659" cy="4878220"/>
          </a:xfrm>
          <a:custGeom>
            <a:avLst/>
            <a:gdLst/>
            <a:ahLst/>
            <a:cxnLst/>
            <a:rect r="r" b="b" t="t" l="l"/>
            <a:pathLst>
              <a:path h="4878220" w="4372659">
                <a:moveTo>
                  <a:pt x="0" y="0"/>
                </a:moveTo>
                <a:lnTo>
                  <a:pt x="4372659" y="0"/>
                </a:lnTo>
                <a:lnTo>
                  <a:pt x="4372659" y="4878220"/>
                </a:lnTo>
                <a:lnTo>
                  <a:pt x="0" y="48782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323184" y="8143964"/>
            <a:ext cx="1714153" cy="1714153"/>
          </a:xfrm>
          <a:custGeom>
            <a:avLst/>
            <a:gdLst/>
            <a:ahLst/>
            <a:cxnLst/>
            <a:rect r="r" b="b" t="t" l="l"/>
            <a:pathLst>
              <a:path h="1714153" w="1714153">
                <a:moveTo>
                  <a:pt x="0" y="0"/>
                </a:moveTo>
                <a:lnTo>
                  <a:pt x="1714153" y="0"/>
                </a:lnTo>
                <a:lnTo>
                  <a:pt x="1714153" y="1714153"/>
                </a:lnTo>
                <a:lnTo>
                  <a:pt x="0" y="1714153"/>
                </a:lnTo>
                <a:lnTo>
                  <a:pt x="0" y="0"/>
                </a:lnTo>
                <a:close/>
              </a:path>
            </a:pathLst>
          </a:custGeom>
          <a:blipFill>
            <a:blip r:embed="rId4"/>
            <a:stretch>
              <a:fillRect l="0" t="0" r="0" b="0"/>
            </a:stretch>
          </a:blipFill>
        </p:spPr>
      </p:sp>
      <p:sp>
        <p:nvSpPr>
          <p:cNvPr name="Freeform 7" id="7"/>
          <p:cNvSpPr/>
          <p:nvPr/>
        </p:nvSpPr>
        <p:spPr>
          <a:xfrm flipH="false" flipV="false" rot="0">
            <a:off x="8504062" y="8128033"/>
            <a:ext cx="1279876" cy="1694817"/>
          </a:xfrm>
          <a:custGeom>
            <a:avLst/>
            <a:gdLst/>
            <a:ahLst/>
            <a:cxnLst/>
            <a:rect r="r" b="b" t="t" l="l"/>
            <a:pathLst>
              <a:path h="1694817" w="1279876">
                <a:moveTo>
                  <a:pt x="0" y="0"/>
                </a:moveTo>
                <a:lnTo>
                  <a:pt x="1279876" y="0"/>
                </a:lnTo>
                <a:lnTo>
                  <a:pt x="1279876" y="1694817"/>
                </a:lnTo>
                <a:lnTo>
                  <a:pt x="0" y="1694817"/>
                </a:lnTo>
                <a:lnTo>
                  <a:pt x="0" y="0"/>
                </a:lnTo>
                <a:close/>
              </a:path>
            </a:pathLst>
          </a:custGeom>
          <a:blipFill>
            <a:blip r:embed="rId5"/>
            <a:stretch>
              <a:fillRect l="-67571" t="0" r="-66386" b="0"/>
            </a:stretch>
          </a:blipFill>
        </p:spPr>
      </p:sp>
      <p:sp>
        <p:nvSpPr>
          <p:cNvPr name="Freeform 8" id="8"/>
          <p:cNvSpPr/>
          <p:nvPr/>
        </p:nvSpPr>
        <p:spPr>
          <a:xfrm flipH="false" flipV="false" rot="0">
            <a:off x="10252921" y="8143964"/>
            <a:ext cx="1662956" cy="1662956"/>
          </a:xfrm>
          <a:custGeom>
            <a:avLst/>
            <a:gdLst/>
            <a:ahLst/>
            <a:cxnLst/>
            <a:rect r="r" b="b" t="t" l="l"/>
            <a:pathLst>
              <a:path h="1662956" w="1662956">
                <a:moveTo>
                  <a:pt x="0" y="0"/>
                </a:moveTo>
                <a:lnTo>
                  <a:pt x="1662956" y="0"/>
                </a:lnTo>
                <a:lnTo>
                  <a:pt x="1662956" y="1662956"/>
                </a:lnTo>
                <a:lnTo>
                  <a:pt x="0" y="1662956"/>
                </a:lnTo>
                <a:lnTo>
                  <a:pt x="0" y="0"/>
                </a:lnTo>
                <a:close/>
              </a:path>
            </a:pathLst>
          </a:custGeom>
          <a:blipFill>
            <a:blip r:embed="rId6"/>
            <a:stretch>
              <a:fillRect l="0" t="0" r="0" b="0"/>
            </a:stretch>
          </a:blipFill>
        </p:spPr>
      </p:sp>
      <p:sp>
        <p:nvSpPr>
          <p:cNvPr name="TextBox 9" id="9"/>
          <p:cNvSpPr txBox="true"/>
          <p:nvPr/>
        </p:nvSpPr>
        <p:spPr>
          <a:xfrm rot="0">
            <a:off x="5456869" y="1178910"/>
            <a:ext cx="7374262" cy="805379"/>
          </a:xfrm>
          <a:prstGeom prst="rect">
            <a:avLst/>
          </a:prstGeom>
        </p:spPr>
        <p:txBody>
          <a:bodyPr anchor="t" rtlCol="false" tIns="0" lIns="0" bIns="0" rIns="0">
            <a:spAutoFit/>
          </a:bodyPr>
          <a:lstStyle/>
          <a:p>
            <a:pPr algn="ctr">
              <a:lnSpc>
                <a:spcPts val="5804"/>
              </a:lnSpc>
            </a:pPr>
            <a:r>
              <a:rPr lang="en-US" sz="6309" spc="-523">
                <a:solidFill>
                  <a:srgbClr val="022033"/>
                </a:solidFill>
                <a:latin typeface="Glacial Indifference"/>
                <a:ea typeface="Glacial Indifference"/>
                <a:cs typeface="Glacial Indifference"/>
                <a:sym typeface="Glacial Indifference"/>
              </a:rPr>
              <a:t>SOLUCIÓN PROPUESTA</a:t>
            </a:r>
          </a:p>
        </p:txBody>
      </p:sp>
      <p:sp>
        <p:nvSpPr>
          <p:cNvPr name="TextBox 10" id="10"/>
          <p:cNvSpPr txBox="true"/>
          <p:nvPr/>
        </p:nvSpPr>
        <p:spPr>
          <a:xfrm rot="0">
            <a:off x="3937287" y="3614326"/>
            <a:ext cx="10413426" cy="3201036"/>
          </a:xfrm>
          <a:prstGeom prst="rect">
            <a:avLst/>
          </a:prstGeom>
        </p:spPr>
        <p:txBody>
          <a:bodyPr anchor="t" rtlCol="false" tIns="0" lIns="0" bIns="0" rIns="0">
            <a:spAutoFit/>
          </a:bodyPr>
          <a:lstStyle/>
          <a:p>
            <a:pPr algn="ctr">
              <a:lnSpc>
                <a:spcPts val="3639"/>
              </a:lnSpc>
              <a:spcBef>
                <a:spcPct val="0"/>
              </a:spcBef>
            </a:pPr>
            <a:r>
              <a:rPr lang="en-US" sz="2599" spc="145">
                <a:solidFill>
                  <a:srgbClr val="FFFFFF"/>
                </a:solidFill>
                <a:latin typeface="Tenor Sans"/>
                <a:ea typeface="Tenor Sans"/>
                <a:cs typeface="Tenor Sans"/>
                <a:sym typeface="Tenor Sans"/>
              </a:rPr>
              <a:t>La solución propuesta es una plataforma web intuitiva y accesible que permitirá a los estudiantes universitarios gestionar de forma eficiente su carga académica. La plataforma se desarrollará usando tecnologías web esenciales como HTML, CSS y JavaScript para la creación de la interfaz de usuario, mientras que de momento los datos seran guardados en localstorage</a:t>
            </a:r>
          </a:p>
        </p:txBody>
      </p:sp>
      <p:sp>
        <p:nvSpPr>
          <p:cNvPr name="TextBox 11" id="11"/>
          <p:cNvSpPr txBox="true"/>
          <p:nvPr/>
        </p:nvSpPr>
        <p:spPr>
          <a:xfrm rot="0">
            <a:off x="6082133" y="2252853"/>
            <a:ext cx="6123734" cy="598275"/>
          </a:xfrm>
          <a:prstGeom prst="rect">
            <a:avLst/>
          </a:prstGeom>
        </p:spPr>
        <p:txBody>
          <a:bodyPr anchor="t" rtlCol="false" tIns="0" lIns="0" bIns="0" rIns="0">
            <a:spAutoFit/>
          </a:bodyPr>
          <a:lstStyle/>
          <a:p>
            <a:pPr algn="ctr">
              <a:lnSpc>
                <a:spcPts val="4840"/>
              </a:lnSpc>
              <a:spcBef>
                <a:spcPct val="0"/>
              </a:spcBef>
            </a:pPr>
            <a:r>
              <a:rPr lang="en-US" sz="3457" spc="193">
                <a:solidFill>
                  <a:srgbClr val="022033"/>
                </a:solidFill>
                <a:latin typeface="Tenor Sans"/>
                <a:ea typeface="Tenor Sans"/>
                <a:cs typeface="Tenor Sans"/>
                <a:sym typeface="Tenor Sans"/>
              </a:rPr>
              <a:t>CLASSMATE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53347" y="5655666"/>
            <a:ext cx="7781305" cy="1407503"/>
            <a:chOff x="0" y="0"/>
            <a:chExt cx="2049397" cy="370700"/>
          </a:xfrm>
        </p:grpSpPr>
        <p:sp>
          <p:nvSpPr>
            <p:cNvPr name="Freeform 3" id="3"/>
            <p:cNvSpPr/>
            <p:nvPr/>
          </p:nvSpPr>
          <p:spPr>
            <a:xfrm flipH="false" flipV="false" rot="0">
              <a:off x="0" y="0"/>
              <a:ext cx="2049397" cy="370700"/>
            </a:xfrm>
            <a:custGeom>
              <a:avLst/>
              <a:gdLst/>
              <a:ahLst/>
              <a:cxnLst/>
              <a:rect r="r" b="b" t="t" l="l"/>
              <a:pathLst>
                <a:path h="370700" w="2049397">
                  <a:moveTo>
                    <a:pt x="50742" y="0"/>
                  </a:moveTo>
                  <a:lnTo>
                    <a:pt x="1998656" y="0"/>
                  </a:lnTo>
                  <a:cubicBezTo>
                    <a:pt x="2012113" y="0"/>
                    <a:pt x="2025019" y="5346"/>
                    <a:pt x="2034536" y="14862"/>
                  </a:cubicBezTo>
                  <a:cubicBezTo>
                    <a:pt x="2044051" y="24378"/>
                    <a:pt x="2049397" y="37284"/>
                    <a:pt x="2049397" y="50742"/>
                  </a:cubicBezTo>
                  <a:lnTo>
                    <a:pt x="2049397" y="319959"/>
                  </a:lnTo>
                  <a:cubicBezTo>
                    <a:pt x="2049397" y="347983"/>
                    <a:pt x="2026679" y="370700"/>
                    <a:pt x="1998656" y="370700"/>
                  </a:cubicBezTo>
                  <a:lnTo>
                    <a:pt x="50742" y="370700"/>
                  </a:lnTo>
                  <a:cubicBezTo>
                    <a:pt x="37284" y="370700"/>
                    <a:pt x="24378" y="365354"/>
                    <a:pt x="14862" y="355838"/>
                  </a:cubicBezTo>
                  <a:cubicBezTo>
                    <a:pt x="5346" y="346323"/>
                    <a:pt x="0" y="333416"/>
                    <a:pt x="0" y="319959"/>
                  </a:cubicBezTo>
                  <a:lnTo>
                    <a:pt x="0" y="50742"/>
                  </a:lnTo>
                  <a:cubicBezTo>
                    <a:pt x="0" y="37284"/>
                    <a:pt x="5346" y="24378"/>
                    <a:pt x="14862" y="14862"/>
                  </a:cubicBezTo>
                  <a:cubicBezTo>
                    <a:pt x="24378" y="5346"/>
                    <a:pt x="37284" y="0"/>
                    <a:pt x="50742" y="0"/>
                  </a:cubicBezTo>
                  <a:close/>
                </a:path>
              </a:pathLst>
            </a:custGeom>
            <a:solidFill>
              <a:srgbClr val="8A2BE2"/>
            </a:solidFill>
          </p:spPr>
        </p:sp>
        <p:sp>
          <p:nvSpPr>
            <p:cNvPr name="TextBox 4" id="4"/>
            <p:cNvSpPr txBox="true"/>
            <p:nvPr/>
          </p:nvSpPr>
          <p:spPr>
            <a:xfrm>
              <a:off x="0" y="-38100"/>
              <a:ext cx="2049397" cy="4088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945356" y="2254973"/>
            <a:ext cx="16397288" cy="1778991"/>
          </a:xfrm>
          <a:prstGeom prst="rect">
            <a:avLst/>
          </a:prstGeom>
        </p:spPr>
        <p:txBody>
          <a:bodyPr anchor="t" rtlCol="false" tIns="0" lIns="0" bIns="0" rIns="0">
            <a:spAutoFit/>
          </a:bodyPr>
          <a:lstStyle/>
          <a:p>
            <a:pPr algn="ctr">
              <a:lnSpc>
                <a:spcPts val="13004"/>
              </a:lnSpc>
            </a:pPr>
            <a:r>
              <a:rPr lang="en-US" sz="14135">
                <a:solidFill>
                  <a:srgbClr val="022033"/>
                </a:solidFill>
                <a:latin typeface="Glacial Indifference"/>
                <a:ea typeface="Glacial Indifference"/>
                <a:cs typeface="Glacial Indifference"/>
                <a:sym typeface="Glacial Indifference"/>
              </a:rPr>
              <a:t>APARTADO TÉCNICO</a:t>
            </a:r>
          </a:p>
        </p:txBody>
      </p:sp>
      <p:sp>
        <p:nvSpPr>
          <p:cNvPr name="TextBox 6" id="6"/>
          <p:cNvSpPr txBox="true"/>
          <p:nvPr/>
        </p:nvSpPr>
        <p:spPr>
          <a:xfrm rot="0">
            <a:off x="6605983" y="6210857"/>
            <a:ext cx="5076035" cy="354271"/>
          </a:xfrm>
          <a:prstGeom prst="rect">
            <a:avLst/>
          </a:prstGeom>
        </p:spPr>
        <p:txBody>
          <a:bodyPr anchor="t" rtlCol="false" tIns="0" lIns="0" bIns="0" rIns="0">
            <a:spAutoFit/>
          </a:bodyPr>
          <a:lstStyle/>
          <a:p>
            <a:pPr algn="ctr">
              <a:lnSpc>
                <a:spcPts val="2512"/>
              </a:lnSpc>
            </a:pPr>
            <a:r>
              <a:rPr lang="en-US" sz="2730" spc="152">
                <a:solidFill>
                  <a:srgbClr val="FFFFFF"/>
                </a:solidFill>
                <a:latin typeface="Tenor Sans"/>
                <a:ea typeface="Tenor Sans"/>
                <a:cs typeface="Tenor Sans"/>
                <a:sym typeface="Tenor Sans"/>
              </a:rPr>
              <a:t>VALOR DEL SISTEMA</a:t>
            </a:r>
          </a:p>
        </p:txBody>
      </p:sp>
      <p:grpSp>
        <p:nvGrpSpPr>
          <p:cNvPr name="Group 7" id="7"/>
          <p:cNvGrpSpPr/>
          <p:nvPr/>
        </p:nvGrpSpPr>
        <p:grpSpPr>
          <a:xfrm rot="0">
            <a:off x="1764733" y="4307099"/>
            <a:ext cx="971055" cy="934870"/>
            <a:chOff x="0" y="0"/>
            <a:chExt cx="255751" cy="246221"/>
          </a:xfrm>
        </p:grpSpPr>
        <p:sp>
          <p:nvSpPr>
            <p:cNvPr name="Freeform 8" id="8"/>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9" id="9"/>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3642983" y="6595734"/>
            <a:ext cx="971055" cy="934870"/>
            <a:chOff x="0" y="0"/>
            <a:chExt cx="255751" cy="246221"/>
          </a:xfrm>
        </p:grpSpPr>
        <p:sp>
          <p:nvSpPr>
            <p:cNvPr name="Freeform 11" id="11"/>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CB6CE6"/>
            </a:solidFill>
          </p:spPr>
        </p:sp>
        <p:sp>
          <p:nvSpPr>
            <p:cNvPr name="TextBox 12" id="12"/>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487255" y="675492"/>
            <a:ext cx="971055" cy="934870"/>
            <a:chOff x="0" y="0"/>
            <a:chExt cx="255751" cy="246221"/>
          </a:xfrm>
        </p:grpSpPr>
        <p:sp>
          <p:nvSpPr>
            <p:cNvPr name="Freeform 14" id="14"/>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15" id="15"/>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54796" y="3363793"/>
            <a:ext cx="15588678" cy="5288481"/>
            <a:chOff x="0" y="0"/>
            <a:chExt cx="4105660" cy="1392851"/>
          </a:xfrm>
        </p:grpSpPr>
        <p:sp>
          <p:nvSpPr>
            <p:cNvPr name="Freeform 3" id="3"/>
            <p:cNvSpPr/>
            <p:nvPr/>
          </p:nvSpPr>
          <p:spPr>
            <a:xfrm flipH="false" flipV="false" rot="0">
              <a:off x="0" y="0"/>
              <a:ext cx="4105660" cy="1392851"/>
            </a:xfrm>
            <a:custGeom>
              <a:avLst/>
              <a:gdLst/>
              <a:ahLst/>
              <a:cxnLst/>
              <a:rect r="r" b="b" t="t" l="l"/>
              <a:pathLst>
                <a:path h="1392851" w="4105660">
                  <a:moveTo>
                    <a:pt x="25329" y="0"/>
                  </a:moveTo>
                  <a:lnTo>
                    <a:pt x="4080331" y="0"/>
                  </a:lnTo>
                  <a:cubicBezTo>
                    <a:pt x="4087049" y="0"/>
                    <a:pt x="4093491" y="2669"/>
                    <a:pt x="4098241" y="7419"/>
                  </a:cubicBezTo>
                  <a:cubicBezTo>
                    <a:pt x="4102991" y="12169"/>
                    <a:pt x="4105660" y="18611"/>
                    <a:pt x="4105660" y="25329"/>
                  </a:cubicBezTo>
                  <a:lnTo>
                    <a:pt x="4105660" y="1367523"/>
                  </a:lnTo>
                  <a:cubicBezTo>
                    <a:pt x="4105660" y="1381511"/>
                    <a:pt x="4094320" y="1392851"/>
                    <a:pt x="4080331" y="1392851"/>
                  </a:cubicBezTo>
                  <a:lnTo>
                    <a:pt x="25329" y="1392851"/>
                  </a:lnTo>
                  <a:cubicBezTo>
                    <a:pt x="11340" y="1392851"/>
                    <a:pt x="0" y="1381511"/>
                    <a:pt x="0" y="1367523"/>
                  </a:cubicBezTo>
                  <a:lnTo>
                    <a:pt x="0" y="25329"/>
                  </a:lnTo>
                  <a:cubicBezTo>
                    <a:pt x="0" y="11340"/>
                    <a:pt x="11340" y="0"/>
                    <a:pt x="25329" y="0"/>
                  </a:cubicBezTo>
                  <a:close/>
                </a:path>
              </a:pathLst>
            </a:custGeom>
            <a:solidFill>
              <a:srgbClr val="8C52FF"/>
            </a:solidFill>
          </p:spPr>
        </p:sp>
        <p:sp>
          <p:nvSpPr>
            <p:cNvPr name="TextBox 4" id="4"/>
            <p:cNvSpPr txBox="true"/>
            <p:nvPr/>
          </p:nvSpPr>
          <p:spPr>
            <a:xfrm>
              <a:off x="0" y="-38100"/>
              <a:ext cx="4105660" cy="143095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237511" y="1185748"/>
            <a:ext cx="15812979" cy="1451369"/>
          </a:xfrm>
          <a:prstGeom prst="rect">
            <a:avLst/>
          </a:prstGeom>
        </p:spPr>
        <p:txBody>
          <a:bodyPr anchor="t" rtlCol="false" tIns="0" lIns="0" bIns="0" rIns="0">
            <a:spAutoFit/>
          </a:bodyPr>
          <a:lstStyle/>
          <a:p>
            <a:pPr algn="ctr">
              <a:lnSpc>
                <a:spcPts val="5573"/>
              </a:lnSpc>
            </a:pPr>
            <a:r>
              <a:rPr lang="en-US" sz="6057">
                <a:solidFill>
                  <a:srgbClr val="022033"/>
                </a:solidFill>
                <a:latin typeface="Glacial Indifference"/>
                <a:ea typeface="Glacial Indifference"/>
                <a:cs typeface="Glacial Indifference"/>
                <a:sym typeface="Glacial Indifference"/>
              </a:rPr>
              <a:t>ELECCIÓN DEL </a:t>
            </a:r>
          </a:p>
          <a:p>
            <a:pPr algn="ctr">
              <a:lnSpc>
                <a:spcPts val="5573"/>
              </a:lnSpc>
            </a:pPr>
            <a:r>
              <a:rPr lang="en-US" sz="6057">
                <a:solidFill>
                  <a:srgbClr val="022033"/>
                </a:solidFill>
                <a:latin typeface="Glacial Indifference"/>
                <a:ea typeface="Glacial Indifference"/>
                <a:cs typeface="Glacial Indifference"/>
                <a:sym typeface="Glacial Indifference"/>
              </a:rPr>
              <a:t>COLOR PRINCIPAL</a:t>
            </a:r>
          </a:p>
        </p:txBody>
      </p:sp>
      <p:sp>
        <p:nvSpPr>
          <p:cNvPr name="TextBox 6" id="6"/>
          <p:cNvSpPr txBox="true"/>
          <p:nvPr/>
        </p:nvSpPr>
        <p:spPr>
          <a:xfrm rot="0">
            <a:off x="1028700" y="3808050"/>
            <a:ext cx="7439064" cy="547046"/>
          </a:xfrm>
          <a:prstGeom prst="rect">
            <a:avLst/>
          </a:prstGeom>
        </p:spPr>
        <p:txBody>
          <a:bodyPr anchor="t" rtlCol="false" tIns="0" lIns="0" bIns="0" rIns="0">
            <a:spAutoFit/>
          </a:bodyPr>
          <a:lstStyle/>
          <a:p>
            <a:pPr algn="ctr">
              <a:lnSpc>
                <a:spcPts val="4049"/>
              </a:lnSpc>
            </a:pPr>
            <a:r>
              <a:rPr lang="en-US" sz="4401" spc="246">
                <a:solidFill>
                  <a:srgbClr val="FFFFFF"/>
                </a:solidFill>
                <a:latin typeface="Tenor Sans"/>
                <a:ea typeface="Tenor Sans"/>
                <a:cs typeface="Tenor Sans"/>
                <a:sym typeface="Tenor Sans"/>
              </a:rPr>
              <a:t>MORADO</a:t>
            </a:r>
          </a:p>
        </p:txBody>
      </p:sp>
      <p:sp>
        <p:nvSpPr>
          <p:cNvPr name="TextBox 7" id="7"/>
          <p:cNvSpPr txBox="true"/>
          <p:nvPr/>
        </p:nvSpPr>
        <p:spPr>
          <a:xfrm rot="0">
            <a:off x="3432751" y="4703530"/>
            <a:ext cx="12432768" cy="3200400"/>
          </a:xfrm>
          <a:prstGeom prst="rect">
            <a:avLst/>
          </a:prstGeom>
        </p:spPr>
        <p:txBody>
          <a:bodyPr anchor="t" rtlCol="false" tIns="0" lIns="0" bIns="0" rIns="0">
            <a:spAutoFit/>
          </a:bodyPr>
          <a:lstStyle/>
          <a:p>
            <a:pPr algn="ctr">
              <a:lnSpc>
                <a:spcPts val="4200"/>
              </a:lnSpc>
              <a:spcBef>
                <a:spcPct val="0"/>
              </a:spcBef>
            </a:pPr>
            <a:r>
              <a:rPr lang="en-US" sz="3000" spc="168">
                <a:solidFill>
                  <a:srgbClr val="FFFFFF"/>
                </a:solidFill>
                <a:latin typeface="Tenor Sans"/>
                <a:ea typeface="Tenor Sans"/>
                <a:cs typeface="Tenor Sans"/>
                <a:sym typeface="Tenor Sans"/>
              </a:rPr>
              <a:t>En nuestro proyecto de página web para estudiantes, elegimos el color morado como color principal debido a sus propiedades psicológicas y simbólicas. El morado es conocido por ser un color que estimula la creatividad, el pensamiento crítico y la concentración, elementos esenciales para el proceso de aprendizaje.</a:t>
            </a:r>
          </a:p>
        </p:txBody>
      </p:sp>
      <p:sp>
        <p:nvSpPr>
          <p:cNvPr name="Freeform 8" id="8"/>
          <p:cNvSpPr/>
          <p:nvPr/>
        </p:nvSpPr>
        <p:spPr>
          <a:xfrm flipH="false" flipV="false" rot="-10800000">
            <a:off x="-202604" y="-22693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8790865"/>
            <a:ext cx="971055" cy="934870"/>
            <a:chOff x="0" y="0"/>
            <a:chExt cx="255751" cy="246221"/>
          </a:xfrm>
        </p:grpSpPr>
        <p:sp>
          <p:nvSpPr>
            <p:cNvPr name="Freeform 10" id="10"/>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11" id="11"/>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070059" y="-1671910"/>
            <a:ext cx="4378481" cy="437848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2BE2"/>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939104" y="1889802"/>
            <a:ext cx="12409792" cy="7121234"/>
          </a:xfrm>
          <a:prstGeom prst="rect">
            <a:avLst/>
          </a:prstGeom>
        </p:spPr>
        <p:txBody>
          <a:bodyPr anchor="t" rtlCol="false" tIns="0" lIns="0" bIns="0" rIns="0">
            <a:spAutoFit/>
          </a:bodyPr>
          <a:lstStyle/>
          <a:p>
            <a:pPr algn="l">
              <a:lnSpc>
                <a:spcPts val="5126"/>
              </a:lnSpc>
            </a:pPr>
            <a:r>
              <a:rPr lang="en-US" sz="3661" spc="205" b="true">
                <a:solidFill>
                  <a:srgbClr val="022033"/>
                </a:solidFill>
                <a:latin typeface="Open Sans 2 Bold"/>
                <a:ea typeface="Open Sans 2 Bold"/>
                <a:cs typeface="Open Sans 2 Bold"/>
                <a:sym typeface="Open Sans 2 Bold"/>
              </a:rPr>
              <a:t>Descripción del Sistema de Bloques</a:t>
            </a:r>
          </a:p>
          <a:p>
            <a:pPr algn="l">
              <a:lnSpc>
                <a:spcPts val="4706"/>
              </a:lnSpc>
            </a:pPr>
          </a:p>
          <a:p>
            <a:pPr algn="l">
              <a:lnSpc>
                <a:spcPts val="4706"/>
              </a:lnSpc>
            </a:pPr>
            <a:r>
              <a:rPr lang="en-US" sz="3361" spc="188">
                <a:solidFill>
                  <a:srgbClr val="022033"/>
                </a:solidFill>
                <a:latin typeface="Open Sans 2"/>
                <a:ea typeface="Open Sans 2"/>
                <a:cs typeface="Open Sans 2"/>
                <a:sym typeface="Open Sans 2"/>
              </a:rPr>
              <a:t>      </a:t>
            </a:r>
            <a:r>
              <a:rPr lang="en-US" sz="3361" spc="188">
                <a:solidFill>
                  <a:srgbClr val="022033"/>
                </a:solidFill>
                <a:latin typeface="Open Sans 2"/>
                <a:ea typeface="Open Sans 2"/>
                <a:cs typeface="Open Sans 2"/>
                <a:sym typeface="Open Sans 2"/>
              </a:rPr>
              <a:t>El sistema de bloques es una estructura central en la plataforma que permite a cada estudiante crear y gestionar un "bloque" para cada una de sus materias o ramos. Cada bloque agrupa todas las funciones y datos relacionados con una materia específica, como apuntes, notas, tareas y calculadoras de notas.</a:t>
            </a:r>
          </a:p>
          <a:p>
            <a:pPr algn="l">
              <a:lnSpc>
                <a:spcPts val="4706"/>
              </a:lnSpc>
            </a:pPr>
            <a:r>
              <a:rPr lang="en-US" sz="3361" spc="188">
                <a:solidFill>
                  <a:srgbClr val="022033"/>
                </a:solidFill>
                <a:latin typeface="Open Sans 2"/>
                <a:ea typeface="Open Sans 2"/>
                <a:cs typeface="Open Sans 2"/>
                <a:sym typeface="Open Sans 2"/>
              </a:rPr>
              <a:t> </a:t>
            </a:r>
          </a:p>
          <a:p>
            <a:pPr algn="l">
              <a:lnSpc>
                <a:spcPts val="4706"/>
              </a:lnSpc>
              <a:spcBef>
                <a:spcPct val="0"/>
              </a:spcBef>
            </a:pPr>
            <a:r>
              <a:rPr lang="en-US" sz="3361" spc="188">
                <a:solidFill>
                  <a:srgbClr val="022033"/>
                </a:solidFill>
                <a:latin typeface="Open Sans 2"/>
                <a:ea typeface="Open Sans 2"/>
                <a:cs typeface="Open Sans 2"/>
                <a:sym typeface="Open Sans 2"/>
              </a:rPr>
              <a:t>Este enfoque segmentado facilita el acceso y manejo de la información académica y permite que el usuario tenga un seguimiento más claro de sus estudios.</a:t>
            </a:r>
          </a:p>
        </p:txBody>
      </p:sp>
      <p:sp>
        <p:nvSpPr>
          <p:cNvPr name="TextBox 3" id="3"/>
          <p:cNvSpPr txBox="true"/>
          <p:nvPr/>
        </p:nvSpPr>
        <p:spPr>
          <a:xfrm rot="0">
            <a:off x="861896" y="616044"/>
            <a:ext cx="5852377" cy="1034861"/>
          </a:xfrm>
          <a:prstGeom prst="rect">
            <a:avLst/>
          </a:prstGeom>
        </p:spPr>
        <p:txBody>
          <a:bodyPr anchor="t" rtlCol="false" tIns="0" lIns="0" bIns="0" rIns="0">
            <a:spAutoFit/>
          </a:bodyPr>
          <a:lstStyle/>
          <a:p>
            <a:pPr algn="ctr">
              <a:lnSpc>
                <a:spcPts val="7552"/>
              </a:lnSpc>
            </a:pPr>
            <a:r>
              <a:rPr lang="en-US" sz="8208">
                <a:solidFill>
                  <a:srgbClr val="022033"/>
                </a:solidFill>
                <a:latin typeface="Glacial Indifference"/>
                <a:ea typeface="Glacial Indifference"/>
                <a:cs typeface="Glacial Indifference"/>
                <a:sym typeface="Glacial Indifference"/>
              </a:rPr>
              <a:t> SISTEMA</a:t>
            </a:r>
          </a:p>
        </p:txBody>
      </p:sp>
      <p:grpSp>
        <p:nvGrpSpPr>
          <p:cNvPr name="Group 4" id="4"/>
          <p:cNvGrpSpPr/>
          <p:nvPr/>
        </p:nvGrpSpPr>
        <p:grpSpPr>
          <a:xfrm rot="0">
            <a:off x="16098759" y="604794"/>
            <a:ext cx="4378481" cy="437848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2BE2"/>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49475" y="9011036"/>
            <a:ext cx="971055" cy="934870"/>
            <a:chOff x="0" y="0"/>
            <a:chExt cx="255751" cy="246221"/>
          </a:xfrm>
        </p:grpSpPr>
        <p:sp>
          <p:nvSpPr>
            <p:cNvPr name="Freeform 8" id="8"/>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8C52FF"/>
            </a:solidFill>
          </p:spPr>
        </p:sp>
        <p:sp>
          <p:nvSpPr>
            <p:cNvPr name="TextBox 9" id="9"/>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DAGYkXdlwr0</dc:identifier>
  <dcterms:modified xsi:type="dcterms:W3CDTF">2011-08-01T06:04:30Z</dcterms:modified>
  <cp:revision>1</cp:revision>
  <dc:title>Copia de ClassMate</dc:title>
</cp:coreProperties>
</file>