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68615-032B-423B-BE31-BA076F26CB5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205523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410739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362669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209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3081463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D68615-032B-423B-BE31-BA076F26CB53}"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408892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D68615-032B-423B-BE31-BA076F26CB53}"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130388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68615-032B-423B-BE31-BA076F26CB5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301535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68615-032B-423B-BE31-BA076F26CB5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118451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68615-032B-423B-BE31-BA076F26CB5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28313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8615-032B-423B-BE31-BA076F26CB5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127611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273740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68615-032B-423B-BE31-BA076F26CB53}"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145896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68615-032B-423B-BE31-BA076F26CB53}"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132214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68615-032B-423B-BE31-BA076F26CB53}"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419426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31599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8615-032B-423B-BE31-BA076F26CB5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743A-2390-4E0F-B210-AE66905A0626}" type="slidenum">
              <a:rPr lang="en-US" smtClean="0"/>
              <a:t>‹#›</a:t>
            </a:fld>
            <a:endParaRPr lang="en-US"/>
          </a:p>
        </p:txBody>
      </p:sp>
    </p:spTree>
    <p:extLst>
      <p:ext uri="{BB962C8B-B14F-4D97-AF65-F5344CB8AC3E}">
        <p14:creationId xmlns:p14="http://schemas.microsoft.com/office/powerpoint/2010/main" val="543571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D68615-032B-423B-BE31-BA076F26CB53}" type="datetimeFigureOut">
              <a:rPr lang="en-US" smtClean="0"/>
              <a:t>8/9/2023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2B743A-2390-4E0F-B210-AE66905A0626}" type="slidenum">
              <a:rPr lang="en-US" smtClean="0"/>
              <a:t>‹#›</a:t>
            </a:fld>
            <a:endParaRPr lang="en-US"/>
          </a:p>
        </p:txBody>
      </p:sp>
    </p:spTree>
    <p:extLst>
      <p:ext uri="{BB962C8B-B14F-4D97-AF65-F5344CB8AC3E}">
        <p14:creationId xmlns:p14="http://schemas.microsoft.com/office/powerpoint/2010/main" val="368904402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FFDE-4A55-3C9C-51DB-88EF3EFFD093}"/>
              </a:ext>
            </a:extLst>
          </p:cNvPr>
          <p:cNvSpPr>
            <a:spLocks noGrp="1"/>
          </p:cNvSpPr>
          <p:nvPr>
            <p:ph type="ctrTitle"/>
          </p:nvPr>
        </p:nvSpPr>
        <p:spPr/>
        <p:txBody>
          <a:bodyPr>
            <a:normAutofit/>
          </a:bodyPr>
          <a:lstStyle/>
          <a:p>
            <a:r>
              <a:rPr lang="en-US" dirty="0"/>
              <a:t>INTRODUCTION TO PANDAS &amp; MATPLOTLIB FOR DATA ANALYTICS</a:t>
            </a:r>
          </a:p>
        </p:txBody>
      </p:sp>
      <p:sp>
        <p:nvSpPr>
          <p:cNvPr id="3" name="Subtitle 2">
            <a:extLst>
              <a:ext uri="{FF2B5EF4-FFF2-40B4-BE49-F238E27FC236}">
                <a16:creationId xmlns:a16="http://schemas.microsoft.com/office/drawing/2014/main" id="{5322C8A1-6FD3-BF32-D0CE-77CCAFA71EAF}"/>
              </a:ext>
            </a:extLst>
          </p:cNvPr>
          <p:cNvSpPr>
            <a:spLocks noGrp="1"/>
          </p:cNvSpPr>
          <p:nvPr>
            <p:ph type="subTitle" idx="1"/>
          </p:nvPr>
        </p:nvSpPr>
        <p:spPr>
          <a:xfrm>
            <a:off x="1595269" y="3973688"/>
            <a:ext cx="9001462" cy="1284111"/>
          </a:xfrm>
        </p:spPr>
        <p:txBody>
          <a:bodyPr/>
          <a:lstStyle/>
          <a:p>
            <a:pPr algn="r"/>
            <a:r>
              <a:rPr lang="en-US" dirty="0"/>
              <a:t>BY JEREMIAH ODIGIE</a:t>
            </a:r>
          </a:p>
        </p:txBody>
      </p:sp>
    </p:spTree>
    <p:extLst>
      <p:ext uri="{BB962C8B-B14F-4D97-AF65-F5344CB8AC3E}">
        <p14:creationId xmlns:p14="http://schemas.microsoft.com/office/powerpoint/2010/main" val="64443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2991-2EAA-A7B0-FBDB-792D71168789}"/>
              </a:ext>
            </a:extLst>
          </p:cNvPr>
          <p:cNvSpPr>
            <a:spLocks noGrp="1"/>
          </p:cNvSpPr>
          <p:nvPr>
            <p:ph type="title"/>
          </p:nvPr>
        </p:nvSpPr>
        <p:spPr>
          <a:xfrm>
            <a:off x="913795" y="259645"/>
            <a:ext cx="10353761" cy="1004712"/>
          </a:xfrm>
        </p:spPr>
        <p:txBody>
          <a:bodyPr/>
          <a:lstStyle/>
          <a:p>
            <a:r>
              <a:rPr lang="en-US" dirty="0"/>
              <a:t>CONTENT</a:t>
            </a:r>
          </a:p>
        </p:txBody>
      </p:sp>
      <p:sp>
        <p:nvSpPr>
          <p:cNvPr id="3" name="Content Placeholder 2">
            <a:extLst>
              <a:ext uri="{FF2B5EF4-FFF2-40B4-BE49-F238E27FC236}">
                <a16:creationId xmlns:a16="http://schemas.microsoft.com/office/drawing/2014/main" id="{6D2856E7-A6E1-E0F3-A6DB-7D8EA8B56E79}"/>
              </a:ext>
            </a:extLst>
          </p:cNvPr>
          <p:cNvSpPr>
            <a:spLocks noGrp="1"/>
          </p:cNvSpPr>
          <p:nvPr>
            <p:ph idx="1"/>
          </p:nvPr>
        </p:nvSpPr>
        <p:spPr>
          <a:xfrm>
            <a:off x="913795" y="1501423"/>
            <a:ext cx="10353762" cy="4989688"/>
          </a:xfrm>
        </p:spPr>
        <p:txBody>
          <a:bodyPr>
            <a:normAutofit fontScale="92500" lnSpcReduction="10000"/>
          </a:bodyPr>
          <a:lstStyle/>
          <a:p>
            <a:r>
              <a:rPr lang="en-US" dirty="0"/>
              <a:t>WHAT IS DATA ANALYTICS</a:t>
            </a:r>
          </a:p>
          <a:p>
            <a:endParaRPr lang="en-US" dirty="0"/>
          </a:p>
          <a:p>
            <a:r>
              <a:rPr lang="en-US" dirty="0"/>
              <a:t>PANDAS </a:t>
            </a:r>
          </a:p>
          <a:p>
            <a:endParaRPr lang="en-US" dirty="0"/>
          </a:p>
          <a:p>
            <a:r>
              <a:rPr lang="en-US" dirty="0"/>
              <a:t>FEATURES OF PANDAS</a:t>
            </a:r>
          </a:p>
          <a:p>
            <a:endParaRPr lang="en-US" dirty="0"/>
          </a:p>
          <a:p>
            <a:r>
              <a:rPr lang="en-US" dirty="0"/>
              <a:t>MATPLOTLIB</a:t>
            </a:r>
          </a:p>
          <a:p>
            <a:endParaRPr lang="en-US" dirty="0"/>
          </a:p>
          <a:p>
            <a:r>
              <a:rPr lang="en-US" dirty="0"/>
              <a:t>FEATURES OF MATPLOTLIB</a:t>
            </a:r>
          </a:p>
          <a:p>
            <a:endParaRPr lang="en-US" dirty="0"/>
          </a:p>
          <a:p>
            <a:r>
              <a:rPr lang="en-US" dirty="0"/>
              <a:t>IMPORTNCE OF PANDAS AND MATPLOTLIB IN DATA ANALYTICS</a:t>
            </a:r>
          </a:p>
        </p:txBody>
      </p:sp>
    </p:spTree>
    <p:extLst>
      <p:ext uri="{BB962C8B-B14F-4D97-AF65-F5344CB8AC3E}">
        <p14:creationId xmlns:p14="http://schemas.microsoft.com/office/powerpoint/2010/main" val="198718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8499-C1ED-AB63-D740-057D1277413C}"/>
              </a:ext>
            </a:extLst>
          </p:cNvPr>
          <p:cNvSpPr>
            <a:spLocks noGrp="1"/>
          </p:cNvSpPr>
          <p:nvPr>
            <p:ph type="title"/>
          </p:nvPr>
        </p:nvSpPr>
        <p:spPr/>
        <p:txBody>
          <a:bodyPr/>
          <a:lstStyle/>
          <a:p>
            <a:r>
              <a:rPr lang="en-US" dirty="0"/>
              <a:t>WHAT IS DATA ANALYTICS</a:t>
            </a:r>
          </a:p>
        </p:txBody>
      </p:sp>
      <p:sp>
        <p:nvSpPr>
          <p:cNvPr id="3" name="Content Placeholder 2">
            <a:extLst>
              <a:ext uri="{FF2B5EF4-FFF2-40B4-BE49-F238E27FC236}">
                <a16:creationId xmlns:a16="http://schemas.microsoft.com/office/drawing/2014/main" id="{A3511D43-9698-099B-7E3F-1AEED362BECD}"/>
              </a:ext>
            </a:extLst>
          </p:cNvPr>
          <p:cNvSpPr>
            <a:spLocks noGrp="1"/>
          </p:cNvSpPr>
          <p:nvPr>
            <p:ph idx="1"/>
          </p:nvPr>
        </p:nvSpPr>
        <p:spPr/>
        <p:txBody>
          <a:bodyPr/>
          <a:lstStyle/>
          <a:p>
            <a:r>
              <a:rPr lang="en-US" b="0" i="0" dirty="0">
                <a:solidFill>
                  <a:srgbClr val="D1D5DB"/>
                </a:solidFill>
                <a:effectLst/>
                <a:latin typeface="Söhne"/>
              </a:rPr>
              <a:t>Data analytics refers to the process of examining, cleaning, transforming, and interpreting large sets of data in order to draw meaningful insights, identify patterns, and make informed decisions. </a:t>
            </a:r>
          </a:p>
          <a:p>
            <a:endParaRPr lang="en-US" b="0" i="0" dirty="0">
              <a:solidFill>
                <a:srgbClr val="D1D5DB"/>
              </a:solidFill>
              <a:effectLst/>
              <a:latin typeface="Söhne"/>
            </a:endParaRPr>
          </a:p>
          <a:p>
            <a:r>
              <a:rPr lang="en-US" b="0" i="0" dirty="0">
                <a:solidFill>
                  <a:srgbClr val="D1D5DB"/>
                </a:solidFill>
                <a:effectLst/>
                <a:latin typeface="Söhne"/>
              </a:rPr>
              <a:t>It involves using various techniques, tools, and methodologies to extract valuable information from raw data and convert it into actionable knowledge.</a:t>
            </a:r>
            <a:endParaRPr lang="en-US" dirty="0"/>
          </a:p>
        </p:txBody>
      </p:sp>
    </p:spTree>
    <p:extLst>
      <p:ext uri="{BB962C8B-B14F-4D97-AF65-F5344CB8AC3E}">
        <p14:creationId xmlns:p14="http://schemas.microsoft.com/office/powerpoint/2010/main" val="157818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3CEE-1936-C745-19AD-4B98DC91D29F}"/>
              </a:ext>
            </a:extLst>
          </p:cNvPr>
          <p:cNvSpPr>
            <a:spLocks noGrp="1"/>
          </p:cNvSpPr>
          <p:nvPr>
            <p:ph type="title"/>
          </p:nvPr>
        </p:nvSpPr>
        <p:spPr>
          <a:xfrm>
            <a:off x="913795" y="158045"/>
            <a:ext cx="10353761" cy="908756"/>
          </a:xfrm>
        </p:spPr>
        <p:txBody>
          <a:bodyPr/>
          <a:lstStyle/>
          <a:p>
            <a:r>
              <a:rPr lang="en-US" dirty="0"/>
              <a:t>Types of data analytics</a:t>
            </a:r>
          </a:p>
        </p:txBody>
      </p:sp>
      <p:sp>
        <p:nvSpPr>
          <p:cNvPr id="3" name="Content Placeholder 2">
            <a:extLst>
              <a:ext uri="{FF2B5EF4-FFF2-40B4-BE49-F238E27FC236}">
                <a16:creationId xmlns:a16="http://schemas.microsoft.com/office/drawing/2014/main" id="{859A86EF-8A10-AE36-6D8C-D561CDB3B7C6}"/>
              </a:ext>
            </a:extLst>
          </p:cNvPr>
          <p:cNvSpPr>
            <a:spLocks noGrp="1"/>
          </p:cNvSpPr>
          <p:nvPr>
            <p:ph idx="1"/>
          </p:nvPr>
        </p:nvSpPr>
        <p:spPr>
          <a:xfrm>
            <a:off x="913795" y="1332090"/>
            <a:ext cx="10353762" cy="5249332"/>
          </a:xfrm>
        </p:spPr>
        <p:txBody>
          <a:bodyPr>
            <a:normAutofit fontScale="92500" lnSpcReduction="10000"/>
          </a:bodyPr>
          <a:lstStyle/>
          <a:p>
            <a:r>
              <a:rPr lang="en-US" b="0" i="0" dirty="0">
                <a:solidFill>
                  <a:srgbClr val="D1D5DB"/>
                </a:solidFill>
                <a:effectLst/>
                <a:latin typeface="Söhne"/>
              </a:rPr>
              <a:t>Descriptive Analytics: This involves summarizing historical data to gain an understanding of past events and trends. It provides insights into what has happened.</a:t>
            </a:r>
          </a:p>
          <a:p>
            <a:endParaRPr lang="en-US" b="0" i="0" dirty="0">
              <a:solidFill>
                <a:srgbClr val="D1D5DB"/>
              </a:solidFill>
              <a:effectLst/>
              <a:latin typeface="Söhne"/>
            </a:endParaRPr>
          </a:p>
          <a:p>
            <a:r>
              <a:rPr lang="en-US" b="0" i="0" dirty="0">
                <a:solidFill>
                  <a:srgbClr val="D1D5DB"/>
                </a:solidFill>
                <a:effectLst/>
                <a:latin typeface="Söhne"/>
              </a:rPr>
              <a:t>Diagnostic Analytics: This type focuses on identifying the causes of past events or trends. It helps answer the question "Why did it happen?“</a:t>
            </a:r>
          </a:p>
          <a:p>
            <a:endParaRPr lang="en-US" b="0" i="0" dirty="0">
              <a:solidFill>
                <a:srgbClr val="D1D5DB"/>
              </a:solidFill>
              <a:effectLst/>
              <a:latin typeface="Söhne"/>
            </a:endParaRPr>
          </a:p>
          <a:p>
            <a:r>
              <a:rPr lang="en-US" b="0" i="0" dirty="0">
                <a:solidFill>
                  <a:srgbClr val="D1D5DB"/>
                </a:solidFill>
                <a:effectLst/>
                <a:latin typeface="Söhne"/>
              </a:rPr>
              <a:t>Predictive Analytics: Predictive analytics uses statistical algorithms and machine learning techniques to forecast future outcomes based on historical data. It answers questions like "What is likely to happen next?"</a:t>
            </a:r>
          </a:p>
          <a:p>
            <a:endParaRPr lang="en-US" b="0" i="0" dirty="0">
              <a:solidFill>
                <a:srgbClr val="D1D5DB"/>
              </a:solidFill>
              <a:effectLst/>
              <a:latin typeface="Söhne"/>
            </a:endParaRPr>
          </a:p>
          <a:p>
            <a:r>
              <a:rPr lang="en-US" b="0" i="0" dirty="0">
                <a:solidFill>
                  <a:srgbClr val="D1D5DB"/>
                </a:solidFill>
                <a:effectLst/>
                <a:latin typeface="Söhne"/>
              </a:rPr>
              <a:t>Prescriptive Analytics: This type involves suggesting actions to optimize outcomes based on predictions. It provides recommendations on "What should be done?"</a:t>
            </a:r>
            <a:br>
              <a:rPr lang="en-US" dirty="0"/>
            </a:br>
            <a:endParaRPr lang="en-US" dirty="0"/>
          </a:p>
        </p:txBody>
      </p:sp>
    </p:spTree>
    <p:extLst>
      <p:ext uri="{BB962C8B-B14F-4D97-AF65-F5344CB8AC3E}">
        <p14:creationId xmlns:p14="http://schemas.microsoft.com/office/powerpoint/2010/main" val="205205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38FA-ECC1-E1E5-62DF-77972FADE271}"/>
              </a:ext>
            </a:extLst>
          </p:cNvPr>
          <p:cNvSpPr>
            <a:spLocks noGrp="1"/>
          </p:cNvSpPr>
          <p:nvPr>
            <p:ph type="title"/>
          </p:nvPr>
        </p:nvSpPr>
        <p:spPr>
          <a:xfrm>
            <a:off x="913795" y="225779"/>
            <a:ext cx="10353761" cy="841022"/>
          </a:xfrm>
        </p:spPr>
        <p:txBody>
          <a:bodyPr/>
          <a:lstStyle/>
          <a:p>
            <a:r>
              <a:rPr lang="en-US" dirty="0"/>
              <a:t>PANDAS</a:t>
            </a:r>
          </a:p>
        </p:txBody>
      </p:sp>
      <p:sp>
        <p:nvSpPr>
          <p:cNvPr id="3" name="Content Placeholder 2">
            <a:extLst>
              <a:ext uri="{FF2B5EF4-FFF2-40B4-BE49-F238E27FC236}">
                <a16:creationId xmlns:a16="http://schemas.microsoft.com/office/drawing/2014/main" id="{601C2B9F-0860-48EA-E459-758E74F80D93}"/>
              </a:ext>
            </a:extLst>
          </p:cNvPr>
          <p:cNvSpPr>
            <a:spLocks noGrp="1"/>
          </p:cNvSpPr>
          <p:nvPr>
            <p:ph idx="1"/>
          </p:nvPr>
        </p:nvSpPr>
        <p:spPr>
          <a:xfrm>
            <a:off x="519289" y="1467556"/>
            <a:ext cx="10748268" cy="5034844"/>
          </a:xfrm>
        </p:spPr>
        <p:txBody>
          <a:bodyPr>
            <a:normAutofit/>
          </a:bodyPr>
          <a:lstStyle/>
          <a:p>
            <a:r>
              <a:rPr lang="en-US" b="0" i="0" dirty="0">
                <a:solidFill>
                  <a:srgbClr val="D1D5DB"/>
                </a:solidFill>
                <a:effectLst/>
                <a:latin typeface="Söhne"/>
              </a:rPr>
              <a:t>Pandas is an open-source Python library that provides data manipulation and analysis tools. It is imported </a:t>
            </a:r>
            <a:r>
              <a:rPr lang="en-US" b="0" i="0" dirty="0" err="1">
                <a:solidFill>
                  <a:srgbClr val="D1D5DB"/>
                </a:solidFill>
                <a:effectLst/>
                <a:latin typeface="Söhne"/>
              </a:rPr>
              <a:t>i.e</a:t>
            </a:r>
            <a:r>
              <a:rPr lang="en-US" b="0" i="0" dirty="0">
                <a:solidFill>
                  <a:srgbClr val="D1D5DB"/>
                </a:solidFill>
                <a:effectLst/>
                <a:latin typeface="Söhne"/>
              </a:rPr>
              <a:t> import pandas as pd</a:t>
            </a:r>
          </a:p>
          <a:p>
            <a:endParaRPr lang="en-US" b="0" i="0" dirty="0">
              <a:solidFill>
                <a:srgbClr val="D1D5DB"/>
              </a:solidFill>
              <a:effectLst/>
              <a:latin typeface="Söhne"/>
            </a:endParaRPr>
          </a:p>
          <a:p>
            <a:r>
              <a:rPr lang="en-US" b="0" i="0" dirty="0">
                <a:solidFill>
                  <a:srgbClr val="D1D5DB"/>
                </a:solidFill>
                <a:effectLst/>
                <a:latin typeface="Söhne"/>
              </a:rPr>
              <a:t>It is widely used in data science, machine learning, and data analysis projects to work with structured data, such as tabular data in the form of tables or </a:t>
            </a:r>
            <a:r>
              <a:rPr lang="en-US" b="0" i="0" dirty="0" err="1">
                <a:solidFill>
                  <a:srgbClr val="D1D5DB"/>
                </a:solidFill>
                <a:effectLst/>
                <a:latin typeface="Söhne"/>
              </a:rPr>
              <a:t>dataframes</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The main component of pandas is the </a:t>
            </a:r>
            <a:r>
              <a:rPr lang="en-US" b="0" i="0" dirty="0" err="1">
                <a:solidFill>
                  <a:srgbClr val="D1D5DB"/>
                </a:solidFill>
                <a:effectLst/>
                <a:latin typeface="Söhne"/>
              </a:rPr>
              <a:t>DataFrame</a:t>
            </a:r>
            <a:r>
              <a:rPr lang="en-US" b="0" i="0" dirty="0">
                <a:solidFill>
                  <a:srgbClr val="D1D5DB"/>
                </a:solidFill>
                <a:effectLst/>
                <a:latin typeface="Söhne"/>
              </a:rPr>
              <a:t>, which is a two-dimensional table-like data structure that can hold data with rows and columns, similar to a spreadsheet or a database table. </a:t>
            </a:r>
          </a:p>
          <a:p>
            <a:endParaRPr lang="en-US" b="0" i="0" dirty="0">
              <a:solidFill>
                <a:srgbClr val="D1D5DB"/>
              </a:solidFill>
              <a:effectLst/>
              <a:latin typeface="Söhne"/>
            </a:endParaRPr>
          </a:p>
          <a:p>
            <a:r>
              <a:rPr lang="en-US" b="0" i="0" dirty="0">
                <a:solidFill>
                  <a:srgbClr val="D1D5DB"/>
                </a:solidFill>
                <a:effectLst/>
                <a:latin typeface="Söhne"/>
              </a:rPr>
              <a:t>The library also includes a Series object, which is a one-dimensional labeled array that can hold various types of data.</a:t>
            </a:r>
          </a:p>
          <a:p>
            <a:endParaRPr lang="en-US" dirty="0">
              <a:solidFill>
                <a:srgbClr val="D1D5DB"/>
              </a:solidFill>
              <a:effectLst/>
              <a:latin typeface="Söhne"/>
            </a:endParaRPr>
          </a:p>
          <a:p>
            <a:endParaRPr lang="en-US" dirty="0"/>
          </a:p>
        </p:txBody>
      </p:sp>
    </p:spTree>
    <p:extLst>
      <p:ext uri="{BB962C8B-B14F-4D97-AF65-F5344CB8AC3E}">
        <p14:creationId xmlns:p14="http://schemas.microsoft.com/office/powerpoint/2010/main" val="340508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FE33-899B-7108-7986-CBF2E6FD2528}"/>
              </a:ext>
            </a:extLst>
          </p:cNvPr>
          <p:cNvSpPr>
            <a:spLocks noGrp="1"/>
          </p:cNvSpPr>
          <p:nvPr>
            <p:ph type="title"/>
          </p:nvPr>
        </p:nvSpPr>
        <p:spPr>
          <a:xfrm>
            <a:off x="913795" y="214490"/>
            <a:ext cx="10353761" cy="852310"/>
          </a:xfrm>
        </p:spPr>
        <p:txBody>
          <a:bodyPr/>
          <a:lstStyle/>
          <a:p>
            <a:r>
              <a:rPr lang="en-US" dirty="0"/>
              <a:t>Features of pandas</a:t>
            </a:r>
          </a:p>
        </p:txBody>
      </p:sp>
      <p:sp>
        <p:nvSpPr>
          <p:cNvPr id="3" name="Content Placeholder 2">
            <a:extLst>
              <a:ext uri="{FF2B5EF4-FFF2-40B4-BE49-F238E27FC236}">
                <a16:creationId xmlns:a16="http://schemas.microsoft.com/office/drawing/2014/main" id="{C8696277-66F0-C509-1E0F-44E46C7F72D0}"/>
              </a:ext>
            </a:extLst>
          </p:cNvPr>
          <p:cNvSpPr>
            <a:spLocks noGrp="1"/>
          </p:cNvSpPr>
          <p:nvPr>
            <p:ph idx="1"/>
          </p:nvPr>
        </p:nvSpPr>
        <p:spPr>
          <a:xfrm>
            <a:off x="451556" y="1286933"/>
            <a:ext cx="11119555" cy="5356577"/>
          </a:xfrm>
        </p:spPr>
        <p:txBody>
          <a:bodyPr>
            <a:normAutofit lnSpcReduction="10000"/>
          </a:bodyPr>
          <a:lstStyle/>
          <a:p>
            <a:r>
              <a:rPr lang="en-US" b="1" i="0" dirty="0">
                <a:effectLst/>
                <a:latin typeface="Söhne"/>
              </a:rPr>
              <a:t>Data Manipulation:</a:t>
            </a:r>
            <a:r>
              <a:rPr lang="en-US" b="0" i="0" dirty="0">
                <a:solidFill>
                  <a:srgbClr val="D1D5DB"/>
                </a:solidFill>
                <a:effectLst/>
                <a:latin typeface="Söhne"/>
              </a:rPr>
              <a:t> Pandas provides functions to read and write data from various file formats, such as CSV, Excel, SQL databases, and more. It allows you to filter, sort, transform, and reshape data easily.</a:t>
            </a:r>
          </a:p>
          <a:p>
            <a:r>
              <a:rPr lang="en-US" b="1" i="0" dirty="0">
                <a:effectLst/>
                <a:latin typeface="Söhne"/>
              </a:rPr>
              <a:t>Data Cleaning:</a:t>
            </a:r>
            <a:r>
              <a:rPr lang="en-US" b="0" i="0" dirty="0">
                <a:solidFill>
                  <a:srgbClr val="D1D5DB"/>
                </a:solidFill>
                <a:effectLst/>
                <a:latin typeface="Söhne"/>
              </a:rPr>
              <a:t> You can handle missing data, duplicate records, and inconsistencies using pandas' built-in functions. This ensures that the data is in a suitable format for analysis.</a:t>
            </a:r>
          </a:p>
          <a:p>
            <a:r>
              <a:rPr lang="en-US" b="1" i="0" dirty="0">
                <a:effectLst/>
                <a:latin typeface="Söhne"/>
              </a:rPr>
              <a:t>Data Analysis:</a:t>
            </a:r>
            <a:r>
              <a:rPr lang="en-US" b="0" i="0" dirty="0">
                <a:solidFill>
                  <a:srgbClr val="D1D5DB"/>
                </a:solidFill>
                <a:effectLst/>
                <a:latin typeface="Söhne"/>
              </a:rPr>
              <a:t> With pandas, you can perform various statistical and mathematical operations on data, including mean, median, standard deviation, and more. </a:t>
            </a:r>
          </a:p>
          <a:p>
            <a:r>
              <a:rPr lang="en-US" b="1" i="0" dirty="0">
                <a:effectLst/>
                <a:latin typeface="Söhne"/>
              </a:rPr>
              <a:t>Data Visualization:</a:t>
            </a:r>
            <a:r>
              <a:rPr lang="en-US" b="0" i="0" dirty="0">
                <a:solidFill>
                  <a:srgbClr val="D1D5DB"/>
                </a:solidFill>
                <a:effectLst/>
                <a:latin typeface="Söhne"/>
              </a:rPr>
              <a:t> While pandas itself doesn't handle visualization, it integrates well with visualization libraries like Matplotlib and Seaborn, making it easy to create plots and charts to visualize data.</a:t>
            </a:r>
            <a:endParaRPr lang="en-US" dirty="0">
              <a:solidFill>
                <a:srgbClr val="D1D5DB"/>
              </a:solidFill>
              <a:effectLst/>
              <a:latin typeface="Söhne"/>
            </a:endParaRPr>
          </a:p>
          <a:p>
            <a:r>
              <a:rPr lang="en-US" b="1" i="0" dirty="0">
                <a:effectLst/>
                <a:latin typeface="Söhne"/>
              </a:rPr>
              <a:t>Time Series Handling:</a:t>
            </a:r>
            <a:r>
              <a:rPr lang="en-US" b="0" i="0" dirty="0">
                <a:solidFill>
                  <a:srgbClr val="D1D5DB"/>
                </a:solidFill>
                <a:effectLst/>
                <a:latin typeface="Söhne"/>
              </a:rPr>
              <a:t> Pandas provides specialized tools for working with time series data, allowing you to easily manipulate, analyze, and resample time-stamped data.</a:t>
            </a:r>
          </a:p>
          <a:p>
            <a:r>
              <a:rPr lang="en-US" b="1" i="0" dirty="0">
                <a:solidFill>
                  <a:srgbClr val="D1D5DB"/>
                </a:solidFill>
                <a:effectLst/>
                <a:latin typeface="Söhne"/>
              </a:rPr>
              <a:t>Indexing and Selection:</a:t>
            </a:r>
            <a:r>
              <a:rPr lang="en-US" b="0" i="0" dirty="0">
                <a:solidFill>
                  <a:srgbClr val="D1D5DB"/>
                </a:solidFill>
                <a:effectLst/>
                <a:latin typeface="Söhne"/>
              </a:rPr>
              <a:t> Pandas allows you to label and select data based on row and column labels, making it convenient to access specific portions of data.</a:t>
            </a:r>
            <a:br>
              <a:rPr lang="en-US" dirty="0"/>
            </a:br>
            <a:endParaRPr lang="en-US" dirty="0"/>
          </a:p>
        </p:txBody>
      </p:sp>
    </p:spTree>
    <p:extLst>
      <p:ext uri="{BB962C8B-B14F-4D97-AF65-F5344CB8AC3E}">
        <p14:creationId xmlns:p14="http://schemas.microsoft.com/office/powerpoint/2010/main" val="307438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6DAD-4476-D2A9-1CAC-010AAED1FB06}"/>
              </a:ext>
            </a:extLst>
          </p:cNvPr>
          <p:cNvSpPr>
            <a:spLocks noGrp="1"/>
          </p:cNvSpPr>
          <p:nvPr>
            <p:ph type="title"/>
          </p:nvPr>
        </p:nvSpPr>
        <p:spPr>
          <a:xfrm>
            <a:off x="913795" y="519290"/>
            <a:ext cx="10353761" cy="1072443"/>
          </a:xfrm>
        </p:spPr>
        <p:txBody>
          <a:bodyPr/>
          <a:lstStyle/>
          <a:p>
            <a:r>
              <a:rPr lang="en-US" dirty="0"/>
              <a:t>MATPLOTLIB</a:t>
            </a:r>
          </a:p>
        </p:txBody>
      </p:sp>
      <p:sp>
        <p:nvSpPr>
          <p:cNvPr id="3" name="Content Placeholder 2">
            <a:extLst>
              <a:ext uri="{FF2B5EF4-FFF2-40B4-BE49-F238E27FC236}">
                <a16:creationId xmlns:a16="http://schemas.microsoft.com/office/drawing/2014/main" id="{02A80D03-4B6A-2BE2-24ED-70F225F7D525}"/>
              </a:ext>
            </a:extLst>
          </p:cNvPr>
          <p:cNvSpPr>
            <a:spLocks noGrp="1"/>
          </p:cNvSpPr>
          <p:nvPr>
            <p:ph idx="1"/>
          </p:nvPr>
        </p:nvSpPr>
        <p:spPr>
          <a:xfrm>
            <a:off x="913795" y="1794933"/>
            <a:ext cx="10353762" cy="4543777"/>
          </a:xfrm>
        </p:spPr>
        <p:txBody>
          <a:bodyPr/>
          <a:lstStyle/>
          <a:p>
            <a:r>
              <a:rPr lang="en-US" b="0" i="0" dirty="0">
                <a:solidFill>
                  <a:srgbClr val="D1D5DB"/>
                </a:solidFill>
                <a:effectLst/>
                <a:latin typeface="Söhne"/>
              </a:rPr>
              <a:t>Matplotlib is a popular 2D plotting library for the Python programming language.</a:t>
            </a:r>
          </a:p>
          <a:p>
            <a:endParaRPr lang="en-US" b="0" i="0" dirty="0">
              <a:solidFill>
                <a:srgbClr val="D1D5DB"/>
              </a:solidFill>
              <a:effectLst/>
              <a:latin typeface="Söhne"/>
            </a:endParaRPr>
          </a:p>
          <a:p>
            <a:r>
              <a:rPr lang="en-US" b="0" i="0" dirty="0">
                <a:solidFill>
                  <a:srgbClr val="D1D5DB"/>
                </a:solidFill>
                <a:effectLst/>
                <a:latin typeface="Söhne"/>
              </a:rPr>
              <a:t>It provides a wide range of functions and tools for creating various types of static, interactive, and animated visualizations.</a:t>
            </a:r>
          </a:p>
          <a:p>
            <a:endParaRPr lang="en-US" b="0" i="0" dirty="0">
              <a:solidFill>
                <a:srgbClr val="D1D5DB"/>
              </a:solidFill>
              <a:effectLst/>
              <a:latin typeface="Söhne"/>
            </a:endParaRPr>
          </a:p>
          <a:p>
            <a:r>
              <a:rPr lang="en-US" b="0" i="0" dirty="0">
                <a:solidFill>
                  <a:srgbClr val="D1D5DB"/>
                </a:solidFill>
                <a:effectLst/>
                <a:latin typeface="Söhne"/>
              </a:rPr>
              <a:t>Matplotlib is highly customizable and allows users to create publication-quality plots, charts, graphs, and other visual representations of data.</a:t>
            </a:r>
          </a:p>
          <a:p>
            <a:endParaRPr lang="en-US" dirty="0">
              <a:solidFill>
                <a:srgbClr val="D1D5DB"/>
              </a:solidFill>
              <a:effectLst/>
              <a:latin typeface="Söhne"/>
            </a:endParaRPr>
          </a:p>
          <a:p>
            <a:r>
              <a:rPr lang="en-US" dirty="0">
                <a:solidFill>
                  <a:srgbClr val="D1D5DB"/>
                </a:solidFill>
                <a:effectLst/>
                <a:latin typeface="Söhne"/>
              </a:rPr>
              <a:t>We can import Matplotlib as </a:t>
            </a:r>
            <a:r>
              <a:rPr lang="en-US" dirty="0" err="1">
                <a:solidFill>
                  <a:srgbClr val="D1D5DB"/>
                </a:solidFill>
                <a:effectLst/>
                <a:latin typeface="Söhne"/>
              </a:rPr>
              <a:t>i.e</a:t>
            </a:r>
            <a:r>
              <a:rPr lang="en-US" dirty="0">
                <a:solidFill>
                  <a:srgbClr val="D1D5DB"/>
                </a:solidFill>
                <a:effectLst/>
                <a:latin typeface="Söhne"/>
              </a:rPr>
              <a:t> import  </a:t>
            </a:r>
            <a:r>
              <a:rPr lang="en-US" dirty="0" err="1">
                <a:solidFill>
                  <a:srgbClr val="D1D5DB"/>
                </a:solidFill>
                <a:effectLst/>
                <a:latin typeface="Söhne"/>
              </a:rPr>
              <a:t>matplotlib.pyplot</a:t>
            </a:r>
            <a:r>
              <a:rPr lang="en-US" dirty="0">
                <a:solidFill>
                  <a:srgbClr val="D1D5DB"/>
                </a:solidFill>
                <a:effectLst/>
                <a:latin typeface="Söhne"/>
              </a:rPr>
              <a:t> as </a:t>
            </a:r>
            <a:r>
              <a:rPr lang="en-US" dirty="0" err="1">
                <a:solidFill>
                  <a:srgbClr val="D1D5DB"/>
                </a:solidFill>
                <a:effectLst/>
                <a:latin typeface="Söhne"/>
              </a:rPr>
              <a:t>plt</a:t>
            </a:r>
            <a:endParaRPr lang="en-US" dirty="0">
              <a:solidFill>
                <a:srgbClr val="D1D5DB"/>
              </a:solidFill>
              <a:effectLst/>
              <a:latin typeface="Söhne"/>
            </a:endParaRPr>
          </a:p>
          <a:p>
            <a:endParaRPr lang="en-US" dirty="0"/>
          </a:p>
        </p:txBody>
      </p:sp>
    </p:spTree>
    <p:extLst>
      <p:ext uri="{BB962C8B-B14F-4D97-AF65-F5344CB8AC3E}">
        <p14:creationId xmlns:p14="http://schemas.microsoft.com/office/powerpoint/2010/main" val="206637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EE85-FE1D-F859-9E5B-DA78C482EAF1}"/>
              </a:ext>
            </a:extLst>
          </p:cNvPr>
          <p:cNvSpPr>
            <a:spLocks noGrp="1"/>
          </p:cNvSpPr>
          <p:nvPr>
            <p:ph type="title"/>
          </p:nvPr>
        </p:nvSpPr>
        <p:spPr>
          <a:xfrm>
            <a:off x="913795" y="191912"/>
            <a:ext cx="10353761" cy="874888"/>
          </a:xfrm>
        </p:spPr>
        <p:txBody>
          <a:bodyPr/>
          <a:lstStyle/>
          <a:p>
            <a:r>
              <a:rPr lang="en-US" dirty="0"/>
              <a:t>FEATURES OF MATPLOTLIB</a:t>
            </a:r>
          </a:p>
        </p:txBody>
      </p:sp>
      <p:sp>
        <p:nvSpPr>
          <p:cNvPr id="3" name="Content Placeholder 2">
            <a:extLst>
              <a:ext uri="{FF2B5EF4-FFF2-40B4-BE49-F238E27FC236}">
                <a16:creationId xmlns:a16="http://schemas.microsoft.com/office/drawing/2014/main" id="{08967655-4A1C-03E8-D144-CC6B6F7D5AD5}"/>
              </a:ext>
            </a:extLst>
          </p:cNvPr>
          <p:cNvSpPr>
            <a:spLocks noGrp="1"/>
          </p:cNvSpPr>
          <p:nvPr>
            <p:ph idx="1"/>
          </p:nvPr>
        </p:nvSpPr>
        <p:spPr>
          <a:xfrm>
            <a:off x="417688" y="1264356"/>
            <a:ext cx="11469511" cy="5401732"/>
          </a:xfrm>
        </p:spPr>
        <p:txBody>
          <a:bodyPr>
            <a:normAutofit/>
          </a:bodyPr>
          <a:lstStyle/>
          <a:p>
            <a:r>
              <a:rPr lang="en-US" b="1" i="0" dirty="0">
                <a:effectLst/>
                <a:latin typeface="Söhne"/>
              </a:rPr>
              <a:t>Wide Range of Plot Types:</a:t>
            </a:r>
            <a:r>
              <a:rPr lang="en-US" b="0" i="0" dirty="0">
                <a:solidFill>
                  <a:srgbClr val="D1D5DB"/>
                </a:solidFill>
                <a:effectLst/>
                <a:latin typeface="Söhne"/>
              </a:rPr>
              <a:t> Matplotlib supports a variety of plot types, including line plots, scatter plots, bar plots, histograms, pie charts, 3D plots, and more.</a:t>
            </a:r>
          </a:p>
          <a:p>
            <a:endParaRPr lang="en-US" b="1" i="0" dirty="0">
              <a:effectLst/>
              <a:latin typeface="Söhne"/>
            </a:endParaRPr>
          </a:p>
          <a:p>
            <a:r>
              <a:rPr lang="en-US" b="1" i="0" dirty="0">
                <a:effectLst/>
                <a:latin typeface="Söhne"/>
              </a:rPr>
              <a:t>Customization:</a:t>
            </a:r>
            <a:r>
              <a:rPr lang="en-US" b="0" i="0" dirty="0">
                <a:solidFill>
                  <a:srgbClr val="D1D5DB"/>
                </a:solidFill>
                <a:effectLst/>
                <a:latin typeface="Söhne"/>
              </a:rPr>
              <a:t> Users can control every aspect of a plot, including colors, styles, labels, axes, legends, and more. This allows for the creation of visually appealing and informative visualizations.</a:t>
            </a:r>
            <a:endParaRPr lang="en-US" dirty="0">
              <a:solidFill>
                <a:srgbClr val="D1D5DB"/>
              </a:solidFill>
              <a:effectLst/>
              <a:latin typeface="Söhne"/>
            </a:endParaRPr>
          </a:p>
          <a:p>
            <a:endParaRPr lang="en-US" b="1" i="0" dirty="0">
              <a:effectLst/>
              <a:latin typeface="Söhne"/>
            </a:endParaRPr>
          </a:p>
          <a:p>
            <a:r>
              <a:rPr lang="en-US" b="1" i="0" dirty="0">
                <a:effectLst/>
                <a:latin typeface="Söhne"/>
              </a:rPr>
              <a:t>Publication-Quality Output:</a:t>
            </a:r>
            <a:r>
              <a:rPr lang="en-US" b="0" i="0" dirty="0">
                <a:solidFill>
                  <a:srgbClr val="D1D5DB"/>
                </a:solidFill>
                <a:effectLst/>
                <a:latin typeface="Söhne"/>
              </a:rPr>
              <a:t> Matplotlib is designed to produce high-quality output suitable for publications, presentations, and reports. It supports various output formats, such as PNG, PDF, SVG, and more</a:t>
            </a:r>
          </a:p>
          <a:p>
            <a:endParaRPr lang="en-US" b="1" i="0" dirty="0">
              <a:effectLst/>
              <a:latin typeface="Söhne"/>
            </a:endParaRPr>
          </a:p>
          <a:p>
            <a:r>
              <a:rPr lang="en-US" b="1" i="0" dirty="0">
                <a:effectLst/>
                <a:latin typeface="Söhne"/>
              </a:rPr>
              <a:t>Interactive Plots:</a:t>
            </a:r>
            <a:r>
              <a:rPr lang="en-US" b="0" i="0" dirty="0">
                <a:solidFill>
                  <a:srgbClr val="D1D5DB"/>
                </a:solidFill>
                <a:effectLst/>
                <a:latin typeface="Söhne"/>
              </a:rPr>
              <a:t> Matplotlib can be integrated with libraries like Jupyter Notebook to create interactive plots that respond to user actions, allowing for exploration of data.</a:t>
            </a:r>
          </a:p>
          <a:p>
            <a:endParaRPr lang="en-US" dirty="0"/>
          </a:p>
        </p:txBody>
      </p:sp>
    </p:spTree>
    <p:extLst>
      <p:ext uri="{BB962C8B-B14F-4D97-AF65-F5344CB8AC3E}">
        <p14:creationId xmlns:p14="http://schemas.microsoft.com/office/powerpoint/2010/main" val="202282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DE83-D051-A3C7-B20E-34E00087B512}"/>
              </a:ext>
            </a:extLst>
          </p:cNvPr>
          <p:cNvSpPr>
            <a:spLocks noGrp="1"/>
          </p:cNvSpPr>
          <p:nvPr>
            <p:ph type="title"/>
          </p:nvPr>
        </p:nvSpPr>
        <p:spPr>
          <a:xfrm>
            <a:off x="913795" y="191912"/>
            <a:ext cx="10353761" cy="1004710"/>
          </a:xfrm>
        </p:spPr>
        <p:txBody>
          <a:bodyPr>
            <a:normAutofit fontScale="90000"/>
          </a:bodyPr>
          <a:lstStyle/>
          <a:p>
            <a:r>
              <a:rPr lang="en-US" dirty="0"/>
              <a:t>IMPORTANCE OF PANDAS &amp; MATPLOTLIB IN DATA ANALYTICS</a:t>
            </a:r>
          </a:p>
        </p:txBody>
      </p:sp>
      <p:sp>
        <p:nvSpPr>
          <p:cNvPr id="3" name="Content Placeholder 2">
            <a:extLst>
              <a:ext uri="{FF2B5EF4-FFF2-40B4-BE49-F238E27FC236}">
                <a16:creationId xmlns:a16="http://schemas.microsoft.com/office/drawing/2014/main" id="{FCDB43F7-3494-E0DE-AE3A-76577A80574D}"/>
              </a:ext>
            </a:extLst>
          </p:cNvPr>
          <p:cNvSpPr>
            <a:spLocks noGrp="1"/>
          </p:cNvSpPr>
          <p:nvPr>
            <p:ph idx="1"/>
          </p:nvPr>
        </p:nvSpPr>
        <p:spPr>
          <a:xfrm>
            <a:off x="361244" y="1467556"/>
            <a:ext cx="11435645" cy="5198532"/>
          </a:xfrm>
        </p:spPr>
        <p:txBody>
          <a:bodyPr/>
          <a:lstStyle/>
          <a:p>
            <a:r>
              <a:rPr lang="en-US" b="1" i="0" dirty="0">
                <a:effectLst/>
                <a:latin typeface="Söhne"/>
              </a:rPr>
              <a:t>Data Preparation and Cleaning:</a:t>
            </a:r>
            <a:r>
              <a:rPr lang="en-US" b="0" i="0" dirty="0">
                <a:solidFill>
                  <a:srgbClr val="D1D5DB"/>
                </a:solidFill>
                <a:effectLst/>
                <a:latin typeface="Söhne"/>
              </a:rPr>
              <a:t> Before analysis can take place, data often needs to be cleaned, transformed, and structured.</a:t>
            </a:r>
          </a:p>
          <a:p>
            <a:r>
              <a:rPr lang="en-US" b="0" i="0" dirty="0">
                <a:solidFill>
                  <a:srgbClr val="D1D5DB"/>
                </a:solidFill>
                <a:effectLst/>
                <a:latin typeface="Söhne"/>
              </a:rPr>
              <a:t>Pandas simplifies these tasks by providing a wide range of functions to handle missing data, handle duplicates, reshape data, and perform various data transformations.</a:t>
            </a:r>
            <a:endParaRPr lang="en-US" dirty="0">
              <a:solidFill>
                <a:srgbClr val="D1D5DB"/>
              </a:solidFill>
              <a:effectLst/>
              <a:latin typeface="Söhne"/>
            </a:endParaRPr>
          </a:p>
          <a:p>
            <a:r>
              <a:rPr lang="en-US" b="1" i="0" dirty="0">
                <a:effectLst/>
                <a:latin typeface="Söhne"/>
              </a:rPr>
              <a:t>Storytelling:</a:t>
            </a:r>
            <a:r>
              <a:rPr lang="en-US" b="0" i="0" dirty="0">
                <a:solidFill>
                  <a:srgbClr val="D1D5DB"/>
                </a:solidFill>
                <a:effectLst/>
                <a:latin typeface="Söhne"/>
              </a:rPr>
              <a:t> Matplotlib allows analysts to create visual stories that highlight important findings and support decision-making.</a:t>
            </a:r>
          </a:p>
          <a:p>
            <a:r>
              <a:rPr lang="en-US" b="1" i="0" dirty="0">
                <a:effectLst/>
                <a:latin typeface="Söhne"/>
              </a:rPr>
              <a:t>Customization:</a:t>
            </a:r>
            <a:r>
              <a:rPr lang="en-US" b="0" i="0" dirty="0">
                <a:solidFill>
                  <a:srgbClr val="D1D5DB"/>
                </a:solidFill>
                <a:effectLst/>
                <a:latin typeface="Söhne"/>
              </a:rPr>
              <a:t> Different datasets require different visualization approaches. </a:t>
            </a:r>
          </a:p>
          <a:p>
            <a:r>
              <a:rPr lang="en-US" b="0" i="0" dirty="0">
                <a:solidFill>
                  <a:srgbClr val="D1D5DB"/>
                </a:solidFill>
                <a:effectLst/>
                <a:latin typeface="Söhne"/>
              </a:rPr>
              <a:t>Matplotlib's customization capabilities enable analysts to tailor visualizations to specific needs, improving the clarity and impact of the information presented.</a:t>
            </a:r>
          </a:p>
          <a:p>
            <a:r>
              <a:rPr lang="en-US" b="1" i="0" dirty="0">
                <a:effectLst/>
                <a:latin typeface="Söhne"/>
              </a:rPr>
              <a:t>Data Transformation:</a:t>
            </a:r>
            <a:r>
              <a:rPr lang="en-US" b="0" i="0" dirty="0">
                <a:solidFill>
                  <a:srgbClr val="D1D5DB"/>
                </a:solidFill>
                <a:effectLst/>
                <a:latin typeface="Söhne"/>
              </a:rPr>
              <a:t> Data often needs to be transformed to a suitable format for analysis. Pandas enables reshaping data, creating pivot tables, merging data from multiple sources, and more.</a:t>
            </a:r>
            <a:endParaRPr lang="en-US" dirty="0"/>
          </a:p>
        </p:txBody>
      </p:sp>
    </p:spTree>
    <p:extLst>
      <p:ext uri="{BB962C8B-B14F-4D97-AF65-F5344CB8AC3E}">
        <p14:creationId xmlns:p14="http://schemas.microsoft.com/office/powerpoint/2010/main" val="2048832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48</TotalTime>
  <Words>873</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Söhne</vt:lpstr>
      <vt:lpstr>Damask</vt:lpstr>
      <vt:lpstr>INTRODUCTION TO PANDAS &amp; MATPLOTLIB FOR DATA ANALYTICS</vt:lpstr>
      <vt:lpstr>CONTENT</vt:lpstr>
      <vt:lpstr>WHAT IS DATA ANALYTICS</vt:lpstr>
      <vt:lpstr>Types of data analytics</vt:lpstr>
      <vt:lpstr>PANDAS</vt:lpstr>
      <vt:lpstr>Features of pandas</vt:lpstr>
      <vt:lpstr>MATPLOTLIB</vt:lpstr>
      <vt:lpstr>FEATURES OF MATPLOTLIB</vt:lpstr>
      <vt:lpstr>IMPORTANCE OF PANDAS &amp; MATPLOTLIB IN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PANDAS &amp; MATPLOTLIB FOR DATA ANALYTICS</dc:title>
  <dc:creator>Jeremiah Odigie from Octave</dc:creator>
  <cp:lastModifiedBy>Jeremiah Odigie from Octave</cp:lastModifiedBy>
  <cp:revision>1</cp:revision>
  <dcterms:created xsi:type="dcterms:W3CDTF">2023-08-09T02:16:22Z</dcterms:created>
  <dcterms:modified xsi:type="dcterms:W3CDTF">2023-08-09T03:04:55Z</dcterms:modified>
</cp:coreProperties>
</file>