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5"/>
  </p:sldMasterIdLst>
  <p:notesMasterIdLst>
    <p:notesMasterId r:id="rId22"/>
  </p:notesMasterIdLst>
  <p:sldIdLst>
    <p:sldId id="352" r:id="rId6"/>
    <p:sldId id="259" r:id="rId7"/>
    <p:sldId id="325" r:id="rId8"/>
    <p:sldId id="284" r:id="rId9"/>
    <p:sldId id="298" r:id="rId10"/>
    <p:sldId id="358" r:id="rId11"/>
    <p:sldId id="359" r:id="rId12"/>
    <p:sldId id="360" r:id="rId13"/>
    <p:sldId id="357" r:id="rId14"/>
    <p:sldId id="361" r:id="rId15"/>
    <p:sldId id="364" r:id="rId16"/>
    <p:sldId id="362" r:id="rId17"/>
    <p:sldId id="363" r:id="rId18"/>
    <p:sldId id="367" r:id="rId19"/>
    <p:sldId id="36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ystal Madrilejos" initials="CM" lastIdx="1" clrIdx="0">
    <p:extLst/>
  </p:cmAuthor>
  <p:cmAuthor id="2" name="Crystal Madrilejos" initials="CM [2]" lastIdx="1" clrIdx="1">
    <p:extLst/>
  </p:cmAuthor>
  <p:cmAuthor id="3" name="Crystal Madrilejos" initials="CM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024"/>
    <a:srgbClr val="ED7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89958"/>
  </p:normalViewPr>
  <p:slideViewPr>
    <p:cSldViewPr snapToGrid="0" snapToObjects="1">
      <p:cViewPr>
        <p:scale>
          <a:sx n="100" d="100"/>
          <a:sy n="100" d="100"/>
        </p:scale>
        <p:origin x="1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515625"/>
                  <c:y val="0.0984374939445437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93141855314961"/>
                  <c:y val="-0.19921873774491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284163385826772"/>
                  <c:y val="-0.0984374939445439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ctr" anchorCtr="0">
                <a:spAutoFit/>
              </a:bodyPr>
              <a:lstStyle/>
              <a:p>
                <a:pPr algn="l"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Samples</c:v>
                </c:pt>
                <c:pt idx="1">
                  <c:v>Samples Predicted</c:v>
                </c:pt>
                <c:pt idx="2">
                  <c:v>Predicted PA required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62.2</c:v>
                </c:pt>
                <c:pt idx="1">
                  <c:v>32.09</c:v>
                </c:pt>
                <c:pt idx="2">
                  <c:v>5.71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5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0.8717</c:v>
                </c:pt>
                <c:pt idx="1">
                  <c:v>0.8258</c:v>
                </c:pt>
                <c:pt idx="2">
                  <c:v>0.5</c:v>
                </c:pt>
                <c:pt idx="3">
                  <c:v>0.7101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Clinical Alerts vaccines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0.88</c:v>
                </c:pt>
                <c:pt idx="1">
                  <c:v>0.9859</c:v>
                </c:pt>
                <c:pt idx="2">
                  <c:v>0.6739</c:v>
                </c:pt>
                <c:pt idx="3">
                  <c:v>0.8836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10"/>
        <c:axId val="-1678357056"/>
        <c:axId val="-1678354304"/>
      </c:barChart>
      <c:catAx>
        <c:axId val="-16783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8354304"/>
        <c:crosses val="autoZero"/>
        <c:auto val="1"/>
        <c:lblAlgn val="ctr"/>
        <c:lblOffset val="100"/>
        <c:noMultiLvlLbl val="0"/>
      </c:catAx>
      <c:valAx>
        <c:axId val="-16783543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8357056"/>
        <c:crosses val="autoZero"/>
        <c:crossBetween val="between"/>
        <c:minorUnit val="0.0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5503F-B0EB-584E-B78D-775394039F15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D6F54-D5C3-CF4A-A3C0-065A60F9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6F54-D5C3-CF4A-A3C0-065A60F9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6F54-D5C3-CF4A-A3C0-065A60F99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0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6F54-D5C3-CF4A-A3C0-065A60F99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6F54-D5C3-CF4A-A3C0-065A60F99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100000"/>
                <a:alpha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92125" y="457200"/>
            <a:ext cx="0" cy="54489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125" y="1317625"/>
            <a:ext cx="11242675" cy="4711700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 sz="2400"/>
            </a:lvl1pPr>
            <a:lvl2pPr>
              <a:lnSpc>
                <a:spcPts val="2600"/>
              </a:lnSpc>
              <a:defRPr sz="2000"/>
            </a:lvl2pPr>
            <a:lvl3pPr>
              <a:lnSpc>
                <a:spcPts val="2600"/>
              </a:lnSpc>
              <a:defRPr sz="2000"/>
            </a:lvl3pPr>
            <a:lvl4pPr>
              <a:lnSpc>
                <a:spcPts val="2600"/>
              </a:lnSpc>
              <a:defRPr sz="2000"/>
            </a:lvl4pPr>
            <a:lvl5pPr>
              <a:lnSpc>
                <a:spcPts val="26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442026" y="2197100"/>
            <a:ext cx="2768600" cy="27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55752" y="2100225"/>
            <a:ext cx="4343400" cy="296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Agenda item one</a:t>
            </a:r>
          </a:p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Agenda item two</a:t>
            </a:r>
          </a:p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Agenda item three</a:t>
            </a:r>
          </a:p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Agenda item four</a:t>
            </a:r>
          </a:p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Agenda item five</a:t>
            </a:r>
          </a:p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Agenda item six</a:t>
            </a:r>
          </a:p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Agenda item seven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26" y="2197100"/>
            <a:ext cx="2768600" cy="27686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92125" y="457200"/>
            <a:ext cx="0" cy="54489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504374" y="2336479"/>
            <a:ext cx="9189026" cy="2693045"/>
          </a:xfrm>
        </p:spPr>
        <p:txBody>
          <a:bodyPr>
            <a:spAutoFit/>
          </a:bodyPr>
          <a:lstStyle>
            <a:lvl1pPr algn="ctr">
              <a:lnSpc>
                <a:spcPts val="4200"/>
              </a:lnSpc>
              <a:defRPr sz="3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User quote goes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ante </a:t>
            </a:r>
            <a:r>
              <a:rPr lang="en-US" dirty="0" err="1" smtClean="0"/>
              <a:t>viverra</a:t>
            </a:r>
            <a:r>
              <a:rPr lang="en-US" dirty="0" smtClean="0"/>
              <a:t> vel. 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5641687" y="961311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822209" y="1058834"/>
            <a:ext cx="5533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solidFill>
                  <a:schemeClr val="accent1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7000" dirty="0">
              <a:solidFill>
                <a:schemeClr val="accent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25537" y="5490292"/>
            <a:ext cx="5346700" cy="2492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- Person’s Name, Job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16300"/>
            <a:ext cx="11277600" cy="784830"/>
          </a:xfrm>
        </p:spPr>
        <p:txBody>
          <a:bodyPr>
            <a:spAutoFit/>
          </a:bodyPr>
          <a:lstStyle>
            <a:lvl1pPr marL="0" indent="0" algn="ctr">
              <a:buNone/>
              <a:defRPr sz="50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 sz="4000">
                <a:latin typeface="Georgia" charset="0"/>
                <a:ea typeface="Georgia" charset="0"/>
                <a:cs typeface="Georgia" charset="0"/>
              </a:defRPr>
            </a:lvl2pPr>
            <a:lvl3pPr>
              <a:defRPr sz="4000">
                <a:latin typeface="Georgia" charset="0"/>
                <a:ea typeface="Georgia" charset="0"/>
                <a:cs typeface="Georgia" charset="0"/>
              </a:defRPr>
            </a:lvl3pPr>
            <a:lvl4pPr>
              <a:defRPr sz="4000">
                <a:latin typeface="Georgia" charset="0"/>
                <a:ea typeface="Georgia" charset="0"/>
                <a:cs typeface="Georgia" charset="0"/>
              </a:defRPr>
            </a:lvl4pPr>
            <a:lvl5pPr>
              <a:defRPr sz="4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 smtClean="0"/>
              <a:t>Insert Slide Deck 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307415"/>
            <a:ext cx="3200400" cy="52817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2900" y="4200525"/>
            <a:ext cx="8966200" cy="371475"/>
          </a:xfrm>
        </p:spPr>
        <p:txBody>
          <a:bodyPr lIns="0" tIns="91440" rIns="0" bIns="0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Slide deck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27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307415"/>
            <a:ext cx="3200400" cy="52817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03269"/>
            <a:ext cx="11277600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 sz="4000">
                <a:latin typeface="Georgia" charset="0"/>
                <a:ea typeface="Georgia" charset="0"/>
                <a:cs typeface="Georgia" charset="0"/>
              </a:defRPr>
            </a:lvl2pPr>
            <a:lvl3pPr>
              <a:defRPr sz="4000">
                <a:latin typeface="Georgia" charset="0"/>
                <a:ea typeface="Georgia" charset="0"/>
                <a:cs typeface="Georgia" charset="0"/>
              </a:defRPr>
            </a:lvl3pPr>
            <a:lvl4pPr>
              <a:defRPr sz="4000">
                <a:latin typeface="Georgia" charset="0"/>
                <a:ea typeface="Georgia" charset="0"/>
                <a:cs typeface="Georgia" charset="0"/>
              </a:defRPr>
            </a:lvl4pPr>
            <a:lvl5pPr>
              <a:defRPr sz="4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 smtClean="0"/>
              <a:t>Insert Section 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4114800"/>
            <a:ext cx="10058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726" y="484900"/>
            <a:ext cx="1104207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11277600" cy="486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619999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© 2017 CoverMyMeds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0" r:id="rId2"/>
    <p:sldLayoutId id="2147483746" r:id="rId3"/>
    <p:sldLayoutId id="2147483747" r:id="rId4"/>
    <p:sldLayoutId id="214748374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mmc02tg1g1g8wl:5006/ehr_gui_te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Science Internship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Jeremy Swerdlow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725" y="1252566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Problem: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725" y="1596994"/>
            <a:ext cx="83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 general idea of the results from Indicators on Clinical Alerts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5" y="2175402"/>
            <a:ext cx="79760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Solution: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725" y="2531497"/>
            <a:ext cx="784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test data from </a:t>
            </a:r>
            <a:r>
              <a:rPr lang="en-US" dirty="0" err="1" smtClean="0"/>
              <a:t>clinical_alerts_api_repl</a:t>
            </a:r>
            <a:r>
              <a:rPr lang="en-US" dirty="0" smtClean="0"/>
              <a:t> with same fields as populated in </a:t>
            </a:r>
            <a:r>
              <a:rPr lang="en-US" dirty="0" err="1" smtClean="0"/>
              <a:t>t_pruned_test_data</a:t>
            </a:r>
            <a:r>
              <a:rPr lang="en-US" dirty="0" smtClean="0"/>
              <a:t>, and examine the number of predictions, samples, etc.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2725" y="3397123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Results: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725" y="3753218"/>
            <a:ext cx="784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Able to predict roughly 38% of samples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 required for around 15% of predictions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Total of ~5% of samples predicting a PA Required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254226" y="484710"/>
            <a:ext cx="1247236" cy="1294738"/>
            <a:chOff x="440229" y="3980677"/>
            <a:chExt cx="612558" cy="612648"/>
          </a:xfrm>
        </p:grpSpPr>
        <p:sp>
          <p:nvSpPr>
            <p:cNvPr id="21" name="Oval 20"/>
            <p:cNvSpPr/>
            <p:nvPr/>
          </p:nvSpPr>
          <p:spPr>
            <a:xfrm>
              <a:off x="440229" y="3980767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97" y="3980677"/>
              <a:ext cx="608423" cy="61264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0254226" y="490200"/>
            <a:ext cx="1247236" cy="1289247"/>
            <a:chOff x="5341281" y="3980677"/>
            <a:chExt cx="612558" cy="612648"/>
          </a:xfrm>
        </p:grpSpPr>
        <p:sp>
          <p:nvSpPr>
            <p:cNvPr id="24" name="Oval 23"/>
            <p:cNvSpPr/>
            <p:nvPr/>
          </p:nvSpPr>
          <p:spPr>
            <a:xfrm>
              <a:off x="5341281" y="3980767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877" y="3980677"/>
              <a:ext cx="607367" cy="61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1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6209836"/>
              </p:ext>
            </p:extLst>
          </p:nvPr>
        </p:nvGraphicFramePr>
        <p:xfrm>
          <a:off x="692726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0254226" y="490200"/>
            <a:ext cx="1247236" cy="1289247"/>
            <a:chOff x="5341281" y="3980677"/>
            <a:chExt cx="612558" cy="612648"/>
          </a:xfrm>
        </p:grpSpPr>
        <p:sp>
          <p:nvSpPr>
            <p:cNvPr id="23" name="Oval 22"/>
            <p:cNvSpPr/>
            <p:nvPr/>
          </p:nvSpPr>
          <p:spPr>
            <a:xfrm>
              <a:off x="5341281" y="3980767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877" y="3980677"/>
              <a:ext cx="607367" cy="61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4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Clinical Alerts Vaccines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725" y="1252566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Problem: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725" y="1596994"/>
            <a:ext cx="83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the metrics of Indicators for the Clinical Alerts Vaccines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5" y="2175402"/>
            <a:ext cx="79760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Solution: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725" y="2531497"/>
            <a:ext cx="784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test data for </a:t>
            </a:r>
            <a:r>
              <a:rPr lang="en-US" dirty="0" err="1" smtClean="0"/>
              <a:t>Pneumovax</a:t>
            </a:r>
            <a:r>
              <a:rPr lang="en-US" dirty="0"/>
              <a:t> </a:t>
            </a:r>
            <a:r>
              <a:rPr lang="en-US" dirty="0" smtClean="0"/>
              <a:t>23/</a:t>
            </a:r>
            <a:r>
              <a:rPr lang="en-US" dirty="0" err="1" smtClean="0"/>
              <a:t>Prevnar</a:t>
            </a:r>
            <a:r>
              <a:rPr lang="en-US" dirty="0" smtClean="0"/>
              <a:t> 13, then compare the metrics calculated from predictions with those for </a:t>
            </a:r>
            <a:r>
              <a:rPr lang="en-US" dirty="0" err="1" smtClean="0"/>
              <a:t>t_pruned_test_data</a:t>
            </a:r>
            <a:r>
              <a:rPr lang="en-US" dirty="0" smtClean="0"/>
              <a:t>, and precision/recall curve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254226" y="484710"/>
            <a:ext cx="1247236" cy="1294738"/>
            <a:chOff x="440229" y="3980677"/>
            <a:chExt cx="612558" cy="612648"/>
          </a:xfrm>
        </p:grpSpPr>
        <p:sp>
          <p:nvSpPr>
            <p:cNvPr id="21" name="Oval 20"/>
            <p:cNvSpPr/>
            <p:nvPr/>
          </p:nvSpPr>
          <p:spPr>
            <a:xfrm>
              <a:off x="440229" y="3980767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97" y="3980677"/>
              <a:ext cx="608423" cy="61264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92725" y="3658212"/>
            <a:ext cx="79760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Results: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4" y="4005093"/>
            <a:ext cx="784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Accuracy </a:t>
            </a:r>
            <a:r>
              <a:rPr lang="en-US" dirty="0" smtClean="0"/>
              <a:t>remained roughly the same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Precision is </a:t>
            </a:r>
            <a:r>
              <a:rPr lang="en-US" dirty="0" smtClean="0"/>
              <a:t>16</a:t>
            </a:r>
            <a:r>
              <a:rPr lang="en-US" dirty="0" smtClean="0"/>
              <a:t>% </a:t>
            </a:r>
            <a:r>
              <a:rPr lang="en-US" dirty="0" smtClean="0"/>
              <a:t>higher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Recall is </a:t>
            </a:r>
            <a:r>
              <a:rPr lang="en-US" dirty="0" smtClean="0"/>
              <a:t>17% </a:t>
            </a:r>
            <a:r>
              <a:rPr lang="en-US" dirty="0" smtClean="0"/>
              <a:t>higher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 Score is </a:t>
            </a:r>
            <a:r>
              <a:rPr lang="en-US" dirty="0" smtClean="0"/>
              <a:t>17% </a:t>
            </a:r>
            <a:r>
              <a:rPr lang="en-US" dirty="0" smtClean="0"/>
              <a:t>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Clinical Alerts Vaccines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254226" y="484710"/>
            <a:ext cx="1247236" cy="1294738"/>
            <a:chOff x="440229" y="3980677"/>
            <a:chExt cx="612558" cy="612648"/>
          </a:xfrm>
        </p:grpSpPr>
        <p:sp>
          <p:nvSpPr>
            <p:cNvPr id="21" name="Oval 20"/>
            <p:cNvSpPr/>
            <p:nvPr/>
          </p:nvSpPr>
          <p:spPr>
            <a:xfrm>
              <a:off x="440229" y="3980767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97" y="3980677"/>
              <a:ext cx="608423" cy="612648"/>
            </a:xfrm>
            <a:prstGeom prst="rect">
              <a:avLst/>
            </a:prstGeom>
          </p:spPr>
        </p:pic>
      </p:grp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52688729"/>
              </p:ext>
            </p:extLst>
          </p:nvPr>
        </p:nvGraphicFramePr>
        <p:xfrm>
          <a:off x="692724" y="1205824"/>
          <a:ext cx="8273475" cy="551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86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Clinical Alerts Vaccines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254226" y="484710"/>
            <a:ext cx="1247236" cy="1294738"/>
            <a:chOff x="440229" y="3980677"/>
            <a:chExt cx="612558" cy="612648"/>
          </a:xfrm>
        </p:grpSpPr>
        <p:sp>
          <p:nvSpPr>
            <p:cNvPr id="21" name="Oval 20"/>
            <p:cNvSpPr/>
            <p:nvPr/>
          </p:nvSpPr>
          <p:spPr>
            <a:xfrm>
              <a:off x="440229" y="3980767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97" y="3980677"/>
              <a:ext cx="608423" cy="612648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6" y="1240174"/>
            <a:ext cx="7835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15840" y="3145536"/>
            <a:ext cx="2558474" cy="55399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1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24400" y="3090672"/>
            <a:ext cx="2743200" cy="67453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2026" y="2197100"/>
            <a:ext cx="2768600" cy="27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5752" y="2100225"/>
            <a:ext cx="4343400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Indicators</a:t>
            </a:r>
          </a:p>
          <a:p>
            <a:pPr marL="685800" lvl="1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Pickle Compression</a:t>
            </a:r>
          </a:p>
          <a:p>
            <a:pPr marL="685800" lvl="1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Therapeutic Equivalents</a:t>
            </a:r>
          </a:p>
          <a:p>
            <a:pPr marL="685800" lvl="1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Over the Counter</a:t>
            </a:r>
          </a:p>
          <a:p>
            <a:pPr marL="685800" lvl="1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err="1" smtClean="0"/>
              <a:t>EHRgui</a:t>
            </a:r>
            <a:endParaRPr lang="en-US" sz="2000" dirty="0" smtClean="0"/>
          </a:p>
          <a:p>
            <a:pPr marL="228600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Clinical Alerts</a:t>
            </a:r>
          </a:p>
          <a:p>
            <a:pPr marL="685800" lvl="1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Basic Statistics</a:t>
            </a:r>
          </a:p>
          <a:p>
            <a:pPr marL="685800" lvl="1" indent="-228600">
              <a:lnSpc>
                <a:spcPts val="3300"/>
              </a:lnSpc>
              <a:buFont typeface="Arial" charset="0"/>
              <a:buChar char="•"/>
            </a:pPr>
            <a:r>
              <a:rPr lang="en-US" sz="2000" dirty="0" smtClean="0"/>
              <a:t>Performance Metrics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26" y="2197100"/>
            <a:ext cx="2768600" cy="2768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374" y="2843580"/>
            <a:ext cx="9189026" cy="22159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 err="1"/>
              <a:t>CoverMyMeds</a:t>
            </a:r>
            <a:r>
              <a:rPr lang="en-US" sz="4800" dirty="0"/>
              <a:t> helps patients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get </a:t>
            </a:r>
            <a:r>
              <a:rPr lang="en-US" sz="4800" dirty="0"/>
              <a:t>the medication they need to live healthy </a:t>
            </a:r>
            <a:r>
              <a:rPr lang="en-US" sz="4800" dirty="0" smtClean="0"/>
              <a:t>lives.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27091" y="1534333"/>
            <a:ext cx="23435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spc="600" dirty="0" smtClean="0">
                <a:solidFill>
                  <a:schemeClr val="bg1"/>
                </a:solidFill>
              </a:rPr>
              <a:t>OUR MISSIO</a:t>
            </a:r>
            <a:r>
              <a:rPr lang="en-US" sz="2000" dirty="0" smtClean="0">
                <a:solidFill>
                  <a:schemeClr val="bg1"/>
                </a:solidFill>
              </a:rPr>
              <a:t>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67510" y="2042930"/>
            <a:ext cx="22317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Pickle Compression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725" y="1252566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Problem: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725" y="1596994"/>
            <a:ext cx="1085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new Indicators predictive models, the size of the files to transfer became too big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5" y="2178252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Solution: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725" y="2534347"/>
            <a:ext cx="1085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the size through compression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2725" y="3103938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Results: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725" y="3460033"/>
            <a:ext cx="1085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or 5 times decrease in file size, at the cost of roughly 3 times load and save time.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2725" y="4029624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Next Steps: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725" y="4385719"/>
            <a:ext cx="1085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Examine other compression algorithms</a:t>
            </a:r>
          </a:p>
          <a:p>
            <a:r>
              <a:rPr lang="en-US" dirty="0"/>
              <a:t>E</a:t>
            </a:r>
            <a:r>
              <a:rPr lang="en-US" dirty="0" smtClean="0"/>
              <a:t>xplore methods to reduce the predictive models being stored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36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Equivalents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725" y="1252566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Problem: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725" y="1596994"/>
            <a:ext cx="83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impact of pharmacists switching meds for therapeutic equivalents on our predictive models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5" y="2451460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Solution: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725" y="2807555"/>
            <a:ext cx="83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and predict on two equivalent sets of data, one with the original medicines, the other with the therapeutic equivalents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2725" y="3667554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Results: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725" y="4023649"/>
            <a:ext cx="83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Minor increases in all measured metrics (accuracy, precision, recall, f score), </a:t>
            </a:r>
            <a:r>
              <a:rPr lang="en-US" dirty="0" smtClean="0"/>
              <a:t>with little to no reduction in volume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0254226" y="484710"/>
            <a:ext cx="1294548" cy="1294738"/>
            <a:chOff x="1247572" y="1489036"/>
            <a:chExt cx="612558" cy="612648"/>
          </a:xfrm>
        </p:grpSpPr>
        <p:sp>
          <p:nvSpPr>
            <p:cNvPr id="16" name="Oval 15"/>
            <p:cNvSpPr/>
            <p:nvPr/>
          </p:nvSpPr>
          <p:spPr>
            <a:xfrm>
              <a:off x="1247572" y="1489036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40" y="1489036"/>
              <a:ext cx="608423" cy="61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0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the Counter Medications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725" y="1252566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Problem: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725" y="1596994"/>
            <a:ext cx="83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how much impact over the counter medications have on the predictions and on PA required volume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5" y="2461504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Solution: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725" y="2817599"/>
            <a:ext cx="83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and predict on two sets of data, one with over the counter medications, the other without them, and compare the metrics and volume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2725" y="3687982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Results: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356" y="4035145"/>
            <a:ext cx="1085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 increases in each of the measured metrics, but sharp decrease in overall PA required volume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0254226" y="484710"/>
            <a:ext cx="1294548" cy="1294738"/>
            <a:chOff x="1247572" y="1489036"/>
            <a:chExt cx="612558" cy="612648"/>
          </a:xfrm>
        </p:grpSpPr>
        <p:sp>
          <p:nvSpPr>
            <p:cNvPr id="16" name="Oval 15"/>
            <p:cNvSpPr/>
            <p:nvPr/>
          </p:nvSpPr>
          <p:spPr>
            <a:xfrm>
              <a:off x="1247572" y="1489036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40" y="1489036"/>
              <a:ext cx="608423" cy="61264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88356" y="4628051"/>
            <a:ext cx="79760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Next Steps: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8356" y="4984146"/>
            <a:ext cx="108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whether or not to remove these based on the evidence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7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EHRgui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725" y="1252566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Problem: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 CoverMyMeds LLC.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725" y="1596994"/>
            <a:ext cx="83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way for users to view what happens when changing thresholds for the Indicators predictive models.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5" y="2453859"/>
            <a:ext cx="79760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Solution: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725" y="2809954"/>
            <a:ext cx="784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graphical user interface with options for users to edit.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2725" y="3397123"/>
            <a:ext cx="110420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Results: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725" y="3753218"/>
            <a:ext cx="1085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http://cmmc02tg1g1g8wl:5006/</a:t>
            </a:r>
            <a:r>
              <a:rPr lang="en-US" dirty="0" err="1">
                <a:hlinkClick r:id="rId2"/>
              </a:rPr>
              <a:t>ehr_gui_test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215653" y="484900"/>
            <a:ext cx="1333121" cy="1294738"/>
            <a:chOff x="10167087" y="2319583"/>
            <a:chExt cx="630810" cy="612648"/>
          </a:xfrm>
        </p:grpSpPr>
        <p:sp>
          <p:nvSpPr>
            <p:cNvPr id="41" name="Oval 40"/>
            <p:cNvSpPr/>
            <p:nvPr/>
          </p:nvSpPr>
          <p:spPr>
            <a:xfrm>
              <a:off x="10185339" y="2319583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087" y="2319583"/>
              <a:ext cx="608423" cy="61264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92725" y="4340387"/>
            <a:ext cx="79760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+mj-lt"/>
                <a:cs typeface="Verdana"/>
              </a:rPr>
              <a:t>Next Steps:</a:t>
            </a:r>
            <a:endParaRPr lang="en-US" sz="2400" dirty="0">
              <a:latin typeface="+mj-lt"/>
              <a:cs typeface="Verdan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725" y="4696482"/>
            <a:ext cx="784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requirements for running on a web server vs. local computer</a:t>
            </a:r>
          </a:p>
          <a:p>
            <a:r>
              <a:rPr lang="en-US" dirty="0" smtClean="0"/>
              <a:t>Finish up daily run on Jenkins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254226" y="484710"/>
            <a:ext cx="1294548" cy="1294738"/>
            <a:chOff x="1247572" y="3980677"/>
            <a:chExt cx="612558" cy="612648"/>
          </a:xfrm>
        </p:grpSpPr>
        <p:sp>
          <p:nvSpPr>
            <p:cNvPr id="21" name="Oval 20"/>
            <p:cNvSpPr/>
            <p:nvPr/>
          </p:nvSpPr>
          <p:spPr>
            <a:xfrm>
              <a:off x="1247572" y="3980767"/>
              <a:ext cx="612558" cy="612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40" y="3980677"/>
              <a:ext cx="608423" cy="61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Clinical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MyMeds2016">
  <a:themeElements>
    <a:clrScheme name="Custom 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F78F25"/>
      </a:accent1>
      <a:accent2>
        <a:srgbClr val="DF1B50"/>
      </a:accent2>
      <a:accent3>
        <a:srgbClr val="0B436A"/>
      </a:accent3>
      <a:accent4>
        <a:srgbClr val="6787B7"/>
      </a:accent4>
      <a:accent5>
        <a:srgbClr val="808080"/>
      </a:accent5>
      <a:accent6>
        <a:srgbClr val="B3B3B3"/>
      </a:accent6>
      <a:hlink>
        <a:srgbClr val="ACACAC"/>
      </a:hlink>
      <a:folHlink>
        <a:srgbClr val="4C4C4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rMyMeds PowerPoint Template 2017" id="{BFDE70B9-9994-1040-970C-E5A6E9CA0ABA}" vid="{0BC4F4DE-6DEE-4C45-94F1-EF4B05C21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28a667a-070a-4887-a565-ea8bb39f8111">Q4MCWXCJCF3N-3-2099</_dlc_DocId>
    <_dlc_DocIdUrl xmlns="128a667a-070a-4887-a565-ea8bb39f8111">
      <Url>https://intranet.covermymeds.com/marketing/_layouts/15/DocIdRedir.aspx?ID=Q4MCWXCJCF3N-3-2099</Url>
      <Description>Q4MCWXCJCF3N-3-2099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96C2BE0F0F24A8DD5ED4A2DA63410" ma:contentTypeVersion="1" ma:contentTypeDescription="Create a new document." ma:contentTypeScope="" ma:versionID="00b7b63ae3deda5544fce05c094da507">
  <xsd:schema xmlns:xsd="http://www.w3.org/2001/XMLSchema" xmlns:xs="http://www.w3.org/2001/XMLSchema" xmlns:p="http://schemas.microsoft.com/office/2006/metadata/properties" xmlns:ns2="128a667a-070a-4887-a565-ea8bb39f8111" targetNamespace="http://schemas.microsoft.com/office/2006/metadata/properties" ma:root="true" ma:fieldsID="7324d9d3f92cace678923577f61ad6b3" ns2:_="">
    <xsd:import namespace="128a667a-070a-4887-a565-ea8bb39f81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667a-070a-4887-a565-ea8bb39f81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4F38B-58D5-4226-8E0A-B7AB912F50DC}">
  <ds:schemaRefs>
    <ds:schemaRef ds:uri="http://schemas.microsoft.com/office/2006/metadata/properties"/>
    <ds:schemaRef ds:uri="http://schemas.microsoft.com/office/infopath/2007/PartnerControls"/>
    <ds:schemaRef ds:uri="128a667a-070a-4887-a565-ea8bb39f8111"/>
  </ds:schemaRefs>
</ds:datastoreItem>
</file>

<file path=customXml/itemProps2.xml><?xml version="1.0" encoding="utf-8"?>
<ds:datastoreItem xmlns:ds="http://schemas.openxmlformats.org/officeDocument/2006/customXml" ds:itemID="{80A87AB6-53D3-4146-A92C-8674FB56B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a667a-070a-4887-a565-ea8bb39f8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2F684-4C6C-4DE1-93F3-E1E99DAC53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8710CB3-242A-4C70-A469-269503214E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CoverMyMeds PowerPoint Template 2017</Template>
  <TotalTime>1553</TotalTime>
  <Words>537</Words>
  <Application>Microsoft Macintosh PowerPoint</Application>
  <PresentationFormat>Widescreen</PresentationFormat>
  <Paragraphs>95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Franklin Gothic Book</vt:lpstr>
      <vt:lpstr>Franklin Gothic Medium</vt:lpstr>
      <vt:lpstr>Georgia</vt:lpstr>
      <vt:lpstr>Verdana</vt:lpstr>
      <vt:lpstr>Arial</vt:lpstr>
      <vt:lpstr>CoverMyMeds2016</vt:lpstr>
      <vt:lpstr>PowerPoint Presentation</vt:lpstr>
      <vt:lpstr>Agenda</vt:lpstr>
      <vt:lpstr>CoverMyMeds helps patients  get the medication they need to live healthy lives.</vt:lpstr>
      <vt:lpstr>PowerPoint Presentation</vt:lpstr>
      <vt:lpstr>Pickle Compression</vt:lpstr>
      <vt:lpstr>Therapeutic Equivalents</vt:lpstr>
      <vt:lpstr>Over the Counter Medications</vt:lpstr>
      <vt:lpstr>EHRgui</vt:lpstr>
      <vt:lpstr>PowerPoint Presentation</vt:lpstr>
      <vt:lpstr>Basic Statistics</vt:lpstr>
      <vt:lpstr>Basic Statistics</vt:lpstr>
      <vt:lpstr>Metrics for Clinical Alerts Vaccines</vt:lpstr>
      <vt:lpstr>Metrics for Clinical Alerts Vaccines</vt:lpstr>
      <vt:lpstr>Metrics for Clinical Alerts Vaccines</vt:lpstr>
      <vt:lpstr>Questions?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Swerdlow</dc:creator>
  <cp:lastModifiedBy>Jeremy Swerdlow</cp:lastModifiedBy>
  <cp:revision>31</cp:revision>
  <dcterms:created xsi:type="dcterms:W3CDTF">2017-08-14T14:54:56Z</dcterms:created>
  <dcterms:modified xsi:type="dcterms:W3CDTF">2017-08-18T19:28:27Z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b7e0d275-1491-4c93-a84a-e59d29e50773</vt:lpwstr>
  </property>
  <property fmtid="{D5CDD505-2E9C-101B-9397-08002B2CF9AE}" pid="3" name="ContentTypeId">
    <vt:lpwstr>0x01010042C96C2BE0F0F24A8DD5ED4A2DA63410</vt:lpwstr>
  </property>
</Properties>
</file>