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7" r:id="rId10"/>
    <p:sldId id="266" r:id="rId11"/>
    <p:sldId id="265" r:id="rId12"/>
    <p:sldId id="269" r:id="rId13"/>
    <p:sldId id="268" r:id="rId14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85022" autoAdjust="0"/>
  </p:normalViewPr>
  <p:slideViewPr>
    <p:cSldViewPr snapToGrid="0">
      <p:cViewPr varScale="1">
        <p:scale>
          <a:sx n="103" d="100"/>
          <a:sy n="103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400" d="100"/>
          <a:sy n="400" d="100"/>
        </p:scale>
        <p:origin x="288" y="-94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4CD8DDB2-594E-48F7-92CD-6B38037EA966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791382F-D348-42FB-8104-64648006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C2AE48F-5923-4986-8894-00C420C2DAEA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3713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876571E-6C91-42A5-A8F5-42B351F6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571E-6C91-42A5-A8F5-42B351F6B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82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0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781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1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5A04-62C0-4F16-944B-FACED975A2FD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6BBAFE-B30E-4E07-9F78-07044073B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6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Thycotic </a:t>
            </a:r>
            <a:br>
              <a:rPr lang="en-US" dirty="0" smtClean="0"/>
            </a:br>
            <a:r>
              <a:rPr lang="en-US" dirty="0" smtClean="0"/>
              <a:t>Distributed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vNext</a:t>
            </a:r>
            <a:r>
              <a:rPr lang="en-US" dirty="0" smtClean="0"/>
              <a:t> Basic Overview and Comparison</a:t>
            </a:r>
          </a:p>
          <a:p>
            <a:endParaRPr lang="en-US" dirty="0"/>
          </a:p>
          <a:p>
            <a:r>
              <a:rPr lang="en-US" sz="1000" dirty="0" smtClean="0">
                <a:solidFill>
                  <a:srgbClr val="FF0000"/>
                </a:solidFill>
              </a:rPr>
              <a:t>Fair use doctrine for artwork. Do not share externally.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028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2" b="10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68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attending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02833"/>
          </a:xfrm>
        </p:spPr>
        <p:txBody>
          <a:bodyPr>
            <a:normAutofit/>
          </a:bodyPr>
          <a:lstStyle/>
          <a:p>
            <a:r>
              <a:rPr lang="en-US" dirty="0" smtClean="0"/>
              <a:t>Wrap up</a:t>
            </a:r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8" b="142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24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Agent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current version of agent is able achieve </a:t>
            </a:r>
            <a:r>
              <a:rPr lang="en-US" dirty="0"/>
              <a:t>most required </a:t>
            </a:r>
            <a:r>
              <a:rPr lang="en-US" dirty="0" smtClean="0"/>
              <a:t>business needs. However, it requires changes to achieve greater scalability and performance.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1" b="14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56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of </a:t>
            </a:r>
            <a:r>
              <a:rPr lang="en-US" dirty="0" err="1" smtClean="0"/>
              <a:t>vNext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Ability to </a:t>
            </a:r>
            <a:r>
              <a:rPr lang="en-US" dirty="0"/>
              <a:t>handle </a:t>
            </a:r>
            <a:r>
              <a:rPr lang="en-US" dirty="0" smtClean="0"/>
              <a:t>an increased workload.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Ability to process tasks faster via scale-out and improved parallel processing.</a:t>
            </a:r>
          </a:p>
          <a:p>
            <a:r>
              <a:rPr lang="en-US" dirty="0" smtClean="0"/>
              <a:t>Reliability/Redundancy</a:t>
            </a:r>
          </a:p>
          <a:p>
            <a:pPr lvl="1"/>
            <a:r>
              <a:rPr lang="en-US" dirty="0" smtClean="0"/>
              <a:t>Ability to ensure tasks are always completed or accounted for and not lost.</a:t>
            </a:r>
            <a:endParaRPr lang="en-US" dirty="0"/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Ability to communicate more efficiently with Secret Server.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 (new concept)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818858"/>
          </a:xfrm>
        </p:spPr>
        <p:txBody>
          <a:bodyPr>
            <a:normAutofit/>
          </a:bodyPr>
          <a:lstStyle/>
          <a:p>
            <a:r>
              <a:rPr lang="en-US" dirty="0" err="1" smtClean="0"/>
              <a:t>vNext</a:t>
            </a:r>
            <a:r>
              <a:rPr lang="en-US" dirty="0" smtClean="0"/>
              <a:t> introduces the concept of the Exchange: Requests for various tasks are placed on the Exchange where they are available for processing.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5627" r="-3473" b="20354"/>
          <a:stretch/>
        </p:blipFill>
        <p:spPr/>
      </p:pic>
    </p:spTree>
    <p:extLst>
      <p:ext uri="{BB962C8B-B14F-4D97-AF65-F5344CB8AC3E}">
        <p14:creationId xmlns:p14="http://schemas.microsoft.com/office/powerpoint/2010/main" val="42771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Exchange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Exchanges are logical configurations that </a:t>
            </a:r>
            <a:r>
              <a:rPr lang="en-US" dirty="0" smtClean="0"/>
              <a:t>model a </a:t>
            </a:r>
            <a:r>
              <a:rPr lang="en-US" dirty="0" smtClean="0"/>
              <a:t>customer scenario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Entire </a:t>
            </a:r>
            <a:r>
              <a:rPr lang="en-US" smtClean="0"/>
              <a:t>customer </a:t>
            </a:r>
            <a:r>
              <a:rPr lang="en-US" smtClean="0"/>
              <a:t>network</a:t>
            </a:r>
            <a:endParaRPr lang="en-US" dirty="0" smtClean="0"/>
          </a:p>
          <a:p>
            <a:pPr lvl="2"/>
            <a:r>
              <a:rPr lang="en-US" dirty="0" smtClean="0"/>
              <a:t>Remote networks connected via VPN</a:t>
            </a:r>
          </a:p>
          <a:p>
            <a:pPr lvl="2"/>
            <a:r>
              <a:rPr lang="en-US" dirty="0" smtClean="0"/>
              <a:t>DMZ</a:t>
            </a:r>
          </a:p>
          <a:p>
            <a:r>
              <a:rPr lang="en-US" dirty="0" smtClean="0"/>
              <a:t>Exchanges define how the Engine workload will be segregated, how it will be secured and which Communication Pipeline will be utilized to distribute that workload.</a:t>
            </a:r>
          </a:p>
          <a:p>
            <a:r>
              <a:rPr lang="en-US" dirty="0"/>
              <a:t>Exchanges require encryption of workload </a:t>
            </a:r>
            <a:r>
              <a:rPr lang="en-US" dirty="0" smtClean="0"/>
              <a:t>tasks using </a:t>
            </a:r>
            <a:r>
              <a:rPr lang="en-US" dirty="0"/>
              <a:t>a symmetric key.</a:t>
            </a:r>
          </a:p>
          <a:p>
            <a:r>
              <a:rPr lang="en-US" dirty="0"/>
              <a:t>Each </a:t>
            </a:r>
            <a:r>
              <a:rPr lang="en-US" dirty="0" smtClean="0"/>
              <a:t>Exchange </a:t>
            </a:r>
            <a:r>
              <a:rPr lang="en-US" dirty="0"/>
              <a:t>has its own symmetric key.</a:t>
            </a:r>
          </a:p>
          <a:p>
            <a:r>
              <a:rPr lang="en-US" dirty="0" smtClean="0"/>
              <a:t>It is possible to have </a:t>
            </a:r>
            <a:r>
              <a:rPr lang="en-US" dirty="0"/>
              <a:t>multiple </a:t>
            </a:r>
            <a:r>
              <a:rPr lang="en-US" dirty="0" smtClean="0"/>
              <a:t>Exchanges </a:t>
            </a:r>
            <a:r>
              <a:rPr lang="en-US" dirty="0"/>
              <a:t>in customers with diverse network topologies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Communication Pipeline is the underlying infrastructure used for workload distribution. </a:t>
            </a:r>
          </a:p>
          <a:p>
            <a:r>
              <a:rPr lang="en-US" dirty="0" err="1" smtClean="0"/>
              <a:t>vNext</a:t>
            </a:r>
            <a:r>
              <a:rPr lang="en-US" dirty="0" smtClean="0"/>
              <a:t> utilizes the concept of messaging where each task is a message that is placed on the pipeline and travels to its appropriate destination.</a:t>
            </a:r>
          </a:p>
          <a:p>
            <a:r>
              <a:rPr lang="en-US" dirty="0" smtClean="0"/>
              <a:t>Supported pipelines:</a:t>
            </a:r>
          </a:p>
          <a:p>
            <a:pPr lvl="1"/>
            <a:r>
              <a:rPr lang="en-US" b="1" dirty="0" smtClean="0"/>
              <a:t>Basic</a:t>
            </a:r>
            <a:r>
              <a:rPr lang="en-US" dirty="0" smtClean="0"/>
              <a:t>: Built-in </a:t>
            </a:r>
            <a:r>
              <a:rPr lang="en-US" dirty="0" err="1" smtClean="0"/>
              <a:t>MemoryMq</a:t>
            </a:r>
            <a:r>
              <a:rPr lang="en-US" dirty="0" smtClean="0"/>
              <a:t> provides no clustering capabilities. Recommended for small networks or development purposes.</a:t>
            </a:r>
          </a:p>
          <a:p>
            <a:pPr lvl="1"/>
            <a:r>
              <a:rPr lang="en-US" b="1" dirty="0" smtClean="0"/>
              <a:t>Professional</a:t>
            </a:r>
            <a:r>
              <a:rPr lang="en-US" dirty="0" smtClean="0"/>
              <a:t>: </a:t>
            </a:r>
            <a:r>
              <a:rPr lang="en-US" dirty="0" err="1" smtClean="0"/>
              <a:t>RabbitMq</a:t>
            </a:r>
            <a:r>
              <a:rPr lang="en-US" dirty="0" smtClean="0"/>
              <a:t> provides clustering capabilities. </a:t>
            </a:r>
          </a:p>
          <a:p>
            <a:r>
              <a:rPr lang="en-US" dirty="0" smtClean="0"/>
              <a:t>All supported pipelines offer secure transport over SSL.</a:t>
            </a:r>
          </a:p>
          <a:p>
            <a:pPr lvl="1"/>
            <a:r>
              <a:rPr lang="en-US" dirty="0" smtClean="0"/>
              <a:t>Transport security is optional but recommended.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trike="sngStrike" dirty="0" smtClean="0"/>
              <a:t>Agent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77334" y="5367337"/>
            <a:ext cx="8596667" cy="902833"/>
          </a:xfrm>
        </p:spPr>
        <p:txBody>
          <a:bodyPr>
            <a:normAutofit/>
          </a:bodyPr>
          <a:lstStyle/>
          <a:p>
            <a:r>
              <a:rPr lang="en-US" dirty="0" smtClean="0"/>
              <a:t>An Engine (previously called agent) connects and associates with an Exchange on the Communication Pipeline. Once approved through the Secret Server UI, it can start processing tasks. </a:t>
            </a:r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9" b="101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56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Engine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vNext</a:t>
            </a:r>
            <a:r>
              <a:rPr lang="en-US" dirty="0" smtClean="0"/>
              <a:t> is a rewrite </a:t>
            </a:r>
            <a:r>
              <a:rPr lang="en-US" dirty="0"/>
              <a:t>using latest technology to </a:t>
            </a:r>
            <a:r>
              <a:rPr lang="en-US" dirty="0" smtClean="0"/>
              <a:t>fit </a:t>
            </a:r>
            <a:r>
              <a:rPr lang="en-US" dirty="0"/>
              <a:t>the </a:t>
            </a:r>
            <a:r>
              <a:rPr lang="en-US" dirty="0" smtClean="0"/>
              <a:t>Exchange </a:t>
            </a:r>
            <a:r>
              <a:rPr lang="en-US" dirty="0"/>
              <a:t>and </a:t>
            </a:r>
            <a:r>
              <a:rPr lang="en-US" dirty="0" smtClean="0"/>
              <a:t>Communication Pipeline paradigm.</a:t>
            </a:r>
          </a:p>
          <a:p>
            <a:r>
              <a:rPr lang="en-US" dirty="0" smtClean="0"/>
              <a:t>Existing business logic is used wherever possible to reduce development time.</a:t>
            </a:r>
          </a:p>
          <a:p>
            <a:r>
              <a:rPr lang="en-US" dirty="0" smtClean="0"/>
              <a:t>Engines are still Windows services that can be automatically updated.</a:t>
            </a:r>
          </a:p>
          <a:p>
            <a:r>
              <a:rPr lang="en-US" dirty="0" smtClean="0"/>
              <a:t>Engines generate their own public/private key to communicate with Secret Server for authentication and any additional data needed to complete a task.</a:t>
            </a:r>
          </a:p>
          <a:p>
            <a:r>
              <a:rPr lang="en-US" dirty="0" smtClean="0"/>
              <a:t>Engines use the symmetric key of the Exchange they are associated with to process incoming workload.</a:t>
            </a:r>
          </a:p>
          <a:p>
            <a:r>
              <a:rPr lang="en-US" dirty="0" smtClean="0"/>
              <a:t>The symmetric key of an Exchange is only issued to approved Engines.</a:t>
            </a:r>
            <a:endParaRPr lang="en-US" dirty="0"/>
          </a:p>
          <a:p>
            <a:r>
              <a:rPr lang="en-US" dirty="0" smtClean="0"/>
              <a:t>Each Exchange can have multiple Engines to achieve scalability and redundancy.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changes to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</a:t>
            </a:r>
            <a:r>
              <a:rPr lang="en-US" i="1" dirty="0" smtClean="0"/>
              <a:t>most</a:t>
            </a:r>
            <a:r>
              <a:rPr lang="en-US" dirty="0" smtClean="0"/>
              <a:t> circumstances, when </a:t>
            </a:r>
            <a:r>
              <a:rPr lang="en-US" dirty="0" err="1" smtClean="0"/>
              <a:t>vNext</a:t>
            </a:r>
            <a:r>
              <a:rPr lang="en-US" dirty="0" smtClean="0"/>
              <a:t> is released, the automatic update of Agents to Engines would be seamless.</a:t>
            </a:r>
          </a:p>
          <a:p>
            <a:r>
              <a:rPr lang="en-US" dirty="0" smtClean="0"/>
              <a:t>Changes to Secret Server UI:</a:t>
            </a:r>
          </a:p>
          <a:p>
            <a:pPr lvl="1"/>
            <a:r>
              <a:rPr lang="en-US" dirty="0" smtClean="0"/>
              <a:t>New Exchange management UI</a:t>
            </a:r>
          </a:p>
          <a:p>
            <a:pPr lvl="1"/>
            <a:r>
              <a:rPr lang="en-US" dirty="0" smtClean="0"/>
              <a:t>Secrets are now attached to an Exchange instead of individual Engines</a:t>
            </a:r>
          </a:p>
          <a:p>
            <a:pPr lvl="1"/>
            <a:r>
              <a:rPr lang="en-US" dirty="0" smtClean="0"/>
              <a:t>Agent management is now to Engine management</a:t>
            </a:r>
          </a:p>
          <a:p>
            <a:pPr marL="342900" lvl="1" indent="-342900"/>
            <a:r>
              <a:rPr lang="en-US" dirty="0" smtClean="0"/>
              <a:t>Potential network and security implications </a:t>
            </a:r>
            <a:r>
              <a:rPr lang="en-US" dirty="0"/>
              <a:t>under some </a:t>
            </a:r>
            <a:r>
              <a:rPr lang="en-US" dirty="0" smtClean="0"/>
              <a:t>circumstances</a:t>
            </a:r>
          </a:p>
          <a:p>
            <a:pPr lvl="1"/>
            <a:r>
              <a:rPr lang="en-US" dirty="0" smtClean="0"/>
              <a:t>Additional network ports may be needed</a:t>
            </a:r>
          </a:p>
          <a:p>
            <a:pPr lvl="1"/>
            <a:r>
              <a:rPr lang="en-US" dirty="0" smtClean="0"/>
              <a:t>SSL certificates for Communication Pipeline may be needed</a:t>
            </a:r>
          </a:p>
        </p:txBody>
      </p:sp>
    </p:spTree>
    <p:extLst>
      <p:ext uri="{BB962C8B-B14F-4D97-AF65-F5344CB8AC3E}">
        <p14:creationId xmlns:p14="http://schemas.microsoft.com/office/powerpoint/2010/main" val="25749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529</Words>
  <Application>Microsoft Office PowerPoint</Application>
  <PresentationFormat>Widescreen</PresentationFormat>
  <Paragraphs>69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Thycotic  Distributed Engine</vt:lpstr>
      <vt:lpstr>Current Agent</vt:lpstr>
      <vt:lpstr>Project scope of vNext</vt:lpstr>
      <vt:lpstr>The Exchange (new concept)</vt:lpstr>
      <vt:lpstr>The Exchange (continued)</vt:lpstr>
      <vt:lpstr>Communication Pipeline</vt:lpstr>
      <vt:lpstr>The Agent Engine</vt:lpstr>
      <vt:lpstr>The Engine (continued)</vt:lpstr>
      <vt:lpstr>Minimal changes to user experience</vt:lpstr>
      <vt:lpstr>Demo</vt:lpstr>
      <vt:lpstr>Questions? Comments?</vt:lpstr>
      <vt:lpstr>PowerPoint Presentation</vt:lpstr>
      <vt:lpstr>Wrap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Thycotic  Distributed Engine</dc:title>
  <dc:creator>Dobroslav Kolev</dc:creator>
  <cp:lastModifiedBy>Dobroslav Kolev</cp:lastModifiedBy>
  <cp:revision>76</cp:revision>
  <cp:lastPrinted>2015-03-12T16:55:51Z</cp:lastPrinted>
  <dcterms:created xsi:type="dcterms:W3CDTF">2015-03-12T14:25:40Z</dcterms:created>
  <dcterms:modified xsi:type="dcterms:W3CDTF">2015-03-12T18:35:29Z</dcterms:modified>
</cp:coreProperties>
</file>