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7" r:id="rId4"/>
    <p:sldId id="259" r:id="rId5"/>
    <p:sldId id="264" r:id="rId6"/>
    <p:sldId id="265" r:id="rId7"/>
    <p:sldId id="268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5" d="100"/>
          <a:sy n="95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984D4-1A09-41FB-9B6B-250D43CCA6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86F6E3-3FC7-4E98-9B7E-9BA77DF9F6AB}">
      <dgm:prSet/>
      <dgm:spPr/>
      <dgm:t>
        <a:bodyPr/>
        <a:lstStyle/>
        <a:p>
          <a:r>
            <a:rPr lang="en-US" dirty="0"/>
            <a:t>1.Outlier Detection in Bus Routes of Rio de Janeiro</a:t>
          </a:r>
        </a:p>
      </dgm:t>
    </dgm:pt>
    <dgm:pt modelId="{480379B1-45D3-4284-96CC-415C8C787CDA}" type="parTrans" cxnId="{160CD536-C0A3-45BD-B9B2-5FE2DBBB5536}">
      <dgm:prSet/>
      <dgm:spPr/>
      <dgm:t>
        <a:bodyPr/>
        <a:lstStyle/>
        <a:p>
          <a:endParaRPr lang="en-US"/>
        </a:p>
      </dgm:t>
    </dgm:pt>
    <dgm:pt modelId="{63438044-9996-4E4C-A4B2-250DC84B847C}" type="sibTrans" cxnId="{160CD536-C0A3-45BD-B9B2-5FE2DBBB5536}">
      <dgm:prSet/>
      <dgm:spPr/>
      <dgm:t>
        <a:bodyPr/>
        <a:lstStyle/>
        <a:p>
          <a:endParaRPr lang="en-US"/>
        </a:p>
      </dgm:t>
    </dgm:pt>
    <dgm:pt modelId="{2C64AF93-3DC9-43E1-9AC5-666531DFF080}">
      <dgm:prSet/>
      <dgm:spPr/>
      <dgm:t>
        <a:bodyPr/>
        <a:lstStyle/>
        <a:p>
          <a:r>
            <a:rPr lang="en-US" dirty="0"/>
            <a:t>2.Visual Exploration of Big </a:t>
          </a:r>
          <a:r>
            <a:rPr lang="en-US" dirty="0" err="1"/>
            <a:t>Spatio</a:t>
          </a:r>
          <a:r>
            <a:rPr lang="en-US" dirty="0"/>
            <a:t>-Temporal Urban Data: A Study of New York City Taxi Trips</a:t>
          </a:r>
        </a:p>
      </dgm:t>
    </dgm:pt>
    <dgm:pt modelId="{B62A12ED-EE80-45AA-80EE-63F7289B36D5}" type="parTrans" cxnId="{C8C9BEE1-0B29-4E75-A977-145D033A6DDD}">
      <dgm:prSet/>
      <dgm:spPr/>
      <dgm:t>
        <a:bodyPr/>
        <a:lstStyle/>
        <a:p>
          <a:endParaRPr lang="en-US"/>
        </a:p>
      </dgm:t>
    </dgm:pt>
    <dgm:pt modelId="{083B2DFA-450C-49B8-BBE4-3DFAFBE910BC}" type="sibTrans" cxnId="{C8C9BEE1-0B29-4E75-A977-145D033A6DDD}">
      <dgm:prSet/>
      <dgm:spPr/>
      <dgm:t>
        <a:bodyPr/>
        <a:lstStyle/>
        <a:p>
          <a:endParaRPr lang="en-US"/>
        </a:p>
      </dgm:t>
    </dgm:pt>
    <dgm:pt modelId="{3C27F25E-1EDF-45F4-ABC5-A6B4F1DAD479}" type="pres">
      <dgm:prSet presAssocID="{604984D4-1A09-41FB-9B6B-250D43CCA679}" presName="root" presStyleCnt="0">
        <dgm:presLayoutVars>
          <dgm:dir/>
          <dgm:resizeHandles val="exact"/>
        </dgm:presLayoutVars>
      </dgm:prSet>
      <dgm:spPr/>
    </dgm:pt>
    <dgm:pt modelId="{35E3C77C-45CE-470B-B327-DC51D0FAEC59}" type="pres">
      <dgm:prSet presAssocID="{A186F6E3-3FC7-4E98-9B7E-9BA77DF9F6AB}" presName="compNode" presStyleCnt="0"/>
      <dgm:spPr/>
    </dgm:pt>
    <dgm:pt modelId="{1BA70A00-9081-4565-8DD4-426D8DB2A611}" type="pres">
      <dgm:prSet presAssocID="{A186F6E3-3FC7-4E98-9B7E-9BA77DF9F6AB}" presName="bgRect" presStyleLbl="bgShp" presStyleIdx="0" presStyleCnt="2"/>
      <dgm:spPr/>
    </dgm:pt>
    <dgm:pt modelId="{DDFE70AE-E5E5-419C-996D-92A0F13DE48F}" type="pres">
      <dgm:prSet presAssocID="{A186F6E3-3FC7-4E98-9B7E-9BA77DF9F6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171B146-B913-4EA1-818F-517BC8FF299D}" type="pres">
      <dgm:prSet presAssocID="{A186F6E3-3FC7-4E98-9B7E-9BA77DF9F6AB}" presName="spaceRect" presStyleCnt="0"/>
      <dgm:spPr/>
    </dgm:pt>
    <dgm:pt modelId="{5E8E3813-3B17-4D10-9253-AF8BED422D17}" type="pres">
      <dgm:prSet presAssocID="{A186F6E3-3FC7-4E98-9B7E-9BA77DF9F6AB}" presName="parTx" presStyleLbl="revTx" presStyleIdx="0" presStyleCnt="2">
        <dgm:presLayoutVars>
          <dgm:chMax val="0"/>
          <dgm:chPref val="0"/>
        </dgm:presLayoutVars>
      </dgm:prSet>
      <dgm:spPr/>
    </dgm:pt>
    <dgm:pt modelId="{7A3CD51C-E2C6-4272-9FC3-A262BD2E1F81}" type="pres">
      <dgm:prSet presAssocID="{63438044-9996-4E4C-A4B2-250DC84B847C}" presName="sibTrans" presStyleCnt="0"/>
      <dgm:spPr/>
    </dgm:pt>
    <dgm:pt modelId="{96E84C75-3B79-4D1A-8569-45F6EC1B6A8C}" type="pres">
      <dgm:prSet presAssocID="{2C64AF93-3DC9-43E1-9AC5-666531DFF080}" presName="compNode" presStyleCnt="0"/>
      <dgm:spPr/>
    </dgm:pt>
    <dgm:pt modelId="{C1566648-B899-4B76-A342-C84913140255}" type="pres">
      <dgm:prSet presAssocID="{2C64AF93-3DC9-43E1-9AC5-666531DFF080}" presName="bgRect" presStyleLbl="bgShp" presStyleIdx="1" presStyleCnt="2"/>
      <dgm:spPr/>
    </dgm:pt>
    <dgm:pt modelId="{EB74DD43-DD57-47C0-A318-129C744CAD3D}" type="pres">
      <dgm:prSet presAssocID="{2C64AF93-3DC9-43E1-9AC5-666531DFF0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0112A2C-CAE4-4602-8BEE-468D4E23F8AE}" type="pres">
      <dgm:prSet presAssocID="{2C64AF93-3DC9-43E1-9AC5-666531DFF080}" presName="spaceRect" presStyleCnt="0"/>
      <dgm:spPr/>
    </dgm:pt>
    <dgm:pt modelId="{0E8BE7AE-30AC-459C-9989-F7C4A092ADDA}" type="pres">
      <dgm:prSet presAssocID="{2C64AF93-3DC9-43E1-9AC5-666531DFF0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60CD536-C0A3-45BD-B9B2-5FE2DBBB5536}" srcId="{604984D4-1A09-41FB-9B6B-250D43CCA679}" destId="{A186F6E3-3FC7-4E98-9B7E-9BA77DF9F6AB}" srcOrd="0" destOrd="0" parTransId="{480379B1-45D3-4284-96CC-415C8C787CDA}" sibTransId="{63438044-9996-4E4C-A4B2-250DC84B847C}"/>
    <dgm:cxn modelId="{2D161D8B-53F4-46ED-981D-CEAD455F6446}" type="presOf" srcId="{A186F6E3-3FC7-4E98-9B7E-9BA77DF9F6AB}" destId="{5E8E3813-3B17-4D10-9253-AF8BED422D17}" srcOrd="0" destOrd="0" presId="urn:microsoft.com/office/officeart/2018/2/layout/IconVerticalSolidList"/>
    <dgm:cxn modelId="{91FB00B9-3639-4867-924F-CCD3F60A10EF}" type="presOf" srcId="{604984D4-1A09-41FB-9B6B-250D43CCA679}" destId="{3C27F25E-1EDF-45F4-ABC5-A6B4F1DAD479}" srcOrd="0" destOrd="0" presId="urn:microsoft.com/office/officeart/2018/2/layout/IconVerticalSolidList"/>
    <dgm:cxn modelId="{612DA4BD-DDC5-42C1-8B90-D6737BC2B1C7}" type="presOf" srcId="{2C64AF93-3DC9-43E1-9AC5-666531DFF080}" destId="{0E8BE7AE-30AC-459C-9989-F7C4A092ADDA}" srcOrd="0" destOrd="0" presId="urn:microsoft.com/office/officeart/2018/2/layout/IconVerticalSolidList"/>
    <dgm:cxn modelId="{C8C9BEE1-0B29-4E75-A977-145D033A6DDD}" srcId="{604984D4-1A09-41FB-9B6B-250D43CCA679}" destId="{2C64AF93-3DC9-43E1-9AC5-666531DFF080}" srcOrd="1" destOrd="0" parTransId="{B62A12ED-EE80-45AA-80EE-63F7289B36D5}" sibTransId="{083B2DFA-450C-49B8-BBE4-3DFAFBE910BC}"/>
    <dgm:cxn modelId="{64107905-201A-4431-B668-9BBB030F775F}" type="presParOf" srcId="{3C27F25E-1EDF-45F4-ABC5-A6B4F1DAD479}" destId="{35E3C77C-45CE-470B-B327-DC51D0FAEC59}" srcOrd="0" destOrd="0" presId="urn:microsoft.com/office/officeart/2018/2/layout/IconVerticalSolidList"/>
    <dgm:cxn modelId="{906821B4-1088-4E22-A76B-829755F5A9CC}" type="presParOf" srcId="{35E3C77C-45CE-470B-B327-DC51D0FAEC59}" destId="{1BA70A00-9081-4565-8DD4-426D8DB2A611}" srcOrd="0" destOrd="0" presId="urn:microsoft.com/office/officeart/2018/2/layout/IconVerticalSolidList"/>
    <dgm:cxn modelId="{31741E49-0135-45FE-90B4-3499F0451491}" type="presParOf" srcId="{35E3C77C-45CE-470B-B327-DC51D0FAEC59}" destId="{DDFE70AE-E5E5-419C-996D-92A0F13DE48F}" srcOrd="1" destOrd="0" presId="urn:microsoft.com/office/officeart/2018/2/layout/IconVerticalSolidList"/>
    <dgm:cxn modelId="{2E554C20-3CD2-43BC-960D-4C98A3C54AE8}" type="presParOf" srcId="{35E3C77C-45CE-470B-B327-DC51D0FAEC59}" destId="{E171B146-B913-4EA1-818F-517BC8FF299D}" srcOrd="2" destOrd="0" presId="urn:microsoft.com/office/officeart/2018/2/layout/IconVerticalSolidList"/>
    <dgm:cxn modelId="{02341392-9C1C-4562-AECE-E5BCFA51CF69}" type="presParOf" srcId="{35E3C77C-45CE-470B-B327-DC51D0FAEC59}" destId="{5E8E3813-3B17-4D10-9253-AF8BED422D17}" srcOrd="3" destOrd="0" presId="urn:microsoft.com/office/officeart/2018/2/layout/IconVerticalSolidList"/>
    <dgm:cxn modelId="{6E4DA433-0F85-46CF-902A-E8F2C78BB604}" type="presParOf" srcId="{3C27F25E-1EDF-45F4-ABC5-A6B4F1DAD479}" destId="{7A3CD51C-E2C6-4272-9FC3-A262BD2E1F81}" srcOrd="1" destOrd="0" presId="urn:microsoft.com/office/officeart/2018/2/layout/IconVerticalSolidList"/>
    <dgm:cxn modelId="{754CB87A-935B-4BCF-A7E7-EE8924C6219A}" type="presParOf" srcId="{3C27F25E-1EDF-45F4-ABC5-A6B4F1DAD479}" destId="{96E84C75-3B79-4D1A-8569-45F6EC1B6A8C}" srcOrd="2" destOrd="0" presId="urn:microsoft.com/office/officeart/2018/2/layout/IconVerticalSolidList"/>
    <dgm:cxn modelId="{EFC88268-FDDE-41D6-A2CF-B66C528E83F9}" type="presParOf" srcId="{96E84C75-3B79-4D1A-8569-45F6EC1B6A8C}" destId="{C1566648-B899-4B76-A342-C84913140255}" srcOrd="0" destOrd="0" presId="urn:microsoft.com/office/officeart/2018/2/layout/IconVerticalSolidList"/>
    <dgm:cxn modelId="{B5E6222A-BA40-483A-99F8-EFE774C5DE95}" type="presParOf" srcId="{96E84C75-3B79-4D1A-8569-45F6EC1B6A8C}" destId="{EB74DD43-DD57-47C0-A318-129C744CAD3D}" srcOrd="1" destOrd="0" presId="urn:microsoft.com/office/officeart/2018/2/layout/IconVerticalSolidList"/>
    <dgm:cxn modelId="{83E5C4BC-25FF-461A-A6F8-F66A42C8AAEA}" type="presParOf" srcId="{96E84C75-3B79-4D1A-8569-45F6EC1B6A8C}" destId="{90112A2C-CAE4-4602-8BEE-468D4E23F8AE}" srcOrd="2" destOrd="0" presId="urn:microsoft.com/office/officeart/2018/2/layout/IconVerticalSolidList"/>
    <dgm:cxn modelId="{33FE26A9-7397-4435-9977-02A93F1185F5}" type="presParOf" srcId="{96E84C75-3B79-4D1A-8569-45F6EC1B6A8C}" destId="{0E8BE7AE-30AC-459C-9989-F7C4A092AD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722F3-D969-4A6F-BB5C-120A3F97D3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55A631-76F9-4A21-9D10-EBE6973E9445}">
      <dgm:prSet/>
      <dgm:spPr/>
      <dgm:t>
        <a:bodyPr/>
        <a:lstStyle/>
        <a:p>
          <a:r>
            <a:rPr lang="en-US" dirty="0" err="1"/>
            <a:t>Tugce</a:t>
          </a:r>
          <a:r>
            <a:rPr lang="en-US" dirty="0"/>
            <a:t>: Scatter plot, Interactive table</a:t>
          </a:r>
        </a:p>
      </dgm:t>
    </dgm:pt>
    <dgm:pt modelId="{D3A57B7B-6F90-456F-A98C-6EA3DB72904F}" type="parTrans" cxnId="{2A35D7A8-169F-4F1A-8A5C-98BFC3FD869B}">
      <dgm:prSet/>
      <dgm:spPr/>
      <dgm:t>
        <a:bodyPr/>
        <a:lstStyle/>
        <a:p>
          <a:endParaRPr lang="en-US"/>
        </a:p>
      </dgm:t>
    </dgm:pt>
    <dgm:pt modelId="{E6025D67-DE61-420A-AA53-62E64B73865D}" type="sibTrans" cxnId="{2A35D7A8-169F-4F1A-8A5C-98BFC3FD869B}">
      <dgm:prSet/>
      <dgm:spPr/>
      <dgm:t>
        <a:bodyPr/>
        <a:lstStyle/>
        <a:p>
          <a:endParaRPr lang="en-US"/>
        </a:p>
      </dgm:t>
    </dgm:pt>
    <dgm:pt modelId="{6631F159-65F1-4A16-BD1B-3A9229A7F398}">
      <dgm:prSet/>
      <dgm:spPr/>
      <dgm:t>
        <a:bodyPr/>
        <a:lstStyle/>
        <a:p>
          <a:r>
            <a:rPr lang="en-US"/>
            <a:t>Rui: Line chart, Pie chart</a:t>
          </a:r>
        </a:p>
      </dgm:t>
    </dgm:pt>
    <dgm:pt modelId="{84C8B3E2-68A7-4740-A894-287FF86820CF}" type="parTrans" cxnId="{A1953C5D-AC09-48B3-8ACC-5DBB3CD6827D}">
      <dgm:prSet/>
      <dgm:spPr/>
      <dgm:t>
        <a:bodyPr/>
        <a:lstStyle/>
        <a:p>
          <a:endParaRPr lang="en-US"/>
        </a:p>
      </dgm:t>
    </dgm:pt>
    <dgm:pt modelId="{2BDEA2F2-EE6C-4405-8963-5992ED096F02}" type="sibTrans" cxnId="{A1953C5D-AC09-48B3-8ACC-5DBB3CD6827D}">
      <dgm:prSet/>
      <dgm:spPr/>
      <dgm:t>
        <a:bodyPr/>
        <a:lstStyle/>
        <a:p>
          <a:endParaRPr lang="en-US"/>
        </a:p>
      </dgm:t>
    </dgm:pt>
    <dgm:pt modelId="{CF99B89C-E3A4-448F-83F1-09D9087503E3}">
      <dgm:prSet/>
      <dgm:spPr/>
      <dgm:t>
        <a:bodyPr/>
        <a:lstStyle/>
        <a:p>
          <a:r>
            <a:rPr lang="en-US"/>
            <a:t>Zilin: Parallel Coordinates, Interactive units</a:t>
          </a:r>
        </a:p>
      </dgm:t>
    </dgm:pt>
    <dgm:pt modelId="{13FE19F4-7ABF-40CD-8CA9-27FF76CCFD47}" type="parTrans" cxnId="{967F513B-D402-4D87-9427-F3FCBCA07D10}">
      <dgm:prSet/>
      <dgm:spPr/>
      <dgm:t>
        <a:bodyPr/>
        <a:lstStyle/>
        <a:p>
          <a:endParaRPr lang="en-US"/>
        </a:p>
      </dgm:t>
    </dgm:pt>
    <dgm:pt modelId="{D1A8BD1C-CA0B-4C60-8D01-C71FE6A7E625}" type="sibTrans" cxnId="{967F513B-D402-4D87-9427-F3FCBCA07D10}">
      <dgm:prSet/>
      <dgm:spPr/>
      <dgm:t>
        <a:bodyPr/>
        <a:lstStyle/>
        <a:p>
          <a:endParaRPr lang="en-US"/>
        </a:p>
      </dgm:t>
    </dgm:pt>
    <dgm:pt modelId="{264E9A61-9D5E-D448-B7FC-BA27C9D67BB1}" type="pres">
      <dgm:prSet presAssocID="{CB5722F3-D969-4A6F-BB5C-120A3F97D3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11B839-42CA-8145-A6C3-E9AA1448476E}" type="pres">
      <dgm:prSet presAssocID="{8D55A631-76F9-4A21-9D10-EBE6973E9445}" presName="hierRoot1" presStyleCnt="0"/>
      <dgm:spPr/>
    </dgm:pt>
    <dgm:pt modelId="{298CB7B3-EA65-FA4C-9101-3960C861D007}" type="pres">
      <dgm:prSet presAssocID="{8D55A631-76F9-4A21-9D10-EBE6973E9445}" presName="composite" presStyleCnt="0"/>
      <dgm:spPr/>
    </dgm:pt>
    <dgm:pt modelId="{8C0B5B29-E707-414C-A2CE-0091E7103DAC}" type="pres">
      <dgm:prSet presAssocID="{8D55A631-76F9-4A21-9D10-EBE6973E9445}" presName="background" presStyleLbl="node0" presStyleIdx="0" presStyleCnt="3"/>
      <dgm:spPr/>
    </dgm:pt>
    <dgm:pt modelId="{336F9B63-035F-2648-84A3-EE3DE8B40448}" type="pres">
      <dgm:prSet presAssocID="{8D55A631-76F9-4A21-9D10-EBE6973E9445}" presName="text" presStyleLbl="fgAcc0" presStyleIdx="0" presStyleCnt="3">
        <dgm:presLayoutVars>
          <dgm:chPref val="3"/>
        </dgm:presLayoutVars>
      </dgm:prSet>
      <dgm:spPr/>
    </dgm:pt>
    <dgm:pt modelId="{6BC9BEC6-8427-D743-887F-78EC314F83A4}" type="pres">
      <dgm:prSet presAssocID="{8D55A631-76F9-4A21-9D10-EBE6973E9445}" presName="hierChild2" presStyleCnt="0"/>
      <dgm:spPr/>
    </dgm:pt>
    <dgm:pt modelId="{ADF22C58-51EE-6549-9732-692B93B547D0}" type="pres">
      <dgm:prSet presAssocID="{6631F159-65F1-4A16-BD1B-3A9229A7F398}" presName="hierRoot1" presStyleCnt="0"/>
      <dgm:spPr/>
    </dgm:pt>
    <dgm:pt modelId="{17BD64B0-6E25-4A4B-B635-E05CFADF7E2D}" type="pres">
      <dgm:prSet presAssocID="{6631F159-65F1-4A16-BD1B-3A9229A7F398}" presName="composite" presStyleCnt="0"/>
      <dgm:spPr/>
    </dgm:pt>
    <dgm:pt modelId="{CA15CAA3-2963-9147-94F6-4E741BA36228}" type="pres">
      <dgm:prSet presAssocID="{6631F159-65F1-4A16-BD1B-3A9229A7F398}" presName="background" presStyleLbl="node0" presStyleIdx="1" presStyleCnt="3"/>
      <dgm:spPr/>
    </dgm:pt>
    <dgm:pt modelId="{EFFB9CDC-922A-354B-9499-04F87D7E9A16}" type="pres">
      <dgm:prSet presAssocID="{6631F159-65F1-4A16-BD1B-3A9229A7F398}" presName="text" presStyleLbl="fgAcc0" presStyleIdx="1" presStyleCnt="3">
        <dgm:presLayoutVars>
          <dgm:chPref val="3"/>
        </dgm:presLayoutVars>
      </dgm:prSet>
      <dgm:spPr/>
    </dgm:pt>
    <dgm:pt modelId="{430ED70C-E6BF-B74B-99CD-A93300897F98}" type="pres">
      <dgm:prSet presAssocID="{6631F159-65F1-4A16-BD1B-3A9229A7F398}" presName="hierChild2" presStyleCnt="0"/>
      <dgm:spPr/>
    </dgm:pt>
    <dgm:pt modelId="{421CA036-0904-4C4E-8AD9-0A8126D9216C}" type="pres">
      <dgm:prSet presAssocID="{CF99B89C-E3A4-448F-83F1-09D9087503E3}" presName="hierRoot1" presStyleCnt="0"/>
      <dgm:spPr/>
    </dgm:pt>
    <dgm:pt modelId="{7D16E0D2-1853-214E-85D7-F336AE86B0E8}" type="pres">
      <dgm:prSet presAssocID="{CF99B89C-E3A4-448F-83F1-09D9087503E3}" presName="composite" presStyleCnt="0"/>
      <dgm:spPr/>
    </dgm:pt>
    <dgm:pt modelId="{7CF898AF-E41A-C64B-AE55-66C9404B76B1}" type="pres">
      <dgm:prSet presAssocID="{CF99B89C-E3A4-448F-83F1-09D9087503E3}" presName="background" presStyleLbl="node0" presStyleIdx="2" presStyleCnt="3"/>
      <dgm:spPr/>
    </dgm:pt>
    <dgm:pt modelId="{1C4969D2-2415-9B43-AE5C-4946AD0809B2}" type="pres">
      <dgm:prSet presAssocID="{CF99B89C-E3A4-448F-83F1-09D9087503E3}" presName="text" presStyleLbl="fgAcc0" presStyleIdx="2" presStyleCnt="3">
        <dgm:presLayoutVars>
          <dgm:chPref val="3"/>
        </dgm:presLayoutVars>
      </dgm:prSet>
      <dgm:spPr/>
    </dgm:pt>
    <dgm:pt modelId="{3CF2BBBD-F8AE-AE46-96B1-18C98D296638}" type="pres">
      <dgm:prSet presAssocID="{CF99B89C-E3A4-448F-83F1-09D9087503E3}" presName="hierChild2" presStyleCnt="0"/>
      <dgm:spPr/>
    </dgm:pt>
  </dgm:ptLst>
  <dgm:cxnLst>
    <dgm:cxn modelId="{2913EF27-E6EF-A449-A337-8C9245CD80D7}" type="presOf" srcId="{CB5722F3-D969-4A6F-BB5C-120A3F97D3BA}" destId="{264E9A61-9D5E-D448-B7FC-BA27C9D67BB1}" srcOrd="0" destOrd="0" presId="urn:microsoft.com/office/officeart/2005/8/layout/hierarchy1"/>
    <dgm:cxn modelId="{967F513B-D402-4D87-9427-F3FCBCA07D10}" srcId="{CB5722F3-D969-4A6F-BB5C-120A3F97D3BA}" destId="{CF99B89C-E3A4-448F-83F1-09D9087503E3}" srcOrd="2" destOrd="0" parTransId="{13FE19F4-7ABF-40CD-8CA9-27FF76CCFD47}" sibTransId="{D1A8BD1C-CA0B-4C60-8D01-C71FE6A7E625}"/>
    <dgm:cxn modelId="{FCB65245-D69D-CF45-9092-48B586075404}" type="presOf" srcId="{8D55A631-76F9-4A21-9D10-EBE6973E9445}" destId="{336F9B63-035F-2648-84A3-EE3DE8B40448}" srcOrd="0" destOrd="0" presId="urn:microsoft.com/office/officeart/2005/8/layout/hierarchy1"/>
    <dgm:cxn modelId="{A79FDE53-E8B8-5640-9809-D2F5EABFD2E4}" type="presOf" srcId="{6631F159-65F1-4A16-BD1B-3A9229A7F398}" destId="{EFFB9CDC-922A-354B-9499-04F87D7E9A16}" srcOrd="0" destOrd="0" presId="urn:microsoft.com/office/officeart/2005/8/layout/hierarchy1"/>
    <dgm:cxn modelId="{A1953C5D-AC09-48B3-8ACC-5DBB3CD6827D}" srcId="{CB5722F3-D969-4A6F-BB5C-120A3F97D3BA}" destId="{6631F159-65F1-4A16-BD1B-3A9229A7F398}" srcOrd="1" destOrd="0" parTransId="{84C8B3E2-68A7-4740-A894-287FF86820CF}" sibTransId="{2BDEA2F2-EE6C-4405-8963-5992ED096F02}"/>
    <dgm:cxn modelId="{2A35D7A8-169F-4F1A-8A5C-98BFC3FD869B}" srcId="{CB5722F3-D969-4A6F-BB5C-120A3F97D3BA}" destId="{8D55A631-76F9-4A21-9D10-EBE6973E9445}" srcOrd="0" destOrd="0" parTransId="{D3A57B7B-6F90-456F-A98C-6EA3DB72904F}" sibTransId="{E6025D67-DE61-420A-AA53-62E64B73865D}"/>
    <dgm:cxn modelId="{DDBDA1F0-075D-CC4D-988D-AF6E79252C30}" type="presOf" srcId="{CF99B89C-E3A4-448F-83F1-09D9087503E3}" destId="{1C4969D2-2415-9B43-AE5C-4946AD0809B2}" srcOrd="0" destOrd="0" presId="urn:microsoft.com/office/officeart/2005/8/layout/hierarchy1"/>
    <dgm:cxn modelId="{548D5EEB-EC34-5840-BA04-06652FF3EA09}" type="presParOf" srcId="{264E9A61-9D5E-D448-B7FC-BA27C9D67BB1}" destId="{0711B839-42CA-8145-A6C3-E9AA1448476E}" srcOrd="0" destOrd="0" presId="urn:microsoft.com/office/officeart/2005/8/layout/hierarchy1"/>
    <dgm:cxn modelId="{FF061CB7-51CB-014D-A05C-A3DF0619B14C}" type="presParOf" srcId="{0711B839-42CA-8145-A6C3-E9AA1448476E}" destId="{298CB7B3-EA65-FA4C-9101-3960C861D007}" srcOrd="0" destOrd="0" presId="urn:microsoft.com/office/officeart/2005/8/layout/hierarchy1"/>
    <dgm:cxn modelId="{C268CC76-0185-1C4F-AA1E-24364A472624}" type="presParOf" srcId="{298CB7B3-EA65-FA4C-9101-3960C861D007}" destId="{8C0B5B29-E707-414C-A2CE-0091E7103DAC}" srcOrd="0" destOrd="0" presId="urn:microsoft.com/office/officeart/2005/8/layout/hierarchy1"/>
    <dgm:cxn modelId="{BA0BFE5D-7678-7F4A-A3E9-9645A7FA34B7}" type="presParOf" srcId="{298CB7B3-EA65-FA4C-9101-3960C861D007}" destId="{336F9B63-035F-2648-84A3-EE3DE8B40448}" srcOrd="1" destOrd="0" presId="urn:microsoft.com/office/officeart/2005/8/layout/hierarchy1"/>
    <dgm:cxn modelId="{02B180A6-ABB1-1749-AD76-529224D075DE}" type="presParOf" srcId="{0711B839-42CA-8145-A6C3-E9AA1448476E}" destId="{6BC9BEC6-8427-D743-887F-78EC314F83A4}" srcOrd="1" destOrd="0" presId="urn:microsoft.com/office/officeart/2005/8/layout/hierarchy1"/>
    <dgm:cxn modelId="{624BA400-8258-8145-9770-F9290E67FA61}" type="presParOf" srcId="{264E9A61-9D5E-D448-B7FC-BA27C9D67BB1}" destId="{ADF22C58-51EE-6549-9732-692B93B547D0}" srcOrd="1" destOrd="0" presId="urn:microsoft.com/office/officeart/2005/8/layout/hierarchy1"/>
    <dgm:cxn modelId="{3CC23685-A594-2946-9B8F-52DC088ED1C0}" type="presParOf" srcId="{ADF22C58-51EE-6549-9732-692B93B547D0}" destId="{17BD64B0-6E25-4A4B-B635-E05CFADF7E2D}" srcOrd="0" destOrd="0" presId="urn:microsoft.com/office/officeart/2005/8/layout/hierarchy1"/>
    <dgm:cxn modelId="{A8F3ADFE-EE61-E741-B3A7-82868553FB3B}" type="presParOf" srcId="{17BD64B0-6E25-4A4B-B635-E05CFADF7E2D}" destId="{CA15CAA3-2963-9147-94F6-4E741BA36228}" srcOrd="0" destOrd="0" presId="urn:microsoft.com/office/officeart/2005/8/layout/hierarchy1"/>
    <dgm:cxn modelId="{E19217DB-817E-BE44-8ED4-275BC9B241AF}" type="presParOf" srcId="{17BD64B0-6E25-4A4B-B635-E05CFADF7E2D}" destId="{EFFB9CDC-922A-354B-9499-04F87D7E9A16}" srcOrd="1" destOrd="0" presId="urn:microsoft.com/office/officeart/2005/8/layout/hierarchy1"/>
    <dgm:cxn modelId="{A0146C90-068B-7D42-8F23-A5760EF5A165}" type="presParOf" srcId="{ADF22C58-51EE-6549-9732-692B93B547D0}" destId="{430ED70C-E6BF-B74B-99CD-A93300897F98}" srcOrd="1" destOrd="0" presId="urn:microsoft.com/office/officeart/2005/8/layout/hierarchy1"/>
    <dgm:cxn modelId="{5D061D14-8B24-1346-8DE3-40D826134AC8}" type="presParOf" srcId="{264E9A61-9D5E-D448-B7FC-BA27C9D67BB1}" destId="{421CA036-0904-4C4E-8AD9-0A8126D9216C}" srcOrd="2" destOrd="0" presId="urn:microsoft.com/office/officeart/2005/8/layout/hierarchy1"/>
    <dgm:cxn modelId="{DD9CB5E2-1D2C-0E46-8264-6ACA88DC00F0}" type="presParOf" srcId="{421CA036-0904-4C4E-8AD9-0A8126D9216C}" destId="{7D16E0D2-1853-214E-85D7-F336AE86B0E8}" srcOrd="0" destOrd="0" presId="urn:microsoft.com/office/officeart/2005/8/layout/hierarchy1"/>
    <dgm:cxn modelId="{92DF94B2-CE56-D94B-B341-801ACAD0BFE5}" type="presParOf" srcId="{7D16E0D2-1853-214E-85D7-F336AE86B0E8}" destId="{7CF898AF-E41A-C64B-AE55-66C9404B76B1}" srcOrd="0" destOrd="0" presId="urn:microsoft.com/office/officeart/2005/8/layout/hierarchy1"/>
    <dgm:cxn modelId="{9BD88F7F-5EF9-D845-973E-5CD6992B5251}" type="presParOf" srcId="{7D16E0D2-1853-214E-85D7-F336AE86B0E8}" destId="{1C4969D2-2415-9B43-AE5C-4946AD0809B2}" srcOrd="1" destOrd="0" presId="urn:microsoft.com/office/officeart/2005/8/layout/hierarchy1"/>
    <dgm:cxn modelId="{0844D528-736D-1742-8723-DFF5DDC31A9A}" type="presParOf" srcId="{421CA036-0904-4C4E-8AD9-0A8126D9216C}" destId="{3CF2BBBD-F8AE-AE46-96B1-18C98D2966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70A00-9081-4565-8DD4-426D8DB2A611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E70AE-E5E5-419C-996D-92A0F13DE48F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E3813-3B17-4D10-9253-AF8BED422D17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1.Outlier Detection in Bus Routes of Rio de Janeiro</a:t>
          </a:r>
        </a:p>
      </dsp:txBody>
      <dsp:txXfrm>
        <a:off x="1311876" y="615237"/>
        <a:ext cx="8746523" cy="1135824"/>
      </dsp:txXfrm>
    </dsp:sp>
    <dsp:sp modelId="{C1566648-B899-4B76-A342-C84913140255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4DD43-DD57-47C0-A318-129C744CAD3D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BE7AE-30AC-459C-9989-F7C4A092ADDA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2.Visual Exploration of Big </a:t>
          </a:r>
          <a:r>
            <a:rPr lang="en-US" sz="2500" kern="1200" dirty="0" err="1"/>
            <a:t>Spatio</a:t>
          </a:r>
          <a:r>
            <a:rPr lang="en-US" sz="2500" kern="1200" dirty="0"/>
            <a:t>-Temporal Urban Data: A Study of New York City Taxi Trips</a:t>
          </a:r>
        </a:p>
      </dsp:txBody>
      <dsp:txXfrm>
        <a:off x="1311876" y="2035018"/>
        <a:ext cx="8746523" cy="113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B5B29-E707-414C-A2CE-0091E7103DAC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9B63-035F-2648-84A3-EE3DE8B4044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Tugce</a:t>
          </a:r>
          <a:r>
            <a:rPr lang="en-US" sz="2900" kern="1200" dirty="0"/>
            <a:t>: Scatter plot, Interactive table</a:t>
          </a:r>
        </a:p>
      </dsp:txBody>
      <dsp:txXfrm>
        <a:off x="366939" y="1196774"/>
        <a:ext cx="2723696" cy="1691139"/>
      </dsp:txXfrm>
    </dsp:sp>
    <dsp:sp modelId="{CA15CAA3-2963-9147-94F6-4E741BA3622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B9CDC-922A-354B-9499-04F87D7E9A16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Rui: Line chart, Pie chart</a:t>
          </a:r>
        </a:p>
      </dsp:txBody>
      <dsp:txXfrm>
        <a:off x="3824514" y="1196774"/>
        <a:ext cx="2723696" cy="1691139"/>
      </dsp:txXfrm>
    </dsp:sp>
    <dsp:sp modelId="{7CF898AF-E41A-C64B-AE55-66C9404B76B1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969D2-2415-9B43-AE5C-4946AD0809B2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Zilin: Parallel Coordinates, Interactive units</a:t>
          </a:r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0A1-9F7D-6E43-B121-FAEDAC696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D84FD-1315-9247-A804-4C78E53B7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825E-A7F6-CE4C-9306-A5E7210A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8DE0-E03E-F342-B5CB-21375409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BA26-9B5D-FF4E-B34B-1E4546DD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0CC2-3EC1-CE4A-8FBC-74CCD99B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B5B81-F0B2-5643-BE67-D87C2499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304E-F869-DD42-AA62-A99D2C73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D720-0923-3844-9A45-4FA4B36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43CC-0434-2048-8EF1-1041AB2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1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7193D-3DF7-5644-A6F3-4C9913FF0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B4AD3-FB6E-8A4E-A576-A8503057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2425-6208-4E42-97E4-371386E2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CFAD2-3E0E-794C-9754-73FD186A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8428-95DD-F648-82DB-7A706F1B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4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F3C-FB06-A74F-9FCC-98AD86DF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1258-C14D-E54B-B713-622648D9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238-231C-3147-AB7D-44E6826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02FD-CF85-324A-AB8D-7727D8F9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090D-99D9-B84B-83FD-73BA273B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0DD4-8367-8246-A640-8BBE6126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47D8-6172-BB47-8960-A7BD8044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9F24-A039-7F45-80A8-66622FB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EB9F-D762-0841-8C7E-31629EF5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BAD7-276E-4945-9B36-6A15CB83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6259-8CAB-B843-83C6-D9804024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8967-CBE9-4B42-8EE0-1CC3B72EC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C69D7-8FA2-C543-ADBE-3EA74480F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49503-BD1A-F344-A9CF-FAFD6F20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BD6AA-C694-DA42-8D4C-95278855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0CB02-DD6A-224A-BA04-AE67246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5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A306-5C72-A840-A6A6-977FA3E3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0A65-6BD5-764B-B1D5-486FB72E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F1480-C9F2-814D-AB68-5CF2470FD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18AE3-74A9-A244-B7D3-56233F7D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F1D7B-6AF5-1A4F-B5A3-CDD897E35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A0B82-B701-3D49-B11F-78F505FD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C9C6A-124A-0240-91C0-F2BB1AFC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B8B85-4500-F14E-9979-98292962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81B-7350-9D46-B904-75B76688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36308-255C-8F49-9759-4E57C718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269D8-D8A7-9B4B-9124-C7274C15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745F-D090-1F4B-A576-3BDEB28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6CF09-AD77-004B-BE11-8E05AF34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05CC7-F70B-F44A-8F8F-465AA78C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83EAA-983B-D244-91F5-4CBAF116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C885-F722-BB43-BCE8-D369D331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988-7E40-6F42-83F0-3D900468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68046-8907-E44C-87A5-8AB863C2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0D86-B1F0-2542-86A6-84C8BBE9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934E1-653F-584D-964F-E3638FF2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889B-4E61-1E40-93A0-AA1ABF44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17DD-FE80-5442-B9D4-0A217C90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8062C-AA2F-8B45-9877-6F937F8D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04A06-431D-3E48-BBA1-A7766DCC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B763-7DE4-7A4E-B89A-A7AEA9CA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9C8C-7EAE-D94D-AFC6-0302E25E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28910-BC9A-FA4E-A5DC-CFE5E388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BF39C-0213-104C-B1AC-FE56B5C0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081C-CEF8-EC47-99A8-45F34951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6FEB-297F-0344-861F-7EDD4625E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5263-32EA-2540-85A6-A74D63A1E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C9D4-4CBB-854B-9C39-F7F0A28FD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3E8BBD-7553-44ED-9C93-3415A529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D92FE-98E8-3F44-AB5F-AC550434A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4129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Visualization For Citi Bike Transportation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CDFFE-3C8E-F747-8F61-9E683EE9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46617"/>
            <a:ext cx="6465286" cy="4839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Tugce Ozdemir, Rui Liu, Zilin Xu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496" y="5336249"/>
            <a:ext cx="5486400" cy="0"/>
          </a:xfrm>
          <a:prstGeom prst="line">
            <a:avLst/>
          </a:prstGeom>
          <a:ln w="2222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9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071-81AD-7F42-9122-0EB3B1D2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B79B-055A-8149-9999-2E22D495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http://127.0.0.1:8050/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4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165-992B-964F-BA99-3F9029B5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83AE-9976-724C-84BD-CD1A61A8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visualization tool is able to help people clearly see the most frequent stops/ time duration with all freedom</a:t>
            </a:r>
          </a:p>
          <a:p>
            <a:r>
              <a:rPr lang="en-US" dirty="0"/>
              <a:t>It not only helps citizens to arrange their trip, but also help bike company to restructure stops more reasonably.</a:t>
            </a:r>
          </a:p>
        </p:txBody>
      </p:sp>
    </p:spTree>
    <p:extLst>
      <p:ext uri="{BB962C8B-B14F-4D97-AF65-F5344CB8AC3E}">
        <p14:creationId xmlns:p14="http://schemas.microsoft.com/office/powerpoint/2010/main" val="15451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C88E-ECC0-A74E-A9D7-C6C37A7B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5E5B-E7EA-F74E-8403-66B63C93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Ferreira, </a:t>
            </a:r>
            <a:r>
              <a:rPr lang="en-US" dirty="0" err="1"/>
              <a:t>Nivan</a:t>
            </a:r>
            <a:r>
              <a:rPr lang="en-US" dirty="0"/>
              <a:t>, Jorge </a:t>
            </a:r>
            <a:r>
              <a:rPr lang="en-US" dirty="0" err="1"/>
              <a:t>Poco</a:t>
            </a:r>
            <a:r>
              <a:rPr lang="en-US" dirty="0"/>
              <a:t>, </a:t>
            </a:r>
            <a:r>
              <a:rPr lang="en-US" dirty="0" err="1"/>
              <a:t>Huy</a:t>
            </a:r>
            <a:r>
              <a:rPr lang="en-US" dirty="0"/>
              <a:t> T. Vo, Juliana Freire, and </a:t>
            </a:r>
            <a:r>
              <a:rPr lang="en-US" dirty="0" err="1"/>
              <a:t>Cludio</a:t>
            </a:r>
            <a:r>
              <a:rPr lang="en-US" dirty="0"/>
              <a:t> T. Silva. “Visual exploration of big </a:t>
            </a:r>
            <a:r>
              <a:rPr lang="en-US" dirty="0" err="1"/>
              <a:t>spatio</a:t>
            </a:r>
            <a:r>
              <a:rPr lang="en-US" dirty="0"/>
              <a:t>-temporal urban data: A study of new </a:t>
            </a:r>
            <a:r>
              <a:rPr lang="en-US" dirty="0" err="1"/>
              <a:t>york</a:t>
            </a:r>
            <a:r>
              <a:rPr lang="en-US" dirty="0"/>
              <a:t> city taxi trips.” Visualization and Computer Graphics, IEEE Transactions on 19, no. 12 (2013): 2149-2158.</a:t>
            </a:r>
          </a:p>
          <a:p>
            <a:r>
              <a:rPr lang="en-US" dirty="0"/>
              <a:t>Aline </a:t>
            </a:r>
            <a:r>
              <a:rPr lang="en-US" dirty="0" err="1"/>
              <a:t>Bessa</a:t>
            </a:r>
            <a:r>
              <a:rPr lang="en-US" dirty="0"/>
              <a:t>, Fernando de </a:t>
            </a:r>
            <a:r>
              <a:rPr lang="en-US" dirty="0" err="1"/>
              <a:t>Mesentier</a:t>
            </a:r>
            <a:r>
              <a:rPr lang="en-US" dirty="0"/>
              <a:t> Silva, Rodrigo </a:t>
            </a:r>
            <a:r>
              <a:rPr lang="en-US" dirty="0" err="1"/>
              <a:t>Frassetto</a:t>
            </a:r>
            <a:r>
              <a:rPr lang="en-US" dirty="0"/>
              <a:t> Nogueira. “Outlier Detection in Bus Routes of Rio de Janeiro”. In Symposium on Visualization in Data Science, IEEE VIS, Chicago, Illinois, US,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2479-3A2F-1F4B-8A89-A3708B7B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B5DF-5759-E64C-90F1-D2003451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Why Citi bike? </a:t>
            </a:r>
          </a:p>
          <a:p>
            <a:r>
              <a:rPr lang="en-US" sz="3200" dirty="0"/>
              <a:t>Largest bike share system in the US</a:t>
            </a:r>
          </a:p>
          <a:p>
            <a:pPr lvl="1"/>
            <a:r>
              <a:rPr lang="en-US" dirty="0"/>
              <a:t>90,000 rides per day</a:t>
            </a:r>
          </a:p>
          <a:p>
            <a:pPr lvl="1"/>
            <a:r>
              <a:rPr lang="en-US" dirty="0"/>
              <a:t>13,000 bikes, 800 stations</a:t>
            </a:r>
            <a:endParaRPr lang="en-US" sz="3200" dirty="0"/>
          </a:p>
          <a:p>
            <a:r>
              <a:rPr lang="en-US" sz="3200" dirty="0"/>
              <a:t>Ride data is arbitrary and hard to see the correlations           </a:t>
            </a:r>
          </a:p>
          <a:p>
            <a:pPr marL="0" indent="0">
              <a:buNone/>
            </a:pPr>
            <a:r>
              <a:rPr lang="en-US" sz="3200" dirty="0"/>
              <a:t>    within dataset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72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5A48B-86BD-6D45-87E4-99F8E88B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623CF9-072D-1540-978E-914A81AFA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429001"/>
            <a:ext cx="11496821" cy="1956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B020D-FA70-874A-9BE4-B32B30139C09}"/>
              </a:ext>
            </a:extLst>
          </p:cNvPr>
          <p:cNvSpPr txBox="1"/>
          <p:nvPr/>
        </p:nvSpPr>
        <p:spPr>
          <a:xfrm>
            <a:off x="320040" y="2505225"/>
            <a:ext cx="510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size: 42k </a:t>
            </a:r>
          </a:p>
        </p:txBody>
      </p:sp>
    </p:spTree>
    <p:extLst>
      <p:ext uri="{BB962C8B-B14F-4D97-AF65-F5344CB8AC3E}">
        <p14:creationId xmlns:p14="http://schemas.microsoft.com/office/powerpoint/2010/main" val="12335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9373-8FF8-A547-89E3-7659DC88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95FF4-EB9E-42B8-9414-6BE3B92E8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614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98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4E9A6-FE6B-5D42-8FD5-E7124B4F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Detection in Bus Routes of Rio de Janeiro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ED69B9-067B-F942-96B6-33EDEEA0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42625"/>
            <a:ext cx="6553545" cy="49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6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B17D-3484-1C43-A676-33F3920D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 Study of New York City Taxi Trips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2A8216D-2687-394B-B318-6F9B3D547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2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A85BF98-0742-435A-A57F-FC3E45EF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 Time selection widget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Map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Tool bar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Data summary</a:t>
            </a:r>
          </a:p>
        </p:txBody>
      </p:sp>
    </p:spTree>
    <p:extLst>
      <p:ext uri="{BB962C8B-B14F-4D97-AF65-F5344CB8AC3E}">
        <p14:creationId xmlns:p14="http://schemas.microsoft.com/office/powerpoint/2010/main" val="319044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2BAD-EB4B-EF40-BA49-E3DF9D17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A30A-4166-C044-B98B-89238C4C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Which stop is used more frequently (the most popular stops)? </a:t>
            </a:r>
          </a:p>
          <a:p>
            <a:r>
              <a:rPr lang="en-US" dirty="0"/>
              <a:t>(ii) What is the distribution of trip duration at all time during the day (morning-afternoon-evening)?</a:t>
            </a:r>
          </a:p>
          <a:p>
            <a:r>
              <a:rPr lang="en-US" dirty="0"/>
              <a:t>(iii) How long does it take between 2 stops (Duration between 2 stops)?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3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0D8F-0096-C249-8653-00A2D666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58695-9C9A-453F-9F8E-CE10E6D42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311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507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EEC0-E8F9-6341-87CB-E3CD5046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7C6B-0729-5548-96AF-CE8760F2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dirty="0"/>
              <a:t>Local time based:</a:t>
            </a:r>
          </a:p>
          <a:p>
            <a:pPr lvl="1"/>
            <a:r>
              <a:rPr lang="en-US" dirty="0"/>
              <a:t>Pie chart: to show top frequent stations</a:t>
            </a:r>
          </a:p>
          <a:p>
            <a:pPr lvl="1"/>
            <a:r>
              <a:rPr lang="en-US" dirty="0"/>
              <a:t>Scatter plot: to indicate the relationship between start time and trip duration</a:t>
            </a:r>
          </a:p>
          <a:p>
            <a:pPr lvl="1"/>
            <a:r>
              <a:rPr lang="en-US" dirty="0"/>
              <a:t>Parallel coordinates: to overview data relation in high dimension</a:t>
            </a:r>
          </a:p>
          <a:p>
            <a:r>
              <a:rPr lang="en-US" dirty="0"/>
              <a:t>Station based:</a:t>
            </a:r>
          </a:p>
          <a:p>
            <a:pPr lvl="1"/>
            <a:r>
              <a:rPr lang="en-US" dirty="0"/>
              <a:t>Line chart: to display trip duration between any two specified station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6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387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Visualization For Citi Bike Transportation Data</vt:lpstr>
      <vt:lpstr>Introduction</vt:lpstr>
      <vt:lpstr>Dataset</vt:lpstr>
      <vt:lpstr>Related Work</vt:lpstr>
      <vt:lpstr>Outlier Detection in Bus Routes of Rio de Janeiro</vt:lpstr>
      <vt:lpstr>A Study of New York City Taxi Trips</vt:lpstr>
      <vt:lpstr>Contributions </vt:lpstr>
      <vt:lpstr>Task line</vt:lpstr>
      <vt:lpstr>Method</vt:lpstr>
      <vt:lpstr>Demo Presentation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For Citi Bike Transportation Data</dc:title>
  <dc:creator>Zilin Xu</dc:creator>
  <cp:lastModifiedBy>Zilin Xu</cp:lastModifiedBy>
  <cp:revision>1</cp:revision>
  <dcterms:created xsi:type="dcterms:W3CDTF">2019-12-17T22:54:05Z</dcterms:created>
  <dcterms:modified xsi:type="dcterms:W3CDTF">2019-12-17T22:58:58Z</dcterms:modified>
</cp:coreProperties>
</file>