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6" r:id="rId2"/>
    <p:sldId id="280" r:id="rId3"/>
    <p:sldId id="257" r:id="rId4"/>
    <p:sldId id="287" r:id="rId5"/>
    <p:sldId id="289" r:id="rId6"/>
    <p:sldId id="290" r:id="rId7"/>
    <p:sldId id="292" r:id="rId8"/>
    <p:sldId id="293" r:id="rId9"/>
    <p:sldId id="294" r:id="rId10"/>
    <p:sldId id="295" r:id="rId11"/>
    <p:sldId id="296" r:id="rId12"/>
    <p:sldId id="297" r:id="rId13"/>
    <p:sldId id="298" r:id="rId14"/>
    <p:sldId id="299" r:id="rId15"/>
    <p:sldId id="300" r:id="rId16"/>
    <p:sldId id="301" r:id="rId17"/>
    <p:sldId id="303" r:id="rId18"/>
    <p:sldId id="304" r:id="rId19"/>
    <p:sldId id="291" r:id="rId20"/>
  </p:sldIdLst>
  <p:sldSz cx="9144000" cy="5143500" type="screen16x9"/>
  <p:notesSz cx="6858000" cy="9144000"/>
  <p:embeddedFontLs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guide orient="horz" pos="1077"/>
        <p:guide pos="2721"/>
        <p:guide pos="2438"/>
        <p:guide pos="416"/>
        <p:guide pos="1191"/>
        <p:guide pos="6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2A236376-749B-2652-9318-14950BF4DEE3}"/>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4E596933-B224-A7CE-5CDC-69FFE283E9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29CEA8A0-8CF1-F4B7-FBE4-A9F1186328A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318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1614E209-2C33-C617-1DD3-19EC3F15C1B4}"/>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2D01F1FF-B06A-74D1-FCB9-1CC5854992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2F0572EA-C955-8E4C-A220-DA37B9B3F55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82613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9127769B-7803-793A-B3A0-72D554EE6FE6}"/>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43F60295-F9C6-F7E5-652F-A7F26160E0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D309A93B-EED5-B2C2-D76B-F909FB3E393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73508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CA0AE618-D96B-572F-C2A4-90FB4A0A3357}"/>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7410A0B5-8D64-743F-B2C2-9FFFE6AA48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7533B7DC-3261-3D70-A5A7-987A6D7BD86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2227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8A4130B5-6BF5-2BC6-FF91-76F14EF72300}"/>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C7BAB34E-B849-AED7-09BE-2A7352EDDB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5BBCC5A1-9935-2EC3-AB72-D92C61B0C8E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18711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EB7AE06C-B0CE-099D-D0E2-736BDF9DAFE8}"/>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0824CCD8-B0B8-63C2-3F23-AE60D31E34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CBA490B6-5243-9A2A-BF51-DB7599080D4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0549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CB87AB92-E468-76C2-15A6-15C24B797108}"/>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D2C868F6-B2DE-09F4-8625-E13EA10135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6D0E3B03-B17D-D94C-BABE-77FD291EDE5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0393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582F1496-CD53-2F06-18CE-549545BBD121}"/>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812A9F13-4F04-D937-D1F4-501A1ABB92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7ADB79DF-5390-5746-3BDC-8AF345D9A6A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3814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B184B24E-9106-B149-2103-E308ECC7248E}"/>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7A4F65A4-039B-2BE4-E2DA-44691ECBCF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64603001-8557-ADEA-A9D4-9A806707FB8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0556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AC50EDAC-95A3-8D9A-BC9B-061A79CBB195}"/>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97F47AAE-637C-DCD8-F4E7-2BE988D627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FDED6F23-D6E6-DCDD-50D7-CBF5486B561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59823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A57AE1D7-28A9-65B7-CE56-3B209B2AED12}"/>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1FB1697A-7011-E023-0CBE-AF1FC7425E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9849B7CB-2892-1962-8771-350FDCC69AD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2858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46055FB1-E599-F1C7-81AF-B0224783151B}"/>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87633E65-8781-87E6-B6F3-15EF7F02BE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3C37ACE4-46C5-BB0D-C357-0E15090F1BE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25907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624D6C5D-5C7C-8C0E-EF30-453038BD5ACE}"/>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1D212A70-6D38-4513-B3A3-3F0953E936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79AC41D1-7867-39CC-5E92-3D00028605B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99654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C6FFE72B-7A74-FCAE-19AB-F28EF7C569F9}"/>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CAF80FA0-8E28-4153-E37D-F1C4BD9C33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7338C1AE-D9B9-2188-27D3-4DBFACF8339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79729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EEBF2864-C6AE-F6DD-CE22-0F94456089CE}"/>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FD604253-73A5-801D-DE75-7D7F97A9A3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1CD5B8E0-FA01-6400-37A0-57A5C2BA0EC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2485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A64827EB-9FF5-AA1B-D384-37322E59B04C}"/>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AF225299-09A1-21E3-4E35-45F1632F50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C637884E-56D2-A86F-9CD6-3413E66DCD6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8253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1B8955A5-2810-3AB6-70A6-F530653CC208}"/>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22AF423E-5831-E0D0-4FCE-26D2CF1944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18FE8124-3B35-D0A0-908E-A61313C6498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5383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4D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txBox="1"/>
          <p:nvPr/>
        </p:nvSpPr>
        <p:spPr>
          <a:xfrm>
            <a:off x="656938" y="1211222"/>
            <a:ext cx="7983300" cy="1575066"/>
          </a:xfrm>
          <a:prstGeom prst="rect">
            <a:avLst/>
          </a:prstGeom>
          <a:noFill/>
          <a:ln>
            <a:noFill/>
          </a:ln>
        </p:spPr>
        <p:txBody>
          <a:bodyPr spcFirstLastPara="1" wrap="square" lIns="91425" tIns="91425" rIns="91425" bIns="91425" anchor="b" anchorCtr="0">
            <a:normAutofit fontScale="70000" lnSpcReduction="20000"/>
          </a:bodyPr>
          <a:lstStyle/>
          <a:p>
            <a:pPr marL="0" marR="0" lvl="0" indent="0" algn="ctr" rtl="0">
              <a:lnSpc>
                <a:spcPct val="100000"/>
              </a:lnSpc>
              <a:spcBef>
                <a:spcPts val="0"/>
              </a:spcBef>
              <a:spcAft>
                <a:spcPts val="0"/>
              </a:spcAft>
              <a:buClr>
                <a:srgbClr val="000000"/>
              </a:buClr>
              <a:buSzPct val="100000"/>
              <a:buFont typeface="Arial"/>
              <a:buNone/>
            </a:pPr>
            <a:r>
              <a:rPr lang="fr-FR" sz="5200" b="0" i="0" u="none" strike="noStrike" cap="none" dirty="0">
                <a:solidFill>
                  <a:srgbClr val="F3F3F3"/>
                </a:solidFill>
                <a:latin typeface="Montserrat"/>
                <a:ea typeface="Montserrat"/>
                <a:cs typeface="Montserrat"/>
                <a:sym typeface="Montserrat"/>
              </a:rPr>
              <a:t>ÉTUDE DE MARCHE </a:t>
            </a:r>
          </a:p>
          <a:p>
            <a:pPr marL="0" marR="0" lvl="0" indent="0" algn="ctr" rtl="0">
              <a:lnSpc>
                <a:spcPct val="100000"/>
              </a:lnSpc>
              <a:spcBef>
                <a:spcPts val="0"/>
              </a:spcBef>
              <a:spcAft>
                <a:spcPts val="0"/>
              </a:spcAft>
              <a:buClr>
                <a:srgbClr val="000000"/>
              </a:buClr>
              <a:buSzPct val="100000"/>
              <a:buFont typeface="Arial"/>
              <a:buNone/>
            </a:pPr>
            <a:r>
              <a:rPr lang="fr-FR" sz="5200" b="0" i="0" u="none" strike="noStrike" cap="none" dirty="0">
                <a:solidFill>
                  <a:srgbClr val="F3F3F3"/>
                </a:solidFill>
                <a:latin typeface="Montserrat"/>
                <a:ea typeface="Montserrat"/>
                <a:cs typeface="Montserrat"/>
                <a:sym typeface="Montserrat"/>
              </a:rPr>
              <a:t>– </a:t>
            </a:r>
          </a:p>
          <a:p>
            <a:pPr marL="0" marR="0" lvl="0" indent="0" algn="ctr" rtl="0">
              <a:lnSpc>
                <a:spcPct val="100000"/>
              </a:lnSpc>
              <a:spcBef>
                <a:spcPts val="0"/>
              </a:spcBef>
              <a:spcAft>
                <a:spcPts val="0"/>
              </a:spcAft>
              <a:buClr>
                <a:srgbClr val="000000"/>
              </a:buClr>
              <a:buSzPct val="100000"/>
              <a:buFont typeface="Arial"/>
              <a:buNone/>
            </a:pPr>
            <a:r>
              <a:rPr lang="fr-FR" sz="5200" b="0" i="0" u="none" strike="noStrike" cap="none" dirty="0">
                <a:solidFill>
                  <a:srgbClr val="F3F3F3"/>
                </a:solidFill>
                <a:latin typeface="Montserrat"/>
                <a:ea typeface="Montserrat"/>
                <a:cs typeface="Montserrat"/>
                <a:sym typeface="Montserrat"/>
              </a:rPr>
              <a:t>DATA INTERNATIONAL</a:t>
            </a:r>
            <a:endParaRPr sz="5200" b="0" i="0" u="none" strike="noStrike" cap="none" dirty="0">
              <a:solidFill>
                <a:srgbClr val="F3F3F3"/>
              </a:solidFill>
              <a:latin typeface="Montserrat"/>
              <a:ea typeface="Montserrat"/>
              <a:cs typeface="Montserrat"/>
              <a:sym typeface="Montserrat"/>
            </a:endParaRPr>
          </a:p>
        </p:txBody>
      </p:sp>
      <p:sp>
        <p:nvSpPr>
          <p:cNvPr id="56" name="Google Shape;56;p1"/>
          <p:cNvSpPr txBox="1"/>
          <p:nvPr/>
        </p:nvSpPr>
        <p:spPr>
          <a:xfrm>
            <a:off x="4968964" y="358214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endParaRPr sz="2800" b="0" i="0" u="none" strike="noStrike" cap="none" dirty="0">
              <a:solidFill>
                <a:schemeClr val="lt1"/>
              </a:solidFill>
              <a:latin typeface="Montserrat"/>
              <a:ea typeface="Montserrat"/>
              <a:cs typeface="Montserrat"/>
              <a:sym typeface="Montserrat"/>
            </a:endParaRPr>
          </a:p>
        </p:txBody>
      </p:sp>
      <p:sp>
        <p:nvSpPr>
          <p:cNvPr id="57" name="Google Shape;57;p1"/>
          <p:cNvSpPr txBox="1"/>
          <p:nvPr/>
        </p:nvSpPr>
        <p:spPr>
          <a:xfrm>
            <a:off x="4968964" y="3975103"/>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dirty="0">
                <a:solidFill>
                  <a:schemeClr val="lt1"/>
                </a:solidFill>
                <a:latin typeface="Montserrat"/>
                <a:ea typeface="Montserrat"/>
                <a:cs typeface="Montserrat"/>
                <a:sym typeface="Montserrat"/>
              </a:rPr>
              <a:t>Jérémy GUINAULT</a:t>
            </a:r>
            <a:endParaRPr sz="2800" b="0" i="0" u="none" strike="noStrike" cap="none" dirty="0">
              <a:solidFill>
                <a:schemeClr val="lt1"/>
              </a:solidFill>
              <a:latin typeface="Montserrat"/>
              <a:ea typeface="Montserrat"/>
              <a:cs typeface="Montserrat"/>
              <a:sym typeface="Montserrat"/>
            </a:endParaRPr>
          </a:p>
        </p:txBody>
      </p:sp>
      <p:sp>
        <p:nvSpPr>
          <p:cNvPr id="58" name="Google Shape;58;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b="0" i="0" u="none" strike="noStrike" cap="none" dirty="0">
                <a:solidFill>
                  <a:schemeClr val="lt1"/>
                </a:solidFill>
                <a:latin typeface="Montserrat"/>
                <a:ea typeface="Montserrat"/>
                <a:cs typeface="Montserrat"/>
                <a:sym typeface="Montserrat"/>
              </a:rPr>
              <a:t>La Poule Qui Chante</a:t>
            </a:r>
            <a:endParaRPr sz="28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867C30EF-5131-9339-5E0A-39DE980168B0}"/>
            </a:ext>
          </a:extLst>
        </p:cNvPr>
        <p:cNvGrpSpPr/>
        <p:nvPr/>
      </p:nvGrpSpPr>
      <p:grpSpPr>
        <a:xfrm>
          <a:off x="0" y="0"/>
          <a:ext cx="0" cy="0"/>
          <a:chOff x="0" y="0"/>
          <a:chExt cx="0" cy="0"/>
        </a:xfrm>
      </p:grpSpPr>
      <p:sp>
        <p:nvSpPr>
          <p:cNvPr id="3" name="Titre 2">
            <a:extLst>
              <a:ext uri="{FF2B5EF4-FFF2-40B4-BE49-F238E27FC236}">
                <a16:creationId xmlns:a16="http://schemas.microsoft.com/office/drawing/2014/main" id="{EF565A75-EFDA-A6DA-8C70-272A32D3ED8C}"/>
              </a:ext>
            </a:extLst>
          </p:cNvPr>
          <p:cNvSpPr>
            <a:spLocks noGrp="1"/>
          </p:cNvSpPr>
          <p:nvPr>
            <p:ph type="title"/>
          </p:nvPr>
        </p:nvSpPr>
        <p:spPr/>
        <p:txBody>
          <a:bodyPr>
            <a:normAutofit fontScale="90000"/>
          </a:bodyPr>
          <a:lstStyle/>
          <a:p>
            <a:endParaRPr lang="fr-FR"/>
          </a:p>
        </p:txBody>
      </p:sp>
      <p:sp>
        <p:nvSpPr>
          <p:cNvPr id="63" name="Google Shape;63;p4">
            <a:extLst>
              <a:ext uri="{FF2B5EF4-FFF2-40B4-BE49-F238E27FC236}">
                <a16:creationId xmlns:a16="http://schemas.microsoft.com/office/drawing/2014/main" id="{D487F592-6A2E-0A2D-86A7-A45E4E7201BE}"/>
              </a:ext>
            </a:extLst>
          </p:cNvPr>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FR" sz="1400" dirty="0">
                <a:solidFill>
                  <a:schemeClr val="tx1"/>
                </a:solidFill>
                <a:latin typeface="Montserrat" panose="00000500000000000000" pitchFamily="2" charset="0"/>
              </a:rPr>
              <a:t>Projection des individus avec les 4 composantes</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40888D67-0391-1AAF-6B48-5B70CBB981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sp>
        <p:nvSpPr>
          <p:cNvPr id="64" name="Google Shape;64;p4">
            <a:extLst>
              <a:ext uri="{FF2B5EF4-FFF2-40B4-BE49-F238E27FC236}">
                <a16:creationId xmlns:a16="http://schemas.microsoft.com/office/drawing/2014/main" id="{BD2061EA-0CFE-C0DD-8F79-B490FB22002E}"/>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D62910E8-B117-6CBA-B810-C0BE9CB36BC9}"/>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 exploratoire des données</a:t>
            </a:r>
            <a:endParaRPr sz="2500" b="0" i="0" u="none" strike="noStrike" cap="none" dirty="0">
              <a:solidFill>
                <a:srgbClr val="F3F3F3"/>
              </a:solidFill>
              <a:latin typeface="Montserrat"/>
              <a:ea typeface="Montserrat"/>
              <a:cs typeface="Montserrat"/>
              <a:sym typeface="Montserrat"/>
            </a:endParaRPr>
          </a:p>
        </p:txBody>
      </p:sp>
      <p:pic>
        <p:nvPicPr>
          <p:cNvPr id="9" name="Image 8">
            <a:extLst>
              <a:ext uri="{FF2B5EF4-FFF2-40B4-BE49-F238E27FC236}">
                <a16:creationId xmlns:a16="http://schemas.microsoft.com/office/drawing/2014/main" id="{37F042E1-09CA-1275-89DF-52117A588ECD}"/>
              </a:ext>
            </a:extLst>
          </p:cNvPr>
          <p:cNvPicPr>
            <a:picLocks noChangeAspect="1"/>
          </p:cNvPicPr>
          <p:nvPr/>
        </p:nvPicPr>
        <p:blipFill>
          <a:blip r:embed="rId3"/>
          <a:stretch>
            <a:fillRect/>
          </a:stretch>
        </p:blipFill>
        <p:spPr>
          <a:xfrm>
            <a:off x="601226" y="1492427"/>
            <a:ext cx="3583837" cy="3317475"/>
          </a:xfrm>
          <a:prstGeom prst="rect">
            <a:avLst/>
          </a:prstGeom>
        </p:spPr>
      </p:pic>
      <p:pic>
        <p:nvPicPr>
          <p:cNvPr id="12" name="Image 11">
            <a:extLst>
              <a:ext uri="{FF2B5EF4-FFF2-40B4-BE49-F238E27FC236}">
                <a16:creationId xmlns:a16="http://schemas.microsoft.com/office/drawing/2014/main" id="{3C10F1CC-B544-184D-37F8-9752CE2530B8}"/>
              </a:ext>
            </a:extLst>
          </p:cNvPr>
          <p:cNvPicPr>
            <a:picLocks noChangeAspect="1"/>
          </p:cNvPicPr>
          <p:nvPr/>
        </p:nvPicPr>
        <p:blipFill>
          <a:blip r:embed="rId4"/>
          <a:stretch>
            <a:fillRect/>
          </a:stretch>
        </p:blipFill>
        <p:spPr>
          <a:xfrm>
            <a:off x="4474588" y="1644237"/>
            <a:ext cx="3812462" cy="3033361"/>
          </a:xfrm>
          <a:prstGeom prst="rect">
            <a:avLst/>
          </a:prstGeom>
        </p:spPr>
      </p:pic>
    </p:spTree>
    <p:extLst>
      <p:ext uri="{BB962C8B-B14F-4D97-AF65-F5344CB8AC3E}">
        <p14:creationId xmlns:p14="http://schemas.microsoft.com/office/powerpoint/2010/main" val="3352216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FCFEF916-9780-AE81-2447-68C75A2F8EF6}"/>
            </a:ext>
          </a:extLst>
        </p:cNvPr>
        <p:cNvGrpSpPr/>
        <p:nvPr/>
      </p:nvGrpSpPr>
      <p:grpSpPr>
        <a:xfrm>
          <a:off x="0" y="0"/>
          <a:ext cx="0" cy="0"/>
          <a:chOff x="0" y="0"/>
          <a:chExt cx="0" cy="0"/>
        </a:xfrm>
      </p:grpSpPr>
      <p:sp>
        <p:nvSpPr>
          <p:cNvPr id="8" name="Titre 7">
            <a:extLst>
              <a:ext uri="{FF2B5EF4-FFF2-40B4-BE49-F238E27FC236}">
                <a16:creationId xmlns:a16="http://schemas.microsoft.com/office/drawing/2014/main" id="{6ED02300-B5A4-61DB-DD31-A94F188FC35E}"/>
              </a:ext>
            </a:extLst>
          </p:cNvPr>
          <p:cNvSpPr>
            <a:spLocks noGrp="1"/>
          </p:cNvSpPr>
          <p:nvPr>
            <p:ph type="title"/>
          </p:nvPr>
        </p:nvSpPr>
        <p:spPr/>
        <p:txBody>
          <a:bodyPr>
            <a:normAutofit fontScale="90000"/>
          </a:bodyPr>
          <a:lstStyle/>
          <a:p>
            <a:endParaRPr lang="fr-FR"/>
          </a:p>
        </p:txBody>
      </p:sp>
      <p:sp>
        <p:nvSpPr>
          <p:cNvPr id="63" name="Google Shape;63;p4">
            <a:extLst>
              <a:ext uri="{FF2B5EF4-FFF2-40B4-BE49-F238E27FC236}">
                <a16:creationId xmlns:a16="http://schemas.microsoft.com/office/drawing/2014/main" id="{E912420F-6D80-DEFD-DFF5-F93A0A19B102}"/>
              </a:ext>
            </a:extLst>
          </p:cNvPr>
          <p:cNvSpPr txBox="1">
            <a:spLocks noGrp="1"/>
          </p:cNvSpPr>
          <p:nvPr>
            <p:ph type="body" idx="1"/>
          </p:nvPr>
        </p:nvSpPr>
        <p:spPr>
          <a:xfrm>
            <a:off x="311700" y="1152475"/>
            <a:ext cx="3999900" cy="3904342"/>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r>
              <a:rPr lang="fr-FR" sz="1400" dirty="0">
                <a:solidFill>
                  <a:schemeClr val="tx1"/>
                </a:solidFill>
                <a:latin typeface="Montserrat" panose="00000500000000000000" pitchFamily="2" charset="0"/>
              </a:rPr>
              <a:t>Détermination du nombre de clusters  </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114300" marR="0" lvl="0" indent="0" algn="l" rtl="0">
              <a:lnSpc>
                <a:spcPct val="115000"/>
              </a:lnSpc>
              <a:spcBef>
                <a:spcPts val="0"/>
              </a:spcBef>
              <a:spcAft>
                <a:spcPts val="0"/>
              </a:spcAft>
              <a:buClr>
                <a:srgbClr val="999999"/>
              </a:buClr>
              <a:buSzPts val="1800"/>
              <a:buNone/>
            </a:pPr>
            <a:r>
              <a:rPr lang="fr-FR" sz="1400" dirty="0">
                <a:solidFill>
                  <a:schemeClr val="tx1"/>
                </a:solidFill>
                <a:latin typeface="Montserrat" panose="00000500000000000000" pitchFamily="2" charset="0"/>
              </a:rPr>
              <a:t> </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10" name="Espace réservé du texte 9">
            <a:extLst>
              <a:ext uri="{FF2B5EF4-FFF2-40B4-BE49-F238E27FC236}">
                <a16:creationId xmlns:a16="http://schemas.microsoft.com/office/drawing/2014/main" id="{25987933-18DB-1913-0445-9F66C4FBEC15}"/>
              </a:ext>
            </a:extLst>
          </p:cNvPr>
          <p:cNvSpPr>
            <a:spLocks noGrp="1"/>
          </p:cNvSpPr>
          <p:nvPr>
            <p:ph type="body" idx="2"/>
          </p:nvPr>
        </p:nvSpPr>
        <p:spPr>
          <a:xfrm>
            <a:off x="4310146" y="1152475"/>
            <a:ext cx="4522154" cy="3416400"/>
          </a:xfrm>
        </p:spPr>
        <p:txBody>
          <a:bodyPr/>
          <a:lstStyle/>
          <a:p>
            <a:pPr marL="139700" indent="0">
              <a:buNone/>
            </a:pPr>
            <a:r>
              <a:rPr lang="fr-FR" dirty="0">
                <a:latin typeface="Montserrat" panose="00000500000000000000" pitchFamily="2" charset="0"/>
              </a:rPr>
              <a:t>Dendrogramme</a:t>
            </a:r>
          </a:p>
        </p:txBody>
      </p:sp>
      <p:sp>
        <p:nvSpPr>
          <p:cNvPr id="2" name="Espace réservé du numéro de diapositive 1">
            <a:extLst>
              <a:ext uri="{FF2B5EF4-FFF2-40B4-BE49-F238E27FC236}">
                <a16:creationId xmlns:a16="http://schemas.microsoft.com/office/drawing/2014/main" id="{3141D391-21BF-72BE-621D-1C9DB4AD36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sp>
        <p:nvSpPr>
          <p:cNvPr id="64" name="Google Shape;64;p4">
            <a:extLst>
              <a:ext uri="{FF2B5EF4-FFF2-40B4-BE49-F238E27FC236}">
                <a16:creationId xmlns:a16="http://schemas.microsoft.com/office/drawing/2014/main" id="{B0419514-998C-8C78-5A50-84A4354019D7}"/>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59FF93B1-4AA0-DA99-B1DE-70238333AE2D}"/>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 exploratoire des données : CAH</a:t>
            </a:r>
            <a:endParaRPr sz="2500" b="0" i="0" u="none" strike="noStrike" cap="none" dirty="0">
              <a:solidFill>
                <a:srgbClr val="F3F3F3"/>
              </a:solidFill>
              <a:latin typeface="Montserrat"/>
              <a:ea typeface="Montserrat"/>
              <a:cs typeface="Montserrat"/>
              <a:sym typeface="Montserrat"/>
            </a:endParaRPr>
          </a:p>
        </p:txBody>
      </p:sp>
      <p:pic>
        <p:nvPicPr>
          <p:cNvPr id="5" name="Image 4">
            <a:extLst>
              <a:ext uri="{FF2B5EF4-FFF2-40B4-BE49-F238E27FC236}">
                <a16:creationId xmlns:a16="http://schemas.microsoft.com/office/drawing/2014/main" id="{7936FAAD-9239-6227-B56B-EB36261188FB}"/>
              </a:ext>
            </a:extLst>
          </p:cNvPr>
          <p:cNvPicPr>
            <a:picLocks noChangeAspect="1"/>
          </p:cNvPicPr>
          <p:nvPr/>
        </p:nvPicPr>
        <p:blipFill>
          <a:blip r:embed="rId3"/>
          <a:stretch>
            <a:fillRect/>
          </a:stretch>
        </p:blipFill>
        <p:spPr>
          <a:xfrm>
            <a:off x="311699" y="1813312"/>
            <a:ext cx="3609209" cy="2755563"/>
          </a:xfrm>
          <a:prstGeom prst="rect">
            <a:avLst/>
          </a:prstGeom>
        </p:spPr>
      </p:pic>
      <p:pic>
        <p:nvPicPr>
          <p:cNvPr id="13" name="Image 12">
            <a:extLst>
              <a:ext uri="{FF2B5EF4-FFF2-40B4-BE49-F238E27FC236}">
                <a16:creationId xmlns:a16="http://schemas.microsoft.com/office/drawing/2014/main" id="{BF221999-45B9-6AF6-7E49-48341BB9F784}"/>
              </a:ext>
            </a:extLst>
          </p:cNvPr>
          <p:cNvPicPr>
            <a:picLocks noChangeAspect="1"/>
          </p:cNvPicPr>
          <p:nvPr/>
        </p:nvPicPr>
        <p:blipFill>
          <a:blip r:embed="rId4"/>
          <a:stretch>
            <a:fillRect/>
          </a:stretch>
        </p:blipFill>
        <p:spPr>
          <a:xfrm>
            <a:off x="4315209" y="1488775"/>
            <a:ext cx="4445795" cy="3466220"/>
          </a:xfrm>
          <a:prstGeom prst="rect">
            <a:avLst/>
          </a:prstGeom>
        </p:spPr>
      </p:pic>
    </p:spTree>
    <p:extLst>
      <p:ext uri="{BB962C8B-B14F-4D97-AF65-F5344CB8AC3E}">
        <p14:creationId xmlns:p14="http://schemas.microsoft.com/office/powerpoint/2010/main" val="31008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0B7D3827-2307-E20E-4544-5FD8D72BB067}"/>
            </a:ext>
          </a:extLst>
        </p:cNvPr>
        <p:cNvGrpSpPr/>
        <p:nvPr/>
      </p:nvGrpSpPr>
      <p:grpSpPr>
        <a:xfrm>
          <a:off x="0" y="0"/>
          <a:ext cx="0" cy="0"/>
          <a:chOff x="0" y="0"/>
          <a:chExt cx="0" cy="0"/>
        </a:xfrm>
      </p:grpSpPr>
      <p:sp>
        <p:nvSpPr>
          <p:cNvPr id="3" name="Titre 2">
            <a:extLst>
              <a:ext uri="{FF2B5EF4-FFF2-40B4-BE49-F238E27FC236}">
                <a16:creationId xmlns:a16="http://schemas.microsoft.com/office/drawing/2014/main" id="{5B4D232D-03BA-AA77-E2DD-36A1352A11F0}"/>
              </a:ext>
            </a:extLst>
          </p:cNvPr>
          <p:cNvSpPr>
            <a:spLocks noGrp="1"/>
          </p:cNvSpPr>
          <p:nvPr>
            <p:ph type="title"/>
          </p:nvPr>
        </p:nvSpPr>
        <p:spPr/>
        <p:txBody>
          <a:bodyPr>
            <a:normAutofit fontScale="90000"/>
          </a:bodyPr>
          <a:lstStyle/>
          <a:p>
            <a:endParaRPr lang="fr-FR"/>
          </a:p>
        </p:txBody>
      </p:sp>
      <p:sp>
        <p:nvSpPr>
          <p:cNvPr id="63" name="Google Shape;63;p4">
            <a:extLst>
              <a:ext uri="{FF2B5EF4-FFF2-40B4-BE49-F238E27FC236}">
                <a16:creationId xmlns:a16="http://schemas.microsoft.com/office/drawing/2014/main" id="{CFFE1891-94C5-B6D3-B0B6-06EC0553F727}"/>
              </a:ext>
            </a:extLst>
          </p:cNvPr>
          <p:cNvSpPr txBox="1">
            <a:spLocks noGrp="1"/>
          </p:cNvSpPr>
          <p:nvPr>
            <p:ph type="body" idx="1"/>
          </p:nvPr>
        </p:nvSpPr>
        <p:spPr>
          <a:xfrm>
            <a:off x="311700" y="1152474"/>
            <a:ext cx="8520600" cy="3864757"/>
          </a:xfrm>
          <a:prstGeom prst="rect">
            <a:avLst/>
          </a:prstGeom>
          <a:noFill/>
          <a:ln>
            <a:noFill/>
          </a:ln>
        </p:spPr>
        <p:txBody>
          <a:bodyPr spcFirstLastPara="1" wrap="square" lIns="91425" tIns="91425" rIns="91425" bIns="91425" anchor="t" anchorCtr="0">
            <a:normAutofit/>
          </a:bodyPr>
          <a:lstStyle/>
          <a:p>
            <a:pPr>
              <a:buClr>
                <a:srgbClr val="999999"/>
              </a:buClr>
            </a:pPr>
            <a:r>
              <a:rPr lang="fr-FR" sz="1400" dirty="0">
                <a:solidFill>
                  <a:schemeClr val="tx1"/>
                </a:solidFill>
                <a:latin typeface="Montserrat" panose="00000500000000000000" pitchFamily="2" charset="0"/>
              </a:rPr>
              <a:t>Cela nous a permis de générer 5 clusters avec la répartition suivante :</a:t>
            </a:r>
          </a:p>
          <a:p>
            <a:pPr marL="114300" indent="0">
              <a:buClr>
                <a:srgbClr val="999999"/>
              </a:buClr>
              <a:buNone/>
            </a:pPr>
            <a:r>
              <a:rPr lang="fr-FR" sz="1400" dirty="0">
                <a:solidFill>
                  <a:schemeClr val="tx1"/>
                </a:solidFill>
                <a:latin typeface="Montserrat" panose="00000500000000000000" pitchFamily="2" charset="0"/>
              </a:rPr>
              <a:t> </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114300" marR="0" lvl="0" indent="0" algn="l" rtl="0">
              <a:lnSpc>
                <a:spcPct val="115000"/>
              </a:lnSpc>
              <a:spcBef>
                <a:spcPts val="0"/>
              </a:spcBef>
              <a:spcAft>
                <a:spcPts val="0"/>
              </a:spcAft>
              <a:buClr>
                <a:srgbClr val="999999"/>
              </a:buClr>
              <a:buSzPts val="1800"/>
              <a:buNone/>
            </a:pPr>
            <a:r>
              <a:rPr lang="fr-FR" sz="1400" dirty="0">
                <a:solidFill>
                  <a:schemeClr val="tx1"/>
                </a:solidFill>
                <a:latin typeface="Montserrat" panose="00000500000000000000" pitchFamily="2" charset="0"/>
              </a:rPr>
              <a:t> </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r>
              <a:rPr lang="fr-FR" sz="1400" dirty="0">
                <a:solidFill>
                  <a:schemeClr val="tx1"/>
                </a:solidFill>
                <a:latin typeface="Montserrat" panose="00000500000000000000" pitchFamily="2" charset="0"/>
              </a:rPr>
              <a:t>Cluster 0 : 5 pays, Cluster 1 : 14 pays, Cluster 2 : 4 pays, Cluster 3 : 111 pays, Cluster 4 : 7 pays.</a:t>
            </a:r>
          </a:p>
          <a:p>
            <a:pPr marL="114300" marR="0" lvl="0" indent="0" algn="l" rtl="0">
              <a:lnSpc>
                <a:spcPct val="115000"/>
              </a:lnSpc>
              <a:spcBef>
                <a:spcPts val="0"/>
              </a:spcBef>
              <a:spcAft>
                <a:spcPts val="0"/>
              </a:spcAft>
              <a:buClr>
                <a:srgbClr val="999999"/>
              </a:buClr>
              <a:buSzPts val="1800"/>
              <a:buNone/>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114300" indent="0">
              <a:buClr>
                <a:srgbClr val="999999"/>
              </a:buClr>
              <a:buNone/>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AC4AE4E0-5A41-C606-D219-A3134BFED3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
        <p:nvSpPr>
          <p:cNvPr id="64" name="Google Shape;64;p4">
            <a:extLst>
              <a:ext uri="{FF2B5EF4-FFF2-40B4-BE49-F238E27FC236}">
                <a16:creationId xmlns:a16="http://schemas.microsoft.com/office/drawing/2014/main" id="{7003721D-FD7C-4878-196B-A3FA096F80FD}"/>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1336B5B0-3507-4602-8B86-B79412D69A6C}"/>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 exploratoire des données : CAH</a:t>
            </a:r>
            <a:endParaRPr sz="2500" b="0" i="0" u="none" strike="noStrike" cap="none" dirty="0">
              <a:solidFill>
                <a:srgbClr val="F3F3F3"/>
              </a:solidFill>
              <a:latin typeface="Montserrat"/>
              <a:ea typeface="Montserrat"/>
              <a:cs typeface="Montserrat"/>
              <a:sym typeface="Montserrat"/>
            </a:endParaRPr>
          </a:p>
        </p:txBody>
      </p:sp>
      <p:pic>
        <p:nvPicPr>
          <p:cNvPr id="12" name="Image 11">
            <a:extLst>
              <a:ext uri="{FF2B5EF4-FFF2-40B4-BE49-F238E27FC236}">
                <a16:creationId xmlns:a16="http://schemas.microsoft.com/office/drawing/2014/main" id="{DE0B8885-5724-872E-98FA-0B9CFDDCB7BB}"/>
              </a:ext>
            </a:extLst>
          </p:cNvPr>
          <p:cNvPicPr>
            <a:picLocks noChangeAspect="1"/>
          </p:cNvPicPr>
          <p:nvPr/>
        </p:nvPicPr>
        <p:blipFill>
          <a:blip r:embed="rId3"/>
          <a:stretch>
            <a:fillRect/>
          </a:stretch>
        </p:blipFill>
        <p:spPr>
          <a:xfrm>
            <a:off x="311700" y="1488775"/>
            <a:ext cx="4000768" cy="2800766"/>
          </a:xfrm>
          <a:prstGeom prst="rect">
            <a:avLst/>
          </a:prstGeom>
        </p:spPr>
      </p:pic>
      <p:pic>
        <p:nvPicPr>
          <p:cNvPr id="15" name="Image 14">
            <a:extLst>
              <a:ext uri="{FF2B5EF4-FFF2-40B4-BE49-F238E27FC236}">
                <a16:creationId xmlns:a16="http://schemas.microsoft.com/office/drawing/2014/main" id="{1348ECFC-1C24-08B3-D430-1B90024D2661}"/>
              </a:ext>
            </a:extLst>
          </p:cNvPr>
          <p:cNvPicPr>
            <a:picLocks noChangeAspect="1"/>
          </p:cNvPicPr>
          <p:nvPr/>
        </p:nvPicPr>
        <p:blipFill>
          <a:blip r:embed="rId4"/>
          <a:stretch>
            <a:fillRect/>
          </a:stretch>
        </p:blipFill>
        <p:spPr>
          <a:xfrm>
            <a:off x="4312467" y="1488775"/>
            <a:ext cx="4420445" cy="2800766"/>
          </a:xfrm>
          <a:prstGeom prst="rect">
            <a:avLst/>
          </a:prstGeom>
        </p:spPr>
      </p:pic>
    </p:spTree>
    <p:extLst>
      <p:ext uri="{BB962C8B-B14F-4D97-AF65-F5344CB8AC3E}">
        <p14:creationId xmlns:p14="http://schemas.microsoft.com/office/powerpoint/2010/main" val="142333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54C56D64-008E-0D15-1912-B266967C97BA}"/>
            </a:ext>
          </a:extLst>
        </p:cNvPr>
        <p:cNvGrpSpPr/>
        <p:nvPr/>
      </p:nvGrpSpPr>
      <p:grpSpPr>
        <a:xfrm>
          <a:off x="0" y="0"/>
          <a:ext cx="0" cy="0"/>
          <a:chOff x="0" y="0"/>
          <a:chExt cx="0" cy="0"/>
        </a:xfrm>
      </p:grpSpPr>
      <p:sp>
        <p:nvSpPr>
          <p:cNvPr id="3" name="Titre 2">
            <a:extLst>
              <a:ext uri="{FF2B5EF4-FFF2-40B4-BE49-F238E27FC236}">
                <a16:creationId xmlns:a16="http://schemas.microsoft.com/office/drawing/2014/main" id="{56E2F325-83A3-75F4-137F-EC3FB8991765}"/>
              </a:ext>
            </a:extLst>
          </p:cNvPr>
          <p:cNvSpPr>
            <a:spLocks noGrp="1"/>
          </p:cNvSpPr>
          <p:nvPr>
            <p:ph type="title"/>
          </p:nvPr>
        </p:nvSpPr>
        <p:spPr/>
        <p:txBody>
          <a:bodyPr>
            <a:normAutofit fontScale="90000"/>
          </a:bodyPr>
          <a:lstStyle/>
          <a:p>
            <a:endParaRPr lang="fr-FR"/>
          </a:p>
        </p:txBody>
      </p:sp>
      <p:sp>
        <p:nvSpPr>
          <p:cNvPr id="63" name="Google Shape;63;p4">
            <a:extLst>
              <a:ext uri="{FF2B5EF4-FFF2-40B4-BE49-F238E27FC236}">
                <a16:creationId xmlns:a16="http://schemas.microsoft.com/office/drawing/2014/main" id="{1CCF148A-0426-9FEA-4829-7E69648805BD}"/>
              </a:ext>
            </a:extLst>
          </p:cNvPr>
          <p:cNvSpPr txBox="1">
            <a:spLocks noGrp="1"/>
          </p:cNvSpPr>
          <p:nvPr>
            <p:ph type="body" idx="1"/>
          </p:nvPr>
        </p:nvSpPr>
        <p:spPr>
          <a:xfrm>
            <a:off x="311700" y="1152474"/>
            <a:ext cx="8520600" cy="3864757"/>
          </a:xfrm>
          <a:prstGeom prst="rect">
            <a:avLst/>
          </a:prstGeom>
          <a:noFill/>
          <a:ln>
            <a:noFill/>
          </a:ln>
        </p:spPr>
        <p:txBody>
          <a:bodyPr spcFirstLastPara="1" wrap="square" lIns="91425" tIns="91425" rIns="91425" bIns="91425" anchor="t" anchorCtr="0">
            <a:normAutofit/>
          </a:bodyPr>
          <a:lstStyle/>
          <a:p>
            <a:pPr marL="114300" indent="0">
              <a:buClr>
                <a:srgbClr val="999999"/>
              </a:buClr>
              <a:buNone/>
            </a:pPr>
            <a:r>
              <a:rPr lang="fr-FR" sz="1400" dirty="0">
                <a:solidFill>
                  <a:schemeClr val="tx1"/>
                </a:solidFill>
                <a:latin typeface="Montserrat" panose="00000500000000000000" pitchFamily="2" charset="0"/>
              </a:rPr>
              <a:t> </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114300" marR="0" lvl="0" indent="0" algn="l" rtl="0">
              <a:lnSpc>
                <a:spcPct val="115000"/>
              </a:lnSpc>
              <a:spcBef>
                <a:spcPts val="0"/>
              </a:spcBef>
              <a:spcAft>
                <a:spcPts val="0"/>
              </a:spcAft>
              <a:buClr>
                <a:srgbClr val="999999"/>
              </a:buClr>
              <a:buSzPts val="1800"/>
              <a:buNone/>
            </a:pPr>
            <a:r>
              <a:rPr lang="fr-FR" sz="1400" dirty="0">
                <a:solidFill>
                  <a:schemeClr val="tx1"/>
                </a:solidFill>
                <a:latin typeface="Montserrat" panose="00000500000000000000" pitchFamily="2" charset="0"/>
              </a:rPr>
              <a:t> </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114300" marR="0" lvl="0" indent="0" algn="ctr" rtl="0">
              <a:lnSpc>
                <a:spcPct val="115000"/>
              </a:lnSpc>
              <a:spcBef>
                <a:spcPts val="0"/>
              </a:spcBef>
              <a:spcAft>
                <a:spcPts val="0"/>
              </a:spcAft>
              <a:buClr>
                <a:srgbClr val="999999"/>
              </a:buClr>
              <a:buSzPts val="1800"/>
              <a:buNone/>
            </a:pPr>
            <a:r>
              <a:rPr lang="fr-FR" sz="1400" dirty="0">
                <a:solidFill>
                  <a:schemeClr val="tx1"/>
                </a:solidFill>
                <a:latin typeface="Montserrat" panose="00000500000000000000" pitchFamily="2" charset="0"/>
              </a:rPr>
              <a:t>Le cluster 2 se dégage favorablement par rapport aux variables choisies.</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marR="0" lvl="0" indent="0" algn="l" rtl="0">
              <a:lnSpc>
                <a:spcPct val="115000"/>
              </a:lnSpc>
              <a:spcBef>
                <a:spcPts val="0"/>
              </a:spcBef>
              <a:spcAft>
                <a:spcPts val="0"/>
              </a:spcAft>
              <a:buClr>
                <a:srgbClr val="999999"/>
              </a:buClr>
              <a:buSzPts val="1800"/>
              <a:buNone/>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114300" indent="0">
              <a:buClr>
                <a:srgbClr val="999999"/>
              </a:buClr>
              <a:buNone/>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49164508-6117-1C1C-2976-AC8020DB04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a:t>
            </a:fld>
            <a:endParaRPr lang="fr-FR" dirty="0"/>
          </a:p>
        </p:txBody>
      </p:sp>
      <p:sp>
        <p:nvSpPr>
          <p:cNvPr id="64" name="Google Shape;64;p4">
            <a:extLst>
              <a:ext uri="{FF2B5EF4-FFF2-40B4-BE49-F238E27FC236}">
                <a16:creationId xmlns:a16="http://schemas.microsoft.com/office/drawing/2014/main" id="{11B71680-2B27-1491-1607-0516252C7A4F}"/>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10E5C8E7-E29F-8230-819C-2478808885F1}"/>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 exploratoire des données : CAH</a:t>
            </a:r>
            <a:endParaRPr sz="2500" b="0" i="0" u="none" strike="noStrike" cap="none" dirty="0">
              <a:solidFill>
                <a:srgbClr val="F3F3F3"/>
              </a:solidFill>
              <a:latin typeface="Montserrat"/>
              <a:ea typeface="Montserrat"/>
              <a:cs typeface="Montserrat"/>
              <a:sym typeface="Montserrat"/>
            </a:endParaRPr>
          </a:p>
        </p:txBody>
      </p:sp>
      <p:pic>
        <p:nvPicPr>
          <p:cNvPr id="5" name="Image 4">
            <a:extLst>
              <a:ext uri="{FF2B5EF4-FFF2-40B4-BE49-F238E27FC236}">
                <a16:creationId xmlns:a16="http://schemas.microsoft.com/office/drawing/2014/main" id="{FF4F2C54-19D7-AD4A-7BCA-976030A8076D}"/>
              </a:ext>
            </a:extLst>
          </p:cNvPr>
          <p:cNvPicPr>
            <a:picLocks noChangeAspect="1"/>
          </p:cNvPicPr>
          <p:nvPr/>
        </p:nvPicPr>
        <p:blipFill>
          <a:blip r:embed="rId3"/>
          <a:stretch>
            <a:fillRect/>
          </a:stretch>
        </p:blipFill>
        <p:spPr>
          <a:xfrm>
            <a:off x="976638" y="1171673"/>
            <a:ext cx="7262538" cy="3526802"/>
          </a:xfrm>
          <a:prstGeom prst="rect">
            <a:avLst/>
          </a:prstGeom>
        </p:spPr>
      </p:pic>
    </p:spTree>
    <p:extLst>
      <p:ext uri="{BB962C8B-B14F-4D97-AF65-F5344CB8AC3E}">
        <p14:creationId xmlns:p14="http://schemas.microsoft.com/office/powerpoint/2010/main" val="3438863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5C7AB94C-51E4-8A39-0BB3-2EB7E4D59C45}"/>
            </a:ext>
          </a:extLst>
        </p:cNvPr>
        <p:cNvGrpSpPr/>
        <p:nvPr/>
      </p:nvGrpSpPr>
      <p:grpSpPr>
        <a:xfrm>
          <a:off x="0" y="0"/>
          <a:ext cx="0" cy="0"/>
          <a:chOff x="0" y="0"/>
          <a:chExt cx="0" cy="0"/>
        </a:xfrm>
      </p:grpSpPr>
      <p:sp>
        <p:nvSpPr>
          <p:cNvPr id="7" name="Titre 6">
            <a:extLst>
              <a:ext uri="{FF2B5EF4-FFF2-40B4-BE49-F238E27FC236}">
                <a16:creationId xmlns:a16="http://schemas.microsoft.com/office/drawing/2014/main" id="{F692E06B-8ACB-8165-9B44-CA9EA60D1A16}"/>
              </a:ext>
            </a:extLst>
          </p:cNvPr>
          <p:cNvSpPr>
            <a:spLocks noGrp="1"/>
          </p:cNvSpPr>
          <p:nvPr>
            <p:ph type="title"/>
          </p:nvPr>
        </p:nvSpPr>
        <p:spPr/>
        <p:txBody>
          <a:bodyPr>
            <a:normAutofit fontScale="90000"/>
          </a:bodyPr>
          <a:lstStyle/>
          <a:p>
            <a:endParaRPr lang="fr-FR"/>
          </a:p>
        </p:txBody>
      </p:sp>
      <p:sp>
        <p:nvSpPr>
          <p:cNvPr id="63" name="Google Shape;63;p4">
            <a:extLst>
              <a:ext uri="{FF2B5EF4-FFF2-40B4-BE49-F238E27FC236}">
                <a16:creationId xmlns:a16="http://schemas.microsoft.com/office/drawing/2014/main" id="{1E21C6E3-D765-DCFB-593F-BD728C342DBB}"/>
              </a:ext>
            </a:extLst>
          </p:cNvPr>
          <p:cNvSpPr txBox="1">
            <a:spLocks noGrp="1"/>
          </p:cNvSpPr>
          <p:nvPr>
            <p:ph type="body" idx="1"/>
          </p:nvPr>
        </p:nvSpPr>
        <p:spPr>
          <a:xfrm>
            <a:off x="311700" y="1152475"/>
            <a:ext cx="4140614" cy="3416400"/>
          </a:xfrm>
          <a:prstGeom prst="rect">
            <a:avLst/>
          </a:prstGeom>
          <a:noFill/>
          <a:ln>
            <a:noFill/>
          </a:ln>
        </p:spPr>
        <p:txBody>
          <a:bodyPr spcFirstLastPara="1" wrap="square" lIns="91425" tIns="91425" rIns="91425" bIns="91425" anchor="t" anchorCtr="0">
            <a:normAutofit/>
          </a:bodyPr>
          <a:lstStyle/>
          <a:p>
            <a:pPr marL="400050" indent="-285750">
              <a:buClr>
                <a:srgbClr val="999999"/>
              </a:buClr>
            </a:pPr>
            <a:r>
              <a:rPr lang="fr-FR" sz="1400" dirty="0">
                <a:solidFill>
                  <a:schemeClr val="tx1"/>
                </a:solidFill>
                <a:latin typeface="Montserrat" panose="00000500000000000000" pitchFamily="2" charset="0"/>
              </a:rPr>
              <a:t> Détermination du nombre de clusters : </a:t>
            </a:r>
          </a:p>
          <a:p>
            <a:pPr marL="114300" marR="0" lvl="0" indent="0" algn="l" rtl="0">
              <a:lnSpc>
                <a:spcPct val="115000"/>
              </a:lnSpc>
              <a:spcBef>
                <a:spcPts val="0"/>
              </a:spcBef>
              <a:spcAft>
                <a:spcPts val="0"/>
              </a:spcAft>
              <a:buClr>
                <a:srgbClr val="999999"/>
              </a:buClr>
              <a:buSzPts val="1800"/>
              <a:buNone/>
            </a:pPr>
            <a:r>
              <a:rPr lang="fr-FR" sz="1400" dirty="0">
                <a:solidFill>
                  <a:schemeClr val="tx1"/>
                </a:solidFill>
                <a:latin typeface="Montserrat" panose="00000500000000000000" pitchFamily="2" charset="0"/>
              </a:rPr>
              <a:t> </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marR="0" lvl="0" indent="0" algn="l" rtl="0">
              <a:lnSpc>
                <a:spcPct val="115000"/>
              </a:lnSpc>
              <a:spcBef>
                <a:spcPts val="0"/>
              </a:spcBef>
              <a:spcAft>
                <a:spcPts val="0"/>
              </a:spcAft>
              <a:buClr>
                <a:srgbClr val="999999"/>
              </a:buClr>
              <a:buSzPts val="1800"/>
              <a:buNone/>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114300" indent="0">
              <a:buClr>
                <a:srgbClr val="999999"/>
              </a:buClr>
              <a:buNone/>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8" name="Espace réservé du texte 7">
            <a:extLst>
              <a:ext uri="{FF2B5EF4-FFF2-40B4-BE49-F238E27FC236}">
                <a16:creationId xmlns:a16="http://schemas.microsoft.com/office/drawing/2014/main" id="{DACA36E0-C3C9-9564-2FEC-2E45D7EC1C9F}"/>
              </a:ext>
            </a:extLst>
          </p:cNvPr>
          <p:cNvSpPr>
            <a:spLocks noGrp="1"/>
          </p:cNvSpPr>
          <p:nvPr>
            <p:ph type="body" idx="2"/>
          </p:nvPr>
        </p:nvSpPr>
        <p:spPr/>
        <p:txBody>
          <a:bodyPr/>
          <a:lstStyle/>
          <a:p>
            <a:endParaRPr lang="fr-FR" dirty="0"/>
          </a:p>
          <a:p>
            <a:r>
              <a:rPr lang="fr-FR" dirty="0"/>
              <a:t>4 clusters choisis,</a:t>
            </a:r>
          </a:p>
          <a:p>
            <a:endParaRPr lang="fr-FR" dirty="0"/>
          </a:p>
          <a:p>
            <a:r>
              <a:rPr lang="fr-FR" dirty="0"/>
              <a:t>Application de l’algorithme K-</a:t>
            </a:r>
            <a:r>
              <a:rPr lang="fr-FR" dirty="0" err="1"/>
              <a:t>Means</a:t>
            </a:r>
            <a:r>
              <a:rPr lang="fr-FR" dirty="0"/>
              <a:t>,</a:t>
            </a:r>
          </a:p>
          <a:p>
            <a:endParaRPr lang="fr-FR" dirty="0"/>
          </a:p>
          <a:p>
            <a:r>
              <a:rPr lang="fr-FR" dirty="0"/>
              <a:t>Répartition des clusters :</a:t>
            </a:r>
          </a:p>
          <a:p>
            <a:pPr lvl="1"/>
            <a:r>
              <a:rPr lang="fr-FR" dirty="0"/>
              <a:t>Cluster 0 : 44 pays,</a:t>
            </a:r>
          </a:p>
          <a:p>
            <a:pPr lvl="1"/>
            <a:r>
              <a:rPr lang="fr-FR" dirty="0"/>
              <a:t>Cluster 1 : 74 pays,</a:t>
            </a:r>
          </a:p>
          <a:p>
            <a:pPr lvl="1"/>
            <a:r>
              <a:rPr lang="fr-FR" dirty="0"/>
              <a:t>Cluster 2 : 5 pays,</a:t>
            </a:r>
          </a:p>
          <a:p>
            <a:pPr lvl="1"/>
            <a:r>
              <a:rPr lang="fr-FR" dirty="0"/>
              <a:t>Cluster 3 : 18 pays.</a:t>
            </a:r>
          </a:p>
        </p:txBody>
      </p:sp>
      <p:sp>
        <p:nvSpPr>
          <p:cNvPr id="2" name="Espace réservé du numéro de diapositive 1">
            <a:extLst>
              <a:ext uri="{FF2B5EF4-FFF2-40B4-BE49-F238E27FC236}">
                <a16:creationId xmlns:a16="http://schemas.microsoft.com/office/drawing/2014/main" id="{DB2813BD-84D9-2A79-D745-AC4C71415B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dirty="0"/>
          </a:p>
        </p:txBody>
      </p:sp>
      <p:sp>
        <p:nvSpPr>
          <p:cNvPr id="64" name="Google Shape;64;p4">
            <a:extLst>
              <a:ext uri="{FF2B5EF4-FFF2-40B4-BE49-F238E27FC236}">
                <a16:creationId xmlns:a16="http://schemas.microsoft.com/office/drawing/2014/main" id="{1371191F-2CFE-515D-6D71-CDF47F84E534}"/>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EB08A28B-936B-9031-5130-9FC3B671B95F}"/>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 exploratoire des données : K-Means</a:t>
            </a:r>
            <a:endParaRPr sz="2500" b="0" i="0" u="none" strike="noStrike" cap="none" dirty="0">
              <a:solidFill>
                <a:srgbClr val="F3F3F3"/>
              </a:solidFill>
              <a:latin typeface="Montserrat"/>
              <a:ea typeface="Montserrat"/>
              <a:cs typeface="Montserrat"/>
              <a:sym typeface="Montserrat"/>
            </a:endParaRPr>
          </a:p>
        </p:txBody>
      </p:sp>
      <p:pic>
        <p:nvPicPr>
          <p:cNvPr id="6" name="Image 5">
            <a:extLst>
              <a:ext uri="{FF2B5EF4-FFF2-40B4-BE49-F238E27FC236}">
                <a16:creationId xmlns:a16="http://schemas.microsoft.com/office/drawing/2014/main" id="{471C0F6D-1766-0447-DD98-1BA490390056}"/>
              </a:ext>
            </a:extLst>
          </p:cNvPr>
          <p:cNvPicPr>
            <a:picLocks noChangeAspect="1"/>
          </p:cNvPicPr>
          <p:nvPr/>
        </p:nvPicPr>
        <p:blipFill>
          <a:blip r:embed="rId3"/>
          <a:stretch>
            <a:fillRect/>
          </a:stretch>
        </p:blipFill>
        <p:spPr>
          <a:xfrm>
            <a:off x="360179" y="1594216"/>
            <a:ext cx="4029898" cy="3212034"/>
          </a:xfrm>
          <a:prstGeom prst="rect">
            <a:avLst/>
          </a:prstGeom>
        </p:spPr>
      </p:pic>
    </p:spTree>
    <p:extLst>
      <p:ext uri="{BB962C8B-B14F-4D97-AF65-F5344CB8AC3E}">
        <p14:creationId xmlns:p14="http://schemas.microsoft.com/office/powerpoint/2010/main" val="98782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29368E92-BE66-4444-BA90-71832BB3CD35}"/>
            </a:ext>
          </a:extLst>
        </p:cNvPr>
        <p:cNvGrpSpPr/>
        <p:nvPr/>
      </p:nvGrpSpPr>
      <p:grpSpPr>
        <a:xfrm>
          <a:off x="0" y="0"/>
          <a:ext cx="0" cy="0"/>
          <a:chOff x="0" y="0"/>
          <a:chExt cx="0" cy="0"/>
        </a:xfrm>
      </p:grpSpPr>
      <p:sp>
        <p:nvSpPr>
          <p:cNvPr id="7" name="Titre 6">
            <a:extLst>
              <a:ext uri="{FF2B5EF4-FFF2-40B4-BE49-F238E27FC236}">
                <a16:creationId xmlns:a16="http://schemas.microsoft.com/office/drawing/2014/main" id="{A3E65DB0-4624-41A6-4366-F64FC58192DE}"/>
              </a:ext>
            </a:extLst>
          </p:cNvPr>
          <p:cNvSpPr>
            <a:spLocks noGrp="1"/>
          </p:cNvSpPr>
          <p:nvPr>
            <p:ph type="title"/>
          </p:nvPr>
        </p:nvSpPr>
        <p:spPr/>
        <p:txBody>
          <a:bodyPr>
            <a:normAutofit fontScale="90000"/>
          </a:bodyPr>
          <a:lstStyle/>
          <a:p>
            <a:endParaRPr lang="fr-FR"/>
          </a:p>
        </p:txBody>
      </p:sp>
      <p:sp>
        <p:nvSpPr>
          <p:cNvPr id="63" name="Google Shape;63;p4">
            <a:extLst>
              <a:ext uri="{FF2B5EF4-FFF2-40B4-BE49-F238E27FC236}">
                <a16:creationId xmlns:a16="http://schemas.microsoft.com/office/drawing/2014/main" id="{0D897315-F7A1-B557-D12B-2A81BE686A00}"/>
              </a:ext>
            </a:extLst>
          </p:cNvPr>
          <p:cNvSpPr txBox="1">
            <a:spLocks noGrp="1"/>
          </p:cNvSpPr>
          <p:nvPr>
            <p:ph type="body" idx="1"/>
          </p:nvPr>
        </p:nvSpPr>
        <p:spPr>
          <a:xfrm>
            <a:off x="311699" y="1152475"/>
            <a:ext cx="8636015" cy="3416400"/>
          </a:xfrm>
          <a:prstGeom prst="rect">
            <a:avLst/>
          </a:prstGeom>
          <a:noFill/>
          <a:ln>
            <a:noFill/>
          </a:ln>
        </p:spPr>
        <p:txBody>
          <a:bodyPr spcFirstLastPara="1" wrap="square" lIns="91425" tIns="91425" rIns="91425" bIns="91425" anchor="t" anchorCtr="0">
            <a:normAutofit/>
          </a:bodyPr>
          <a:lstStyle/>
          <a:p>
            <a:pPr marL="114300" indent="0" algn="ctr">
              <a:buClr>
                <a:srgbClr val="999999"/>
              </a:buClr>
              <a:buNone/>
            </a:pPr>
            <a:r>
              <a:rPr lang="fr-FR" sz="1400" dirty="0">
                <a:solidFill>
                  <a:schemeClr val="tx1"/>
                </a:solidFill>
                <a:latin typeface="Montserrat" panose="00000500000000000000" pitchFamily="2" charset="0"/>
              </a:rPr>
              <a:t>Répartition des individus par clusters : </a:t>
            </a:r>
          </a:p>
          <a:p>
            <a:pPr marL="114300" marR="0" lvl="0" indent="0" algn="l" rtl="0">
              <a:lnSpc>
                <a:spcPct val="115000"/>
              </a:lnSpc>
              <a:spcBef>
                <a:spcPts val="0"/>
              </a:spcBef>
              <a:spcAft>
                <a:spcPts val="0"/>
              </a:spcAft>
              <a:buClr>
                <a:srgbClr val="999999"/>
              </a:buClr>
              <a:buSzPts val="1800"/>
              <a:buNone/>
            </a:pPr>
            <a:r>
              <a:rPr lang="fr-FR" sz="1400" dirty="0">
                <a:solidFill>
                  <a:schemeClr val="tx1"/>
                </a:solidFill>
                <a:latin typeface="Montserrat" panose="00000500000000000000" pitchFamily="2" charset="0"/>
              </a:rPr>
              <a:t> </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marR="0" lvl="0" indent="0" algn="l" rtl="0">
              <a:lnSpc>
                <a:spcPct val="115000"/>
              </a:lnSpc>
              <a:spcBef>
                <a:spcPts val="0"/>
              </a:spcBef>
              <a:spcAft>
                <a:spcPts val="0"/>
              </a:spcAft>
              <a:buClr>
                <a:srgbClr val="999999"/>
              </a:buClr>
              <a:buSzPts val="1800"/>
              <a:buNone/>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114300" indent="0">
              <a:buClr>
                <a:srgbClr val="999999"/>
              </a:buClr>
              <a:buNone/>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6E53E493-65FB-9FEE-AA33-E6AD614DAA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dirty="0"/>
          </a:p>
        </p:txBody>
      </p:sp>
      <p:sp>
        <p:nvSpPr>
          <p:cNvPr id="64" name="Google Shape;64;p4">
            <a:extLst>
              <a:ext uri="{FF2B5EF4-FFF2-40B4-BE49-F238E27FC236}">
                <a16:creationId xmlns:a16="http://schemas.microsoft.com/office/drawing/2014/main" id="{5A18DB6B-1633-A531-ACE0-EC97EC1B4B50}"/>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CF9985F4-94B0-6095-84B7-27A615B170D6}"/>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 exploratoire des données : K-Means</a:t>
            </a:r>
            <a:endParaRPr sz="2500" b="0" i="0" u="none" strike="noStrike" cap="none" dirty="0">
              <a:solidFill>
                <a:srgbClr val="F3F3F3"/>
              </a:solidFill>
              <a:latin typeface="Montserrat"/>
              <a:ea typeface="Montserrat"/>
              <a:cs typeface="Montserrat"/>
              <a:sym typeface="Montserrat"/>
            </a:endParaRPr>
          </a:p>
        </p:txBody>
      </p:sp>
      <p:pic>
        <p:nvPicPr>
          <p:cNvPr id="4" name="Image 3">
            <a:extLst>
              <a:ext uri="{FF2B5EF4-FFF2-40B4-BE49-F238E27FC236}">
                <a16:creationId xmlns:a16="http://schemas.microsoft.com/office/drawing/2014/main" id="{C1DD375F-F851-AFFF-F256-9B9233BC0C8A}"/>
              </a:ext>
            </a:extLst>
          </p:cNvPr>
          <p:cNvPicPr>
            <a:picLocks noChangeAspect="1"/>
          </p:cNvPicPr>
          <p:nvPr/>
        </p:nvPicPr>
        <p:blipFill>
          <a:blip r:embed="rId3"/>
          <a:stretch>
            <a:fillRect/>
          </a:stretch>
        </p:blipFill>
        <p:spPr>
          <a:xfrm>
            <a:off x="250524" y="1640227"/>
            <a:ext cx="4064720" cy="2928648"/>
          </a:xfrm>
          <a:prstGeom prst="rect">
            <a:avLst/>
          </a:prstGeom>
        </p:spPr>
      </p:pic>
      <p:pic>
        <p:nvPicPr>
          <p:cNvPr id="9" name="Image 8">
            <a:extLst>
              <a:ext uri="{FF2B5EF4-FFF2-40B4-BE49-F238E27FC236}">
                <a16:creationId xmlns:a16="http://schemas.microsoft.com/office/drawing/2014/main" id="{95028AFC-7AD4-167A-F462-9EAA80A1BF48}"/>
              </a:ext>
            </a:extLst>
          </p:cNvPr>
          <p:cNvPicPr>
            <a:picLocks noChangeAspect="1"/>
          </p:cNvPicPr>
          <p:nvPr/>
        </p:nvPicPr>
        <p:blipFill>
          <a:blip r:embed="rId4"/>
          <a:stretch>
            <a:fillRect/>
          </a:stretch>
        </p:blipFill>
        <p:spPr>
          <a:xfrm>
            <a:off x="4315244" y="1685177"/>
            <a:ext cx="4431564" cy="2952014"/>
          </a:xfrm>
          <a:prstGeom prst="rect">
            <a:avLst/>
          </a:prstGeom>
        </p:spPr>
      </p:pic>
    </p:spTree>
    <p:extLst>
      <p:ext uri="{BB962C8B-B14F-4D97-AF65-F5344CB8AC3E}">
        <p14:creationId xmlns:p14="http://schemas.microsoft.com/office/powerpoint/2010/main" val="2665575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E2C63D9B-D616-CD35-BA70-745FFB68E039}"/>
            </a:ext>
          </a:extLst>
        </p:cNvPr>
        <p:cNvGrpSpPr/>
        <p:nvPr/>
      </p:nvGrpSpPr>
      <p:grpSpPr>
        <a:xfrm>
          <a:off x="0" y="0"/>
          <a:ext cx="0" cy="0"/>
          <a:chOff x="0" y="0"/>
          <a:chExt cx="0" cy="0"/>
        </a:xfrm>
      </p:grpSpPr>
      <p:sp>
        <p:nvSpPr>
          <p:cNvPr id="7" name="Titre 6">
            <a:extLst>
              <a:ext uri="{FF2B5EF4-FFF2-40B4-BE49-F238E27FC236}">
                <a16:creationId xmlns:a16="http://schemas.microsoft.com/office/drawing/2014/main" id="{9F58C3EE-6A80-A8DD-4D0B-5CE569A7FD5C}"/>
              </a:ext>
            </a:extLst>
          </p:cNvPr>
          <p:cNvSpPr>
            <a:spLocks noGrp="1"/>
          </p:cNvSpPr>
          <p:nvPr>
            <p:ph type="title"/>
          </p:nvPr>
        </p:nvSpPr>
        <p:spPr/>
        <p:txBody>
          <a:bodyPr>
            <a:normAutofit fontScale="90000"/>
          </a:bodyPr>
          <a:lstStyle/>
          <a:p>
            <a:endParaRPr lang="fr-FR"/>
          </a:p>
        </p:txBody>
      </p:sp>
      <p:sp>
        <p:nvSpPr>
          <p:cNvPr id="63" name="Google Shape;63;p4">
            <a:extLst>
              <a:ext uri="{FF2B5EF4-FFF2-40B4-BE49-F238E27FC236}">
                <a16:creationId xmlns:a16="http://schemas.microsoft.com/office/drawing/2014/main" id="{BC9757F5-F40B-F266-D484-1E8CD91230F7}"/>
              </a:ext>
            </a:extLst>
          </p:cNvPr>
          <p:cNvSpPr txBox="1">
            <a:spLocks noGrp="1"/>
          </p:cNvSpPr>
          <p:nvPr>
            <p:ph type="body" idx="1"/>
          </p:nvPr>
        </p:nvSpPr>
        <p:spPr>
          <a:xfrm>
            <a:off x="311699" y="1152475"/>
            <a:ext cx="8636015" cy="3955718"/>
          </a:xfrm>
          <a:prstGeom prst="rect">
            <a:avLst/>
          </a:prstGeom>
          <a:noFill/>
          <a:ln>
            <a:noFill/>
          </a:ln>
        </p:spPr>
        <p:txBody>
          <a:bodyPr spcFirstLastPara="1" wrap="square" lIns="91425" tIns="91425" rIns="91425" bIns="91425" anchor="t" anchorCtr="0">
            <a:normAutofit lnSpcReduction="10000"/>
          </a:bodyPr>
          <a:lstStyle/>
          <a:p>
            <a:pPr marL="114300" indent="0" algn="ctr">
              <a:buClr>
                <a:srgbClr val="999999"/>
              </a:buClr>
              <a:buNone/>
            </a:pPr>
            <a:r>
              <a:rPr lang="fr-FR" sz="1400" dirty="0">
                <a:solidFill>
                  <a:schemeClr val="tx1"/>
                </a:solidFill>
                <a:latin typeface="Montserrat" panose="00000500000000000000" pitchFamily="2" charset="0"/>
              </a:rPr>
              <a:t> </a:t>
            </a:r>
          </a:p>
          <a:p>
            <a:pPr marL="114300" marR="0" lvl="0" indent="0" algn="l" rtl="0">
              <a:lnSpc>
                <a:spcPct val="115000"/>
              </a:lnSpc>
              <a:spcBef>
                <a:spcPts val="0"/>
              </a:spcBef>
              <a:spcAft>
                <a:spcPts val="0"/>
              </a:spcAft>
              <a:buClr>
                <a:srgbClr val="999999"/>
              </a:buClr>
              <a:buSzPts val="1800"/>
              <a:buNone/>
            </a:pPr>
            <a:r>
              <a:rPr lang="fr-FR" sz="1400" dirty="0">
                <a:solidFill>
                  <a:schemeClr val="tx1"/>
                </a:solidFill>
                <a:latin typeface="Montserrat" panose="00000500000000000000" pitchFamily="2" charset="0"/>
              </a:rPr>
              <a:t> </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114300" marR="0" lvl="0" indent="0" algn="ctr" rtl="0">
              <a:lnSpc>
                <a:spcPct val="115000"/>
              </a:lnSpc>
              <a:spcBef>
                <a:spcPts val="0"/>
              </a:spcBef>
              <a:spcAft>
                <a:spcPts val="0"/>
              </a:spcAft>
              <a:buClr>
                <a:srgbClr val="999999"/>
              </a:buClr>
              <a:buSzPts val="1800"/>
              <a:buNone/>
            </a:pPr>
            <a:r>
              <a:rPr lang="fr-FR" sz="1400" dirty="0">
                <a:solidFill>
                  <a:schemeClr val="tx1"/>
                </a:solidFill>
                <a:latin typeface="Montserrat" panose="00000500000000000000" pitchFamily="2" charset="0"/>
              </a:rPr>
              <a:t>Le cluster 2 se dégage favorablement par rapport aux variables choisies.</a:t>
            </a: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marR="0" lvl="0" indent="0" algn="l" rtl="0">
              <a:lnSpc>
                <a:spcPct val="115000"/>
              </a:lnSpc>
              <a:spcBef>
                <a:spcPts val="0"/>
              </a:spcBef>
              <a:spcAft>
                <a:spcPts val="0"/>
              </a:spcAft>
              <a:buClr>
                <a:srgbClr val="999999"/>
              </a:buClr>
              <a:buSzPts val="1800"/>
              <a:buNone/>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114300" indent="0">
              <a:buClr>
                <a:srgbClr val="999999"/>
              </a:buClr>
              <a:buNone/>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12311EC9-C314-447A-22D2-22F75E96AD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dirty="0"/>
          </a:p>
        </p:txBody>
      </p:sp>
      <p:sp>
        <p:nvSpPr>
          <p:cNvPr id="64" name="Google Shape;64;p4">
            <a:extLst>
              <a:ext uri="{FF2B5EF4-FFF2-40B4-BE49-F238E27FC236}">
                <a16:creationId xmlns:a16="http://schemas.microsoft.com/office/drawing/2014/main" id="{0EAF2903-166D-D0AB-0B30-49343903C6BE}"/>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895B4118-2B9D-5DEA-16C0-F977C05A33D4}"/>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 exploratoire des données : K-Means</a:t>
            </a:r>
            <a:endParaRPr sz="2500" b="0" i="0" u="none" strike="noStrike" cap="none" dirty="0">
              <a:solidFill>
                <a:srgbClr val="F3F3F3"/>
              </a:solidFill>
              <a:latin typeface="Montserrat"/>
              <a:ea typeface="Montserrat"/>
              <a:cs typeface="Montserrat"/>
              <a:sym typeface="Montserrat"/>
            </a:endParaRPr>
          </a:p>
        </p:txBody>
      </p:sp>
      <p:pic>
        <p:nvPicPr>
          <p:cNvPr id="5" name="Image 4">
            <a:extLst>
              <a:ext uri="{FF2B5EF4-FFF2-40B4-BE49-F238E27FC236}">
                <a16:creationId xmlns:a16="http://schemas.microsoft.com/office/drawing/2014/main" id="{7D3B2E30-81F5-FAEA-F1D0-9DD5757B8ED8}"/>
              </a:ext>
            </a:extLst>
          </p:cNvPr>
          <p:cNvPicPr>
            <a:picLocks noChangeAspect="1"/>
          </p:cNvPicPr>
          <p:nvPr/>
        </p:nvPicPr>
        <p:blipFill>
          <a:blip r:embed="rId3"/>
          <a:stretch>
            <a:fillRect/>
          </a:stretch>
        </p:blipFill>
        <p:spPr>
          <a:xfrm>
            <a:off x="895525" y="1152475"/>
            <a:ext cx="7576933" cy="3416400"/>
          </a:xfrm>
          <a:prstGeom prst="rect">
            <a:avLst/>
          </a:prstGeom>
        </p:spPr>
      </p:pic>
    </p:spTree>
    <p:extLst>
      <p:ext uri="{BB962C8B-B14F-4D97-AF65-F5344CB8AC3E}">
        <p14:creationId xmlns:p14="http://schemas.microsoft.com/office/powerpoint/2010/main" val="4256942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8CE9ACDA-0337-2C13-22E7-2F7512E1AE83}"/>
            </a:ext>
          </a:extLst>
        </p:cNvPr>
        <p:cNvGrpSpPr/>
        <p:nvPr/>
      </p:nvGrpSpPr>
      <p:grpSpPr>
        <a:xfrm>
          <a:off x="0" y="0"/>
          <a:ext cx="0" cy="0"/>
          <a:chOff x="0" y="0"/>
          <a:chExt cx="0" cy="0"/>
        </a:xfrm>
      </p:grpSpPr>
      <p:sp>
        <p:nvSpPr>
          <p:cNvPr id="7" name="Titre 6">
            <a:extLst>
              <a:ext uri="{FF2B5EF4-FFF2-40B4-BE49-F238E27FC236}">
                <a16:creationId xmlns:a16="http://schemas.microsoft.com/office/drawing/2014/main" id="{454A538E-0117-E451-28E5-D34963855324}"/>
              </a:ext>
            </a:extLst>
          </p:cNvPr>
          <p:cNvSpPr>
            <a:spLocks noGrp="1"/>
          </p:cNvSpPr>
          <p:nvPr>
            <p:ph type="title"/>
          </p:nvPr>
        </p:nvSpPr>
        <p:spPr/>
        <p:txBody>
          <a:bodyPr>
            <a:normAutofit fontScale="90000"/>
          </a:bodyPr>
          <a:lstStyle/>
          <a:p>
            <a:endParaRPr lang="fr-FR"/>
          </a:p>
        </p:txBody>
      </p:sp>
      <p:sp>
        <p:nvSpPr>
          <p:cNvPr id="63" name="Google Shape;63;p4">
            <a:extLst>
              <a:ext uri="{FF2B5EF4-FFF2-40B4-BE49-F238E27FC236}">
                <a16:creationId xmlns:a16="http://schemas.microsoft.com/office/drawing/2014/main" id="{E3FBF0AD-D412-48D0-C36A-482F244A6739}"/>
              </a:ext>
            </a:extLst>
          </p:cNvPr>
          <p:cNvSpPr txBox="1">
            <a:spLocks noGrp="1"/>
          </p:cNvSpPr>
          <p:nvPr>
            <p:ph type="body" idx="1"/>
          </p:nvPr>
        </p:nvSpPr>
        <p:spPr>
          <a:xfrm>
            <a:off x="311699" y="1125500"/>
            <a:ext cx="8636015" cy="3982693"/>
          </a:xfrm>
          <a:prstGeom prst="rect">
            <a:avLst/>
          </a:prstGeom>
          <a:noFill/>
          <a:ln>
            <a:noFill/>
          </a:ln>
        </p:spPr>
        <p:txBody>
          <a:bodyPr spcFirstLastPara="1" wrap="square" lIns="91425" tIns="91425" rIns="91425" bIns="91425" anchor="t" anchorCtr="0">
            <a:normAutofit/>
          </a:bodyPr>
          <a:lstStyle/>
          <a:p>
            <a:pPr marL="114300" indent="0" algn="ctr">
              <a:buClr>
                <a:srgbClr val="999999"/>
              </a:buClr>
              <a:buNone/>
            </a:pPr>
            <a:r>
              <a:rPr lang="fr-FR" sz="1400" dirty="0">
                <a:solidFill>
                  <a:schemeClr val="tx1"/>
                </a:solidFill>
                <a:latin typeface="Montserrat" panose="00000500000000000000" pitchFamily="2" charset="0"/>
              </a:rPr>
              <a:t>Pour les 4 pays isolés au début de l’analyse : </a:t>
            </a:r>
          </a:p>
          <a:p>
            <a:pPr marL="114300" marR="0" lvl="0" indent="0" algn="l" rtl="0">
              <a:lnSpc>
                <a:spcPct val="115000"/>
              </a:lnSpc>
              <a:spcBef>
                <a:spcPts val="0"/>
              </a:spcBef>
              <a:spcAft>
                <a:spcPts val="0"/>
              </a:spcAft>
              <a:buClr>
                <a:srgbClr val="999999"/>
              </a:buClr>
              <a:buSzPts val="1800"/>
              <a:buNone/>
            </a:pPr>
            <a:r>
              <a:rPr lang="fr-FR" sz="1400" dirty="0">
                <a:solidFill>
                  <a:schemeClr val="tx1"/>
                </a:solidFill>
                <a:latin typeface="Montserrat" panose="00000500000000000000" pitchFamily="2" charset="0"/>
              </a:rPr>
              <a:t> </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marR="0" lvl="0" indent="0" algn="l" rtl="0">
              <a:lnSpc>
                <a:spcPct val="115000"/>
              </a:lnSpc>
              <a:spcBef>
                <a:spcPts val="0"/>
              </a:spcBef>
              <a:spcAft>
                <a:spcPts val="0"/>
              </a:spcAft>
              <a:buClr>
                <a:srgbClr val="999999"/>
              </a:buClr>
              <a:buSzPts val="1800"/>
              <a:buNone/>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114300" indent="0">
              <a:buClr>
                <a:srgbClr val="999999"/>
              </a:buClr>
              <a:buNone/>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6833905F-FF27-6485-CCF8-0C0608B670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dirty="0"/>
          </a:p>
        </p:txBody>
      </p:sp>
      <p:sp>
        <p:nvSpPr>
          <p:cNvPr id="64" name="Google Shape;64;p4">
            <a:extLst>
              <a:ext uri="{FF2B5EF4-FFF2-40B4-BE49-F238E27FC236}">
                <a16:creationId xmlns:a16="http://schemas.microsoft.com/office/drawing/2014/main" id="{12DD4F4E-D6B6-91B4-843E-B0769BF686CB}"/>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857DCCDD-710C-D490-1007-48468D503F9C}"/>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 exploratoire des données</a:t>
            </a:r>
            <a:endParaRPr sz="2500" b="0" i="0" u="none" strike="noStrike" cap="none" dirty="0">
              <a:solidFill>
                <a:srgbClr val="F3F3F3"/>
              </a:solidFill>
              <a:latin typeface="Montserrat"/>
              <a:ea typeface="Montserrat"/>
              <a:cs typeface="Montserrat"/>
              <a:sym typeface="Montserrat"/>
            </a:endParaRPr>
          </a:p>
        </p:txBody>
      </p:sp>
      <p:pic>
        <p:nvPicPr>
          <p:cNvPr id="4" name="Image 3">
            <a:extLst>
              <a:ext uri="{FF2B5EF4-FFF2-40B4-BE49-F238E27FC236}">
                <a16:creationId xmlns:a16="http://schemas.microsoft.com/office/drawing/2014/main" id="{88A69D2D-DE55-FE0C-3D59-A60ECD554930}"/>
              </a:ext>
            </a:extLst>
          </p:cNvPr>
          <p:cNvPicPr>
            <a:picLocks noChangeAspect="1"/>
          </p:cNvPicPr>
          <p:nvPr/>
        </p:nvPicPr>
        <p:blipFill>
          <a:blip r:embed="rId3"/>
          <a:stretch>
            <a:fillRect/>
          </a:stretch>
        </p:blipFill>
        <p:spPr>
          <a:xfrm>
            <a:off x="895525" y="1527192"/>
            <a:ext cx="7576933" cy="3529625"/>
          </a:xfrm>
          <a:prstGeom prst="rect">
            <a:avLst/>
          </a:prstGeom>
        </p:spPr>
      </p:pic>
    </p:spTree>
    <p:extLst>
      <p:ext uri="{BB962C8B-B14F-4D97-AF65-F5344CB8AC3E}">
        <p14:creationId xmlns:p14="http://schemas.microsoft.com/office/powerpoint/2010/main" val="566781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C687D790-5954-7029-5FA1-33F30C9672DA}"/>
            </a:ext>
          </a:extLst>
        </p:cNvPr>
        <p:cNvGrpSpPr/>
        <p:nvPr/>
      </p:nvGrpSpPr>
      <p:grpSpPr>
        <a:xfrm>
          <a:off x="0" y="0"/>
          <a:ext cx="0" cy="0"/>
          <a:chOff x="0" y="0"/>
          <a:chExt cx="0" cy="0"/>
        </a:xfrm>
      </p:grpSpPr>
      <p:sp>
        <p:nvSpPr>
          <p:cNvPr id="7" name="Titre 6">
            <a:extLst>
              <a:ext uri="{FF2B5EF4-FFF2-40B4-BE49-F238E27FC236}">
                <a16:creationId xmlns:a16="http://schemas.microsoft.com/office/drawing/2014/main" id="{52DBACB4-7E14-5230-DAD3-2EB9648F1E1A}"/>
              </a:ext>
            </a:extLst>
          </p:cNvPr>
          <p:cNvSpPr>
            <a:spLocks noGrp="1"/>
          </p:cNvSpPr>
          <p:nvPr>
            <p:ph type="title"/>
          </p:nvPr>
        </p:nvSpPr>
        <p:spPr/>
        <p:txBody>
          <a:bodyPr>
            <a:normAutofit fontScale="90000"/>
          </a:bodyPr>
          <a:lstStyle/>
          <a:p>
            <a:endParaRPr lang="fr-FR"/>
          </a:p>
        </p:txBody>
      </p:sp>
      <p:sp>
        <p:nvSpPr>
          <p:cNvPr id="63" name="Google Shape;63;p4">
            <a:extLst>
              <a:ext uri="{FF2B5EF4-FFF2-40B4-BE49-F238E27FC236}">
                <a16:creationId xmlns:a16="http://schemas.microsoft.com/office/drawing/2014/main" id="{B68F7325-C3A9-2B41-3EF7-DA951F67F107}"/>
              </a:ext>
            </a:extLst>
          </p:cNvPr>
          <p:cNvSpPr txBox="1">
            <a:spLocks noGrp="1"/>
          </p:cNvSpPr>
          <p:nvPr>
            <p:ph type="body" idx="1"/>
          </p:nvPr>
        </p:nvSpPr>
        <p:spPr>
          <a:xfrm>
            <a:off x="311699" y="1125500"/>
            <a:ext cx="8636015" cy="3982693"/>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r>
              <a:rPr lang="fr-FR" sz="1400" dirty="0">
                <a:solidFill>
                  <a:schemeClr val="tx1"/>
                </a:solidFill>
                <a:latin typeface="Montserrat" panose="00000500000000000000" pitchFamily="2" charset="0"/>
              </a:rPr>
              <a:t>Création d’un </a:t>
            </a:r>
            <a:r>
              <a:rPr lang="fr-FR" sz="1400" dirty="0" err="1">
                <a:solidFill>
                  <a:schemeClr val="tx1"/>
                </a:solidFill>
                <a:latin typeface="Montserrat" panose="00000500000000000000" pitchFamily="2" charset="0"/>
              </a:rPr>
              <a:t>datafram</a:t>
            </a:r>
            <a:r>
              <a:rPr lang="fr-FR" dirty="0" err="1">
                <a:solidFill>
                  <a:schemeClr val="tx1"/>
                </a:solidFill>
                <a:latin typeface="Montserrat" panose="00000500000000000000" pitchFamily="2" charset="0"/>
              </a:rPr>
              <a:t>e</a:t>
            </a:r>
            <a:r>
              <a:rPr lang="fr-FR" dirty="0">
                <a:solidFill>
                  <a:schemeClr val="tx1"/>
                </a:solidFill>
                <a:latin typeface="Montserrat" panose="00000500000000000000" pitchFamily="2" charset="0"/>
              </a:rPr>
              <a:t> final</a:t>
            </a:r>
            <a:r>
              <a:rPr lang="fr-FR" sz="1400" dirty="0">
                <a:solidFill>
                  <a:schemeClr val="tx1"/>
                </a:solidFill>
                <a:latin typeface="Montserrat" panose="00000500000000000000" pitchFamily="2" charset="0"/>
              </a:rPr>
              <a:t> avec le cluster 2 de la CAH et le cluster 2 du K-</a:t>
            </a:r>
            <a:r>
              <a:rPr lang="fr-FR" sz="1400" dirty="0" err="1">
                <a:solidFill>
                  <a:schemeClr val="tx1"/>
                </a:solidFill>
                <a:latin typeface="Montserrat" panose="00000500000000000000" pitchFamily="2" charset="0"/>
              </a:rPr>
              <a:t>Means</a:t>
            </a:r>
            <a:r>
              <a:rPr lang="fr-FR" sz="1400" dirty="0">
                <a:solidFill>
                  <a:schemeClr val="tx1"/>
                </a:solidFill>
                <a:latin typeface="Montserrat" panose="00000500000000000000" pitchFamily="2" charset="0"/>
              </a:rPr>
              <a:t>, et les 4 pays isolés. Puis filtre pour ne conserver que les pays qui tendent vers </a:t>
            </a:r>
            <a:r>
              <a:rPr lang="fr-FR" dirty="0">
                <a:solidFill>
                  <a:schemeClr val="tx1"/>
                </a:solidFill>
                <a:latin typeface="Montserrat" panose="00000500000000000000" pitchFamily="2" charset="0"/>
              </a:rPr>
              <a:t>une stabilité politique (&gt;- 0,3).</a:t>
            </a:r>
          </a:p>
          <a:p>
            <a:pPr marL="114300" marR="0" lvl="0" indent="0" algn="l" rtl="0">
              <a:lnSpc>
                <a:spcPct val="115000"/>
              </a:lnSpc>
              <a:spcBef>
                <a:spcPts val="0"/>
              </a:spcBef>
              <a:spcAft>
                <a:spcPts val="0"/>
              </a:spcAft>
              <a:buClr>
                <a:srgbClr val="999999"/>
              </a:buClr>
              <a:buSzPts val="1800"/>
              <a:buNone/>
            </a:pPr>
            <a:r>
              <a:rPr lang="fr-FR" dirty="0">
                <a:solidFill>
                  <a:schemeClr val="tx1"/>
                </a:solidFill>
                <a:latin typeface="Montserrat" panose="00000500000000000000" pitchFamily="2" charset="0"/>
              </a:rPr>
              <a:t>Résultat, un </a:t>
            </a:r>
            <a:r>
              <a:rPr lang="fr-FR" dirty="0" err="1">
                <a:solidFill>
                  <a:schemeClr val="tx1"/>
                </a:solidFill>
                <a:latin typeface="Montserrat" panose="00000500000000000000" pitchFamily="2" charset="0"/>
              </a:rPr>
              <a:t>dataframe</a:t>
            </a:r>
            <a:r>
              <a:rPr lang="fr-FR" dirty="0">
                <a:solidFill>
                  <a:schemeClr val="tx1"/>
                </a:solidFill>
                <a:latin typeface="Montserrat" panose="00000500000000000000" pitchFamily="2" charset="0"/>
              </a:rPr>
              <a:t> de 6 pays. Si l’on cherche à les classer avec un score en fonction de variables sélectionnées (population, importation, balance, distance…)  :</a:t>
            </a: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indent="0">
              <a:buClr>
                <a:srgbClr val="999999"/>
              </a:buClr>
              <a:buNone/>
            </a:pPr>
            <a:endParaRPr lang="fr-FR" sz="1400" dirty="0">
              <a:solidFill>
                <a:schemeClr val="tx1"/>
              </a:solidFill>
              <a:latin typeface="Montserrat" panose="00000500000000000000" pitchFamily="2" charset="0"/>
            </a:endParaRPr>
          </a:p>
          <a:p>
            <a:pPr marL="114300" marR="0" lvl="0" indent="0" algn="l" rtl="0">
              <a:lnSpc>
                <a:spcPct val="115000"/>
              </a:lnSpc>
              <a:spcBef>
                <a:spcPts val="0"/>
              </a:spcBef>
              <a:spcAft>
                <a:spcPts val="0"/>
              </a:spcAft>
              <a:buClr>
                <a:srgbClr val="999999"/>
              </a:buClr>
              <a:buSzPts val="1800"/>
              <a:buNone/>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114300" indent="0">
              <a:buClr>
                <a:srgbClr val="999999"/>
              </a:buClr>
              <a:buNone/>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45CE8DA8-C597-4C08-C1C1-BE6178738C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a:t>
            </a:fld>
            <a:endParaRPr lang="fr-FR" dirty="0"/>
          </a:p>
        </p:txBody>
      </p:sp>
      <p:sp>
        <p:nvSpPr>
          <p:cNvPr id="64" name="Google Shape;64;p4">
            <a:extLst>
              <a:ext uri="{FF2B5EF4-FFF2-40B4-BE49-F238E27FC236}">
                <a16:creationId xmlns:a16="http://schemas.microsoft.com/office/drawing/2014/main" id="{9BC63551-B15C-B680-1FE0-8898D642D75F}"/>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DD33F096-4F78-5D4C-2591-897FB0E6505D}"/>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 exploratoire des données</a:t>
            </a:r>
            <a:endParaRPr sz="2500" b="0" i="0" u="none" strike="noStrike" cap="none" dirty="0">
              <a:solidFill>
                <a:srgbClr val="F3F3F3"/>
              </a:solidFill>
              <a:latin typeface="Montserrat"/>
              <a:ea typeface="Montserrat"/>
              <a:cs typeface="Montserrat"/>
              <a:sym typeface="Montserrat"/>
            </a:endParaRPr>
          </a:p>
        </p:txBody>
      </p:sp>
      <p:pic>
        <p:nvPicPr>
          <p:cNvPr id="5" name="Image 4">
            <a:extLst>
              <a:ext uri="{FF2B5EF4-FFF2-40B4-BE49-F238E27FC236}">
                <a16:creationId xmlns:a16="http://schemas.microsoft.com/office/drawing/2014/main" id="{746C545C-0BC3-31E4-7FED-D42BDA765417}"/>
              </a:ext>
            </a:extLst>
          </p:cNvPr>
          <p:cNvPicPr>
            <a:picLocks noChangeAspect="1"/>
          </p:cNvPicPr>
          <p:nvPr/>
        </p:nvPicPr>
        <p:blipFill>
          <a:blip r:embed="rId3"/>
          <a:stretch>
            <a:fillRect/>
          </a:stretch>
        </p:blipFill>
        <p:spPr>
          <a:xfrm>
            <a:off x="1517617" y="2571750"/>
            <a:ext cx="5452888" cy="2485067"/>
          </a:xfrm>
          <a:prstGeom prst="rect">
            <a:avLst/>
          </a:prstGeom>
        </p:spPr>
      </p:pic>
    </p:spTree>
    <p:extLst>
      <p:ext uri="{BB962C8B-B14F-4D97-AF65-F5344CB8AC3E}">
        <p14:creationId xmlns:p14="http://schemas.microsoft.com/office/powerpoint/2010/main" val="3916388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1471DB29-B7CA-0574-5A62-EDFEA75E5FAB}"/>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A8825CD4-E308-C123-39AC-B978ABF31103}"/>
              </a:ext>
            </a:extLst>
          </p:cNvPr>
          <p:cNvSpPr txBox="1">
            <a:spLocks noGrp="1"/>
          </p:cNvSpPr>
          <p:nvPr>
            <p:ph type="body" idx="1"/>
          </p:nvPr>
        </p:nvSpPr>
        <p:spPr>
          <a:xfrm>
            <a:off x="0" y="1043750"/>
            <a:ext cx="9144000" cy="4099749"/>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endParaRPr lang="fr-FR" sz="1400" b="1"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sz="1400" dirty="0">
                <a:solidFill>
                  <a:schemeClr val="tx1"/>
                </a:solidFill>
                <a:latin typeface="Montserrat"/>
                <a:ea typeface="Montserrat"/>
                <a:cs typeface="Montserrat"/>
                <a:sym typeface="Montserrat"/>
              </a:rPr>
              <a:t>Par rapport à nos variables initiales, 6 pays ressortent de l’analyse : Japon, USA, Chine, Allemagne, Royaume-Uni et Afrique du Sud.</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sz="1400" dirty="0">
                <a:solidFill>
                  <a:schemeClr val="tx1"/>
                </a:solidFill>
                <a:latin typeface="Montserrat"/>
                <a:ea typeface="Montserrat"/>
                <a:cs typeface="Montserrat"/>
                <a:sym typeface="Montserrat"/>
              </a:rPr>
              <a:t>En classant les pays via un score pondéré se basant sur les variables, le Japon ressort en tête. Si le Japon s’avère etre une solution viable il serait pertinent de s’intéresser également à la Chine.</a:t>
            </a:r>
          </a:p>
          <a:p>
            <a:pPr marL="114300" marR="0" lvl="0" indent="0" algn="l" rtl="0">
              <a:lnSpc>
                <a:spcPct val="115000"/>
              </a:lnSpc>
              <a:spcBef>
                <a:spcPts val="0"/>
              </a:spcBef>
              <a:spcAft>
                <a:spcPts val="0"/>
              </a:spcAft>
              <a:buClr>
                <a:srgbClr val="999999"/>
              </a:buClr>
              <a:buSzPts val="1800"/>
              <a:buNone/>
            </a:pPr>
            <a:endParaRPr lang="fr-FR" sz="1400" dirty="0">
              <a:solidFill>
                <a:schemeClr val="tx1"/>
              </a:solidFill>
              <a:latin typeface="Montserrat"/>
              <a:ea typeface="Montserrat"/>
              <a:cs typeface="Montserrat"/>
              <a:sym typeface="Montserrat"/>
            </a:endParaRPr>
          </a:p>
          <a:p>
            <a:pPr>
              <a:buClr>
                <a:srgbClr val="999999"/>
              </a:buClr>
            </a:pPr>
            <a:r>
              <a:rPr lang="fr-FR" sz="1400" dirty="0">
                <a:solidFill>
                  <a:schemeClr val="tx1"/>
                </a:solidFill>
                <a:latin typeface="Montserrat"/>
                <a:ea typeface="Montserrat"/>
                <a:cs typeface="Montserrat"/>
                <a:sym typeface="Montserrat"/>
              </a:rPr>
              <a:t>Nous pouvons également nous diriger vers les pays les plus proche pour minimiser les risques et les coûts, dans ce cas l’Allemagne et le Royaume-Uni seraient une bonne opportunité.</a:t>
            </a:r>
          </a:p>
          <a:p>
            <a:pPr>
              <a:buClr>
                <a:srgbClr val="999999"/>
              </a:buClr>
            </a:pPr>
            <a:endParaRPr lang="fr-FR" sz="1400" dirty="0">
              <a:solidFill>
                <a:schemeClr val="tx1"/>
              </a:solidFill>
              <a:latin typeface="Montserrat"/>
              <a:ea typeface="Montserrat"/>
              <a:cs typeface="Montserrat"/>
              <a:sym typeface="Montserrat"/>
            </a:endParaRPr>
          </a:p>
          <a:p>
            <a:pPr>
              <a:buClr>
                <a:srgbClr val="999999"/>
              </a:buClr>
            </a:pPr>
            <a:r>
              <a:rPr lang="fr-FR" sz="1400" dirty="0">
                <a:solidFill>
                  <a:schemeClr val="tx1"/>
                </a:solidFill>
                <a:latin typeface="Montserrat"/>
                <a:ea typeface="Montserrat"/>
                <a:cs typeface="Montserrat"/>
                <a:sym typeface="Montserrat"/>
              </a:rPr>
              <a:t>Les USA et l’Afrique du Sud peuvent etre des solutions intéressantes dans </a:t>
            </a:r>
            <a:r>
              <a:rPr lang="fr-FR" sz="1400">
                <a:solidFill>
                  <a:schemeClr val="tx1"/>
                </a:solidFill>
                <a:latin typeface="Montserrat"/>
                <a:ea typeface="Montserrat"/>
                <a:cs typeface="Montserrat"/>
                <a:sym typeface="Montserrat"/>
              </a:rPr>
              <a:t>un second temps, </a:t>
            </a:r>
            <a:r>
              <a:rPr lang="fr-FR" sz="1400" dirty="0">
                <a:solidFill>
                  <a:schemeClr val="tx1"/>
                </a:solidFill>
                <a:latin typeface="Montserrat"/>
                <a:ea typeface="Montserrat"/>
                <a:cs typeface="Montserrat"/>
                <a:sym typeface="Montserrat"/>
              </a:rPr>
              <a:t>mais le marché est peut etre plus saturé, compte tenu du disponible </a:t>
            </a:r>
            <a:r>
              <a:rPr lang="fr-FR" sz="1400">
                <a:solidFill>
                  <a:schemeClr val="tx1"/>
                </a:solidFill>
                <a:latin typeface="Montserrat"/>
                <a:ea typeface="Montserrat"/>
                <a:cs typeface="Montserrat"/>
                <a:sym typeface="Montserrat"/>
              </a:rPr>
              <a:t>par habitant.</a:t>
            </a: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2E6F6993-2F71-E80B-C09C-796C85184941}"/>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9EFAECBA-97E2-0C68-85B3-A2BA26861765}"/>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Conclusion et recommandations</a:t>
            </a:r>
            <a:endParaRPr sz="2500" b="0" i="0" u="none" strike="noStrike" cap="none" dirty="0">
              <a:solidFill>
                <a:srgbClr val="F3F3F3"/>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A878F0B2-32AB-29E4-72F3-6612FE8F7C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a:t>
            </a:fld>
            <a:endParaRPr lang="fr-FR"/>
          </a:p>
        </p:txBody>
      </p:sp>
    </p:spTree>
    <p:extLst>
      <p:ext uri="{BB962C8B-B14F-4D97-AF65-F5344CB8AC3E}">
        <p14:creationId xmlns:p14="http://schemas.microsoft.com/office/powerpoint/2010/main" val="337772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63D64153-E630-6B5F-56EF-E008ACA72265}"/>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5A86B825-7B53-0182-103E-D37178DD6D9A}"/>
              </a:ext>
            </a:extLst>
          </p:cNvPr>
          <p:cNvSpPr txBox="1">
            <a:spLocks noGrp="1"/>
          </p:cNvSpPr>
          <p:nvPr>
            <p:ph type="body" idx="1"/>
          </p:nvPr>
        </p:nvSpPr>
        <p:spPr>
          <a:xfrm>
            <a:off x="0" y="1043750"/>
            <a:ext cx="9144000" cy="4099749"/>
          </a:xfrm>
          <a:prstGeom prst="rect">
            <a:avLst/>
          </a:prstGeom>
          <a:noFill/>
          <a:ln>
            <a:noFill/>
          </a:ln>
        </p:spPr>
        <p:txBody>
          <a:bodyPr spcFirstLastPara="1" wrap="square" lIns="91425" tIns="91425" rIns="91425" bIns="91425" anchor="t" anchorCtr="0">
            <a:normAutofit/>
          </a:bodyPr>
          <a:lstStyle/>
          <a:p>
            <a:pPr marL="457200" marR="0" lvl="0" indent="-342900" rtl="0">
              <a:lnSpc>
                <a:spcPct val="115000"/>
              </a:lnSpc>
              <a:spcBef>
                <a:spcPts val="0"/>
              </a:spcBef>
              <a:spcAft>
                <a:spcPts val="0"/>
              </a:spcAft>
              <a:buClr>
                <a:srgbClr val="999999"/>
              </a:buClr>
              <a:buSzPts val="1800"/>
              <a:buFont typeface="Montserrat"/>
              <a:buChar char="●"/>
            </a:pPr>
            <a:r>
              <a:rPr lang="fr-FR" sz="1600" i="1" dirty="0">
                <a:solidFill>
                  <a:schemeClr val="tx1"/>
                </a:solidFill>
                <a:latin typeface="Montserrat"/>
                <a:ea typeface="Montserrat"/>
                <a:cs typeface="Montserrat"/>
                <a:sym typeface="Montserrat"/>
              </a:rPr>
              <a:t>Présentation du contexte,</a:t>
            </a:r>
          </a:p>
          <a:p>
            <a:pPr marL="457200" marR="0" lvl="0" indent="-342900" rtl="0">
              <a:lnSpc>
                <a:spcPct val="115000"/>
              </a:lnSpc>
              <a:spcBef>
                <a:spcPts val="0"/>
              </a:spcBef>
              <a:spcAft>
                <a:spcPts val="0"/>
              </a:spcAft>
              <a:buClr>
                <a:srgbClr val="999999"/>
              </a:buClr>
              <a:buSzPts val="1800"/>
              <a:buFont typeface="Montserrat"/>
              <a:buChar char="●"/>
            </a:pPr>
            <a:endParaRPr lang="fr-FR" sz="1600" i="1" dirty="0">
              <a:solidFill>
                <a:schemeClr val="tx1"/>
              </a:solidFill>
              <a:latin typeface="Montserrat"/>
              <a:ea typeface="Montserrat"/>
              <a:cs typeface="Montserrat"/>
              <a:sym typeface="Montserrat"/>
            </a:endParaRPr>
          </a:p>
          <a:p>
            <a:pPr marL="457200" marR="0" lvl="0" indent="-342900" rtl="0">
              <a:lnSpc>
                <a:spcPct val="115000"/>
              </a:lnSpc>
              <a:spcBef>
                <a:spcPts val="0"/>
              </a:spcBef>
              <a:spcAft>
                <a:spcPts val="0"/>
              </a:spcAft>
              <a:buClr>
                <a:srgbClr val="999999"/>
              </a:buClr>
              <a:buSzPts val="1800"/>
              <a:buFont typeface="Montserrat"/>
              <a:buChar char="●"/>
            </a:pPr>
            <a:r>
              <a:rPr lang="fr-FR" sz="1600" i="1" dirty="0">
                <a:solidFill>
                  <a:schemeClr val="tx1"/>
                </a:solidFill>
                <a:latin typeface="Montserrat"/>
                <a:ea typeface="Montserrat"/>
                <a:cs typeface="Montserrat"/>
                <a:sym typeface="Montserrat"/>
              </a:rPr>
              <a:t>Données initiales,</a:t>
            </a:r>
          </a:p>
          <a:p>
            <a:pPr marL="457200" marR="0" lvl="0" indent="-342900" rtl="0">
              <a:lnSpc>
                <a:spcPct val="115000"/>
              </a:lnSpc>
              <a:spcBef>
                <a:spcPts val="0"/>
              </a:spcBef>
              <a:spcAft>
                <a:spcPts val="0"/>
              </a:spcAft>
              <a:buClr>
                <a:srgbClr val="999999"/>
              </a:buClr>
              <a:buSzPts val="1800"/>
              <a:buFont typeface="Montserrat"/>
              <a:buChar char="●"/>
            </a:pPr>
            <a:endParaRPr lang="fr-FR" sz="1600" i="1" dirty="0">
              <a:solidFill>
                <a:schemeClr val="tx1"/>
              </a:solidFill>
              <a:latin typeface="Montserrat"/>
              <a:ea typeface="Montserrat"/>
              <a:cs typeface="Montserrat"/>
              <a:sym typeface="Montserrat"/>
            </a:endParaRPr>
          </a:p>
          <a:p>
            <a:pPr>
              <a:buClr>
                <a:srgbClr val="999999"/>
              </a:buClr>
              <a:buFont typeface="Montserrat"/>
              <a:buChar char="●"/>
            </a:pPr>
            <a:r>
              <a:rPr lang="fr-FR" sz="1600" i="1" dirty="0">
                <a:solidFill>
                  <a:schemeClr val="tx1"/>
                </a:solidFill>
                <a:latin typeface="Montserrat"/>
                <a:ea typeface="Montserrat"/>
                <a:cs typeface="Montserrat"/>
                <a:sym typeface="Montserrat"/>
              </a:rPr>
              <a:t>Préparation et nettoyages des données,</a:t>
            </a:r>
          </a:p>
          <a:p>
            <a:pPr marL="457200" marR="0" lvl="0" indent="-342900" rtl="0">
              <a:lnSpc>
                <a:spcPct val="115000"/>
              </a:lnSpc>
              <a:spcBef>
                <a:spcPts val="0"/>
              </a:spcBef>
              <a:spcAft>
                <a:spcPts val="0"/>
              </a:spcAft>
              <a:buClr>
                <a:srgbClr val="999999"/>
              </a:buClr>
              <a:buSzPts val="1800"/>
              <a:buFont typeface="Montserrat"/>
              <a:buChar char="●"/>
            </a:pPr>
            <a:endParaRPr lang="fr-FR" sz="1600" i="1" dirty="0">
              <a:solidFill>
                <a:schemeClr val="tx1"/>
              </a:solidFill>
              <a:latin typeface="Montserrat"/>
              <a:ea typeface="Montserrat"/>
              <a:cs typeface="Montserrat"/>
              <a:sym typeface="Montserrat"/>
            </a:endParaRPr>
          </a:p>
          <a:p>
            <a:pPr marL="457200" marR="0" lvl="0" indent="-342900" rtl="0">
              <a:lnSpc>
                <a:spcPct val="115000"/>
              </a:lnSpc>
              <a:spcBef>
                <a:spcPts val="0"/>
              </a:spcBef>
              <a:spcAft>
                <a:spcPts val="0"/>
              </a:spcAft>
              <a:buClr>
                <a:srgbClr val="999999"/>
              </a:buClr>
              <a:buSzPts val="1800"/>
              <a:buFont typeface="Montserrat"/>
              <a:buChar char="●"/>
            </a:pPr>
            <a:r>
              <a:rPr lang="fr-FR" sz="1600" i="1" dirty="0">
                <a:solidFill>
                  <a:schemeClr val="tx1"/>
                </a:solidFill>
                <a:latin typeface="Montserrat"/>
                <a:ea typeface="Montserrat"/>
                <a:cs typeface="Montserrat"/>
                <a:sym typeface="Montserrat"/>
              </a:rPr>
              <a:t>Présentation des variables,</a:t>
            </a:r>
          </a:p>
          <a:p>
            <a:pPr marL="114300" marR="0" lvl="0" indent="0" rtl="0">
              <a:lnSpc>
                <a:spcPct val="115000"/>
              </a:lnSpc>
              <a:spcBef>
                <a:spcPts val="0"/>
              </a:spcBef>
              <a:spcAft>
                <a:spcPts val="0"/>
              </a:spcAft>
              <a:buClr>
                <a:srgbClr val="999999"/>
              </a:buClr>
              <a:buSzPts val="1800"/>
              <a:buNone/>
            </a:pPr>
            <a:endParaRPr lang="fr-FR" sz="1600" i="1" dirty="0">
              <a:solidFill>
                <a:schemeClr val="tx1"/>
              </a:solidFill>
              <a:latin typeface="Montserrat"/>
              <a:ea typeface="Montserrat"/>
              <a:cs typeface="Montserrat"/>
              <a:sym typeface="Montserrat"/>
            </a:endParaRPr>
          </a:p>
          <a:p>
            <a:pPr marL="457200" marR="0" lvl="0" indent="-342900" rtl="0">
              <a:lnSpc>
                <a:spcPct val="115000"/>
              </a:lnSpc>
              <a:spcBef>
                <a:spcPts val="0"/>
              </a:spcBef>
              <a:spcAft>
                <a:spcPts val="0"/>
              </a:spcAft>
              <a:buClr>
                <a:srgbClr val="999999"/>
              </a:buClr>
              <a:buSzPts val="1800"/>
              <a:buFont typeface="Montserrat"/>
              <a:buChar char="●"/>
            </a:pPr>
            <a:r>
              <a:rPr lang="fr-FR" sz="1600" i="1" dirty="0">
                <a:solidFill>
                  <a:schemeClr val="tx1"/>
                </a:solidFill>
                <a:latin typeface="Montserrat"/>
                <a:ea typeface="Montserrat"/>
                <a:cs typeface="Montserrat"/>
                <a:sym typeface="Montserrat"/>
              </a:rPr>
              <a:t>Analyse et exploration des données,</a:t>
            </a:r>
          </a:p>
          <a:p>
            <a:pPr marL="114300" marR="0" lvl="0" indent="0" rtl="0">
              <a:lnSpc>
                <a:spcPct val="115000"/>
              </a:lnSpc>
              <a:spcBef>
                <a:spcPts val="0"/>
              </a:spcBef>
              <a:spcAft>
                <a:spcPts val="0"/>
              </a:spcAft>
              <a:buClr>
                <a:srgbClr val="999999"/>
              </a:buClr>
              <a:buSzPts val="1800"/>
              <a:buNone/>
            </a:pPr>
            <a:endParaRPr lang="fr-FR" sz="1600" i="1" dirty="0">
              <a:solidFill>
                <a:schemeClr val="tx1"/>
              </a:solidFill>
              <a:latin typeface="Montserrat"/>
              <a:ea typeface="Montserrat"/>
              <a:cs typeface="Montserrat"/>
              <a:sym typeface="Montserrat"/>
            </a:endParaRPr>
          </a:p>
          <a:p>
            <a:pPr marL="457200" marR="0" lvl="0" indent="-342900" rtl="0">
              <a:lnSpc>
                <a:spcPct val="115000"/>
              </a:lnSpc>
              <a:spcBef>
                <a:spcPts val="0"/>
              </a:spcBef>
              <a:spcAft>
                <a:spcPts val="0"/>
              </a:spcAft>
              <a:buClr>
                <a:srgbClr val="999999"/>
              </a:buClr>
              <a:buSzPts val="1800"/>
              <a:buFont typeface="Montserrat"/>
              <a:buChar char="●"/>
            </a:pPr>
            <a:r>
              <a:rPr lang="fr-FR" sz="1600" i="1" dirty="0">
                <a:solidFill>
                  <a:schemeClr val="tx1"/>
                </a:solidFill>
                <a:latin typeface="Montserrat"/>
                <a:ea typeface="Montserrat"/>
                <a:cs typeface="Montserrat"/>
                <a:sym typeface="Montserrat"/>
              </a:rPr>
              <a:t>Conclusion et recommandations.</a:t>
            </a:r>
          </a:p>
          <a:p>
            <a:pPr marL="457200" marR="0" lvl="0" indent="-342900" rtl="0">
              <a:lnSpc>
                <a:spcPct val="115000"/>
              </a:lnSpc>
              <a:spcBef>
                <a:spcPts val="0"/>
              </a:spcBef>
              <a:spcAft>
                <a:spcPts val="0"/>
              </a:spcAft>
              <a:buClr>
                <a:srgbClr val="999999"/>
              </a:buClr>
              <a:buSzPts val="1800"/>
              <a:buFont typeface="Montserrat"/>
              <a:buChar char="●"/>
            </a:pPr>
            <a:endParaRPr lang="fr-FR" sz="1600" i="1"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sz="1400" i="1" dirty="0">
              <a:solidFill>
                <a:srgbClr val="999999"/>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63FD08BE-CCAD-E754-F489-72D004C50EE5}"/>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45E79E13-F098-F044-9ACB-DA663486EBB3}"/>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Sommaire</a:t>
            </a:r>
            <a:endParaRPr sz="2500" b="0" i="0" u="none" strike="noStrike" cap="none" dirty="0">
              <a:solidFill>
                <a:srgbClr val="F3F3F3"/>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5A089B86-3FC0-5A5C-0883-7CF2FA34E1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a:p>
        </p:txBody>
      </p:sp>
    </p:spTree>
    <p:extLst>
      <p:ext uri="{BB962C8B-B14F-4D97-AF65-F5344CB8AC3E}">
        <p14:creationId xmlns:p14="http://schemas.microsoft.com/office/powerpoint/2010/main" val="253845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1"/>
          </p:nvPr>
        </p:nvSpPr>
        <p:spPr>
          <a:xfrm>
            <a:off x="0" y="1043750"/>
            <a:ext cx="9144000" cy="4099749"/>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endParaRPr lang="fr-FR" sz="1400" b="1"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b="1"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sz="1400" b="1" dirty="0">
                <a:solidFill>
                  <a:schemeClr val="tx1"/>
                </a:solidFill>
                <a:latin typeface="Montserrat"/>
                <a:ea typeface="Montserrat"/>
                <a:cs typeface="Montserrat"/>
                <a:sym typeface="Montserrat"/>
              </a:rPr>
              <a:t>La Poule Qui Chante</a:t>
            </a:r>
            <a:r>
              <a:rPr lang="fr-FR" sz="1400" dirty="0">
                <a:solidFill>
                  <a:schemeClr val="tx1"/>
                </a:solidFill>
                <a:latin typeface="Montserrat"/>
                <a:ea typeface="Montserrat"/>
                <a:cs typeface="Montserrat"/>
                <a:sym typeface="Montserrat"/>
              </a:rPr>
              <a:t>, est une entreprise française d’agroalimentaire.</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sz="1400" dirty="0">
                <a:solidFill>
                  <a:schemeClr val="tx1"/>
                </a:solidFill>
                <a:latin typeface="Montserrat"/>
                <a:ea typeface="Montserrat"/>
                <a:cs typeface="Montserrat"/>
                <a:sym typeface="Montserrat"/>
              </a:rPr>
              <a:t>Notre activité principale est l’élevage et la vente de poulets sous le label « </a:t>
            </a:r>
            <a:r>
              <a:rPr lang="fr-FR" sz="1400" b="1" dirty="0">
                <a:solidFill>
                  <a:schemeClr val="tx1"/>
                </a:solidFill>
                <a:latin typeface="Montserrat"/>
                <a:ea typeface="Montserrat"/>
                <a:cs typeface="Montserrat"/>
                <a:sym typeface="Montserrat"/>
              </a:rPr>
              <a:t>Poulet Agriculture Biologique </a:t>
            </a:r>
            <a:r>
              <a:rPr lang="fr-FR" sz="1400" dirty="0">
                <a:solidFill>
                  <a:schemeClr val="tx1"/>
                </a:solidFill>
                <a:latin typeface="Montserrat"/>
                <a:ea typeface="Montserrat"/>
                <a:cs typeface="Montserrat"/>
                <a:sym typeface="Montserrat"/>
              </a:rPr>
              <a:t> ».</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sz="1400" dirty="0">
                <a:solidFill>
                  <a:schemeClr val="tx1"/>
                </a:solidFill>
                <a:latin typeface="Montserrat"/>
                <a:ea typeface="Montserrat"/>
                <a:cs typeface="Montserrat"/>
                <a:sym typeface="Montserrat"/>
              </a:rPr>
              <a:t>A l’heure actuelle nous avons une activité uniquement franco-française.</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sz="1400" dirty="0">
                <a:solidFill>
                  <a:schemeClr val="tx1"/>
                </a:solidFill>
                <a:latin typeface="Montserrat"/>
                <a:ea typeface="Montserrat"/>
                <a:cs typeface="Montserrat"/>
                <a:sym typeface="Montserrat"/>
              </a:rPr>
              <a:t>L’objectif de l’étude est d’évaluer la possibilité de se développer à l’international.</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sz="1400" dirty="0">
                <a:solidFill>
                  <a:schemeClr val="tx1"/>
                </a:solidFill>
                <a:latin typeface="Montserrat"/>
                <a:ea typeface="Montserrat"/>
                <a:cs typeface="Montserrat"/>
                <a:sym typeface="Montserrat"/>
              </a:rPr>
              <a:t>Aucun pays n’est ciblé en particulier pour le moment, nous ne fermons aucune porte.</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64" name="Google Shape;64;p4"/>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Présentation du contexte</a:t>
            </a: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endParaRPr sz="2500" b="0" i="0" u="none" strike="noStrike" cap="none" dirty="0">
              <a:solidFill>
                <a:srgbClr val="F3F3F3"/>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1CD589FA-190A-BB06-B85E-88862E60C0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5A3C8F21-B59B-403D-A642-53089457746F}"/>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3EF20055-5AAB-BF24-1E22-AA8E1309E4A9}"/>
              </a:ext>
            </a:extLst>
          </p:cNvPr>
          <p:cNvSpPr txBox="1">
            <a:spLocks noGrp="1"/>
          </p:cNvSpPr>
          <p:nvPr>
            <p:ph type="body" idx="1"/>
          </p:nvPr>
        </p:nvSpPr>
        <p:spPr>
          <a:xfrm>
            <a:off x="0" y="1043750"/>
            <a:ext cx="9144000" cy="4099749"/>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endParaRPr lang="fr-FR" sz="1400" b="1" dirty="0">
              <a:solidFill>
                <a:schemeClr val="tx1"/>
              </a:solidFill>
              <a:latin typeface="Montserrat"/>
              <a:ea typeface="Montserrat"/>
              <a:cs typeface="Montserrat"/>
              <a:sym typeface="Montserrat"/>
            </a:endParaRPr>
          </a:p>
          <a:p>
            <a:pPr>
              <a:buClr>
                <a:srgbClr val="999999"/>
              </a:buClr>
              <a:buFont typeface="Montserrat"/>
              <a:buChar char="●"/>
            </a:pPr>
            <a:r>
              <a:rPr lang="fr-FR" sz="1400" dirty="0">
                <a:solidFill>
                  <a:schemeClr val="tx1"/>
                </a:solidFill>
                <a:latin typeface="Montserrat"/>
                <a:ea typeface="Montserrat"/>
                <a:cs typeface="Montserrat"/>
                <a:sym typeface="Montserrat"/>
              </a:rPr>
              <a:t>2 fichiers de bases :</a:t>
            </a:r>
          </a:p>
          <a:p>
            <a:pPr marL="114300" marR="0" lvl="0" indent="0" algn="l" rtl="0">
              <a:lnSpc>
                <a:spcPct val="115000"/>
              </a:lnSpc>
              <a:spcBef>
                <a:spcPts val="0"/>
              </a:spcBef>
              <a:spcAft>
                <a:spcPts val="0"/>
              </a:spcAft>
              <a:buClr>
                <a:srgbClr val="999999"/>
              </a:buClr>
              <a:buSzPts val="1800"/>
              <a:buNone/>
            </a:pPr>
            <a:endParaRPr lang="fr-FR" sz="1400" dirty="0">
              <a:solidFill>
                <a:schemeClr val="tx1"/>
              </a:solidFill>
              <a:latin typeface="Montserrat"/>
              <a:ea typeface="Montserrat"/>
              <a:cs typeface="Montserrat"/>
              <a:sym typeface="Montserrat"/>
            </a:endParaRPr>
          </a:p>
          <a:p>
            <a:pPr marR="0" lvl="0" algn="l" rtl="0">
              <a:lnSpc>
                <a:spcPct val="115000"/>
              </a:lnSpc>
              <a:spcBef>
                <a:spcPts val="0"/>
              </a:spcBef>
              <a:spcAft>
                <a:spcPts val="0"/>
              </a:spcAft>
              <a:buClr>
                <a:srgbClr val="999999"/>
              </a:buClr>
              <a:buSzPts val="1800"/>
              <a:buFontTx/>
              <a:buChar char="-"/>
            </a:pPr>
            <a:r>
              <a:rPr lang="fr-FR" sz="1400" dirty="0">
                <a:solidFill>
                  <a:schemeClr val="tx1"/>
                </a:solidFill>
                <a:latin typeface="Montserrat"/>
                <a:ea typeface="Montserrat"/>
                <a:cs typeface="Montserrat"/>
                <a:sym typeface="Montserrat"/>
              </a:rPr>
              <a:t>Fichier de disponibilité alimentaire, regroupant les types d’aliment par pays, et leurs utilisations,</a:t>
            </a:r>
          </a:p>
          <a:p>
            <a:pPr marR="0" lvl="0" algn="l" rtl="0">
              <a:lnSpc>
                <a:spcPct val="115000"/>
              </a:lnSpc>
              <a:spcBef>
                <a:spcPts val="0"/>
              </a:spcBef>
              <a:spcAft>
                <a:spcPts val="0"/>
              </a:spcAft>
              <a:buClr>
                <a:srgbClr val="999999"/>
              </a:buClr>
              <a:buSzPts val="1800"/>
              <a:buFontTx/>
              <a:buChar char="-"/>
            </a:pPr>
            <a:endParaRPr lang="fr-FR" sz="1400" dirty="0">
              <a:solidFill>
                <a:schemeClr val="tx1"/>
              </a:solidFill>
              <a:latin typeface="Montserrat"/>
              <a:ea typeface="Montserrat"/>
              <a:cs typeface="Montserrat"/>
              <a:sym typeface="Montserrat"/>
            </a:endParaRPr>
          </a:p>
          <a:p>
            <a:pPr marR="0" lvl="0" algn="l" rtl="0">
              <a:lnSpc>
                <a:spcPct val="115000"/>
              </a:lnSpc>
              <a:spcBef>
                <a:spcPts val="0"/>
              </a:spcBef>
              <a:spcAft>
                <a:spcPts val="0"/>
              </a:spcAft>
              <a:buClr>
                <a:srgbClr val="999999"/>
              </a:buClr>
              <a:buSzPts val="1800"/>
              <a:buFontTx/>
              <a:buChar char="-"/>
            </a:pPr>
            <a:r>
              <a:rPr lang="fr-FR" sz="1400" dirty="0">
                <a:solidFill>
                  <a:schemeClr val="tx1"/>
                </a:solidFill>
                <a:latin typeface="Montserrat"/>
                <a:ea typeface="Montserrat"/>
                <a:cs typeface="Montserrat"/>
                <a:sym typeface="Montserrat"/>
              </a:rPr>
              <a:t>Fichier de population, présentant la population pour chaque pays sur plusieurs années.</a:t>
            </a:r>
          </a:p>
          <a:p>
            <a:pPr marR="0" lvl="0" algn="l" rtl="0">
              <a:lnSpc>
                <a:spcPct val="115000"/>
              </a:lnSpc>
              <a:spcBef>
                <a:spcPts val="0"/>
              </a:spcBef>
              <a:spcAft>
                <a:spcPts val="0"/>
              </a:spcAft>
              <a:buClr>
                <a:srgbClr val="999999"/>
              </a:buClr>
              <a:buSzPts val="1800"/>
              <a:buFontTx/>
              <a:buChar char="-"/>
            </a:pPr>
            <a:endParaRPr lang="fr-FR" sz="1400" dirty="0">
              <a:solidFill>
                <a:schemeClr val="tx1"/>
              </a:solidFill>
              <a:latin typeface="Montserrat"/>
              <a:ea typeface="Montserrat"/>
              <a:cs typeface="Montserrat"/>
              <a:sym typeface="Montserrat"/>
            </a:endParaRPr>
          </a:p>
          <a:p>
            <a:pPr marR="0" lvl="0" algn="l" rtl="0">
              <a:lnSpc>
                <a:spcPct val="115000"/>
              </a:lnSpc>
              <a:spcBef>
                <a:spcPts val="0"/>
              </a:spcBef>
              <a:spcAft>
                <a:spcPts val="0"/>
              </a:spcAft>
              <a:buClr>
                <a:srgbClr val="999999"/>
              </a:buClr>
              <a:buSzPts val="1800"/>
              <a:buFontTx/>
              <a:buChar char="-"/>
            </a:pPr>
            <a:endParaRPr lang="fr-FR" sz="1400" dirty="0">
              <a:solidFill>
                <a:schemeClr val="tx1"/>
              </a:solidFill>
              <a:latin typeface="Montserrat"/>
              <a:ea typeface="Montserrat"/>
              <a:cs typeface="Montserrat"/>
              <a:sym typeface="Montserrat"/>
            </a:endParaRPr>
          </a:p>
          <a:p>
            <a:pPr>
              <a:buClr>
                <a:srgbClr val="999999"/>
              </a:buClr>
            </a:pPr>
            <a:r>
              <a:rPr lang="fr-FR" sz="1400" dirty="0">
                <a:solidFill>
                  <a:schemeClr val="tx1"/>
                </a:solidFill>
                <a:latin typeface="Montserrat"/>
                <a:ea typeface="Montserrat"/>
                <a:cs typeface="Montserrat"/>
                <a:sym typeface="Montserrat"/>
              </a:rPr>
              <a:t>D’autres fichiers ont été rajouté pour compléter l’étude, comme un fichier avec le PIB par habitant, la stabilité politique par pays, grâce à des données en open data.</a:t>
            </a: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330436A3-7044-E6B4-B563-02F246E6C3C4}"/>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34C2C539-B54F-DD38-583F-594204999E19}"/>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Données initiales</a:t>
            </a:r>
            <a:endParaRPr sz="2500" b="0" i="0" u="none" strike="noStrike" cap="none" dirty="0">
              <a:solidFill>
                <a:srgbClr val="F3F3F3"/>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46B3380E-FC54-F97F-8CCB-BD781748B1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a:p>
        </p:txBody>
      </p:sp>
    </p:spTree>
    <p:extLst>
      <p:ext uri="{BB962C8B-B14F-4D97-AF65-F5344CB8AC3E}">
        <p14:creationId xmlns:p14="http://schemas.microsoft.com/office/powerpoint/2010/main" val="325279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2B06621C-DAFB-565B-321F-A79E79F5922D}"/>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06C958B1-914F-3F91-44AA-5CD98C43BD61}"/>
              </a:ext>
            </a:extLst>
          </p:cNvPr>
          <p:cNvSpPr txBox="1">
            <a:spLocks noGrp="1"/>
          </p:cNvSpPr>
          <p:nvPr>
            <p:ph type="body" idx="1"/>
          </p:nvPr>
        </p:nvSpPr>
        <p:spPr>
          <a:xfrm>
            <a:off x="0" y="1043750"/>
            <a:ext cx="9144000" cy="4099749"/>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endParaRPr lang="fr-FR" sz="1400" b="1"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sz="1400" dirty="0">
                <a:solidFill>
                  <a:schemeClr val="tx1"/>
                </a:solidFill>
                <a:latin typeface="Montserrat"/>
                <a:ea typeface="Montserrat"/>
                <a:cs typeface="Montserrat"/>
                <a:sym typeface="Montserrat"/>
              </a:rPr>
              <a:t>Les fichiers de l’étude sont basés sur l’année 2017.</a:t>
            </a:r>
          </a:p>
          <a:p>
            <a:pPr marL="114300" marR="0" lvl="0" indent="0" algn="l" rtl="0">
              <a:lnSpc>
                <a:spcPct val="115000"/>
              </a:lnSpc>
              <a:spcBef>
                <a:spcPts val="0"/>
              </a:spcBef>
              <a:spcAft>
                <a:spcPts val="0"/>
              </a:spcAft>
              <a:buClr>
                <a:srgbClr val="999999"/>
              </a:buClr>
              <a:buSzPts val="1800"/>
              <a:buNone/>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sz="1400" dirty="0">
                <a:solidFill>
                  <a:schemeClr val="tx1"/>
                </a:solidFill>
                <a:latin typeface="Montserrat"/>
                <a:ea typeface="Montserrat"/>
                <a:cs typeface="Montserrat"/>
                <a:sym typeface="Montserrat"/>
              </a:rPr>
              <a:t>Analyse des différents dataframes ajoutés :</a:t>
            </a:r>
            <a:endParaRPr lang="fr-FR" sz="1000" dirty="0">
              <a:solidFill>
                <a:schemeClr val="tx1"/>
              </a:solidFill>
              <a:latin typeface="Montserrat"/>
              <a:ea typeface="Montserrat"/>
              <a:cs typeface="Montserrat"/>
              <a:sym typeface="Montserrat"/>
            </a:endParaRPr>
          </a:p>
          <a:p>
            <a:pPr marL="742950" lvl="1" indent="-171450">
              <a:lnSpc>
                <a:spcPct val="200000"/>
              </a:lnSpc>
              <a:buClr>
                <a:srgbClr val="999999"/>
              </a:buClr>
              <a:buSzPts val="1800"/>
              <a:buFontTx/>
              <a:buChar char="-"/>
            </a:pPr>
            <a:r>
              <a:rPr lang="fr-FR" sz="1000" dirty="0">
                <a:solidFill>
                  <a:schemeClr val="tx1"/>
                </a:solidFill>
                <a:latin typeface="Montserrat"/>
                <a:ea typeface="Montserrat"/>
                <a:cs typeface="Montserrat"/>
                <a:sym typeface="Montserrat"/>
              </a:rPr>
              <a:t>Analyse de la taille des dataframes, et du type de données de chacun,</a:t>
            </a:r>
          </a:p>
          <a:p>
            <a:pPr marL="742950" lvl="1" indent="-171450">
              <a:lnSpc>
                <a:spcPct val="200000"/>
              </a:lnSpc>
              <a:buClr>
                <a:srgbClr val="999999"/>
              </a:buClr>
              <a:buSzPts val="1800"/>
              <a:buFontTx/>
              <a:buChar char="-"/>
            </a:pPr>
            <a:r>
              <a:rPr lang="fr-FR" sz="1000" dirty="0">
                <a:solidFill>
                  <a:schemeClr val="tx1"/>
                </a:solidFill>
                <a:latin typeface="Montserrat"/>
                <a:ea typeface="Montserrat"/>
                <a:cs typeface="Montserrat"/>
                <a:sym typeface="Montserrat"/>
              </a:rPr>
              <a:t>Vérification si présence de valeurs nulles, et traitement de celles-ci,</a:t>
            </a:r>
          </a:p>
          <a:p>
            <a:pPr marL="742950" lvl="1" indent="-171450">
              <a:lnSpc>
                <a:spcPct val="200000"/>
              </a:lnSpc>
              <a:buClr>
                <a:srgbClr val="999999"/>
              </a:buClr>
              <a:buSzPts val="1800"/>
              <a:buFontTx/>
              <a:buChar char="-"/>
            </a:pPr>
            <a:r>
              <a:rPr lang="fr-FR" sz="1000" dirty="0">
                <a:solidFill>
                  <a:schemeClr val="tx1"/>
                </a:solidFill>
                <a:latin typeface="Montserrat"/>
                <a:ea typeface="Montserrat"/>
                <a:cs typeface="Montserrat"/>
                <a:sym typeface="Montserrat"/>
              </a:rPr>
              <a:t>Suppression des colonnes superflues ou redondantes, pour ne conserver que les variables, </a:t>
            </a:r>
          </a:p>
          <a:p>
            <a:pPr marL="742950" lvl="1" indent="-171450">
              <a:lnSpc>
                <a:spcPct val="200000"/>
              </a:lnSpc>
              <a:buClr>
                <a:srgbClr val="999999"/>
              </a:buClr>
              <a:buSzPts val="1800"/>
              <a:buFontTx/>
              <a:buChar char="-"/>
            </a:pPr>
            <a:r>
              <a:rPr lang="fr-FR" sz="1000" dirty="0">
                <a:solidFill>
                  <a:schemeClr val="tx1"/>
                </a:solidFill>
                <a:latin typeface="Montserrat"/>
                <a:ea typeface="Montserrat"/>
                <a:cs typeface="Montserrat"/>
                <a:sym typeface="Montserrat"/>
              </a:rPr>
              <a:t>Modification du nom des colonnes pour que la variable soit claire,</a:t>
            </a:r>
          </a:p>
          <a:p>
            <a:pPr marL="742950" lvl="1" indent="-171450">
              <a:lnSpc>
                <a:spcPct val="200000"/>
              </a:lnSpc>
              <a:buClr>
                <a:srgbClr val="999999"/>
              </a:buClr>
              <a:buSzPts val="1800"/>
              <a:buFontTx/>
              <a:buChar char="-"/>
            </a:pPr>
            <a:r>
              <a:rPr lang="fr-FR" sz="1000" dirty="0">
                <a:solidFill>
                  <a:schemeClr val="tx1"/>
                </a:solidFill>
                <a:latin typeface="Montserrat"/>
                <a:ea typeface="Montserrat"/>
                <a:cs typeface="Montserrat"/>
                <a:sym typeface="Montserrat"/>
              </a:rPr>
              <a:t>Harmonisation du nom des pays entre le français et l’anglais,</a:t>
            </a:r>
          </a:p>
          <a:p>
            <a:pPr marL="742950" lvl="1" indent="-171450">
              <a:lnSpc>
                <a:spcPct val="200000"/>
              </a:lnSpc>
              <a:buClr>
                <a:srgbClr val="999999"/>
              </a:buClr>
              <a:buSzPts val="1800"/>
              <a:buFontTx/>
              <a:buChar char="-"/>
            </a:pPr>
            <a:r>
              <a:rPr lang="fr-FR" sz="1000" dirty="0">
                <a:solidFill>
                  <a:schemeClr val="tx1"/>
                </a:solidFill>
                <a:latin typeface="Montserrat"/>
                <a:ea typeface="Montserrat"/>
                <a:cs typeface="Montserrat"/>
                <a:sym typeface="Montserrat"/>
              </a:rPr>
              <a:t>Jointure des différents fichiers pour créer un dataframe final,</a:t>
            </a:r>
          </a:p>
          <a:p>
            <a:pPr marL="742950" lvl="1" indent="-171450">
              <a:lnSpc>
                <a:spcPct val="200000"/>
              </a:lnSpc>
              <a:buClr>
                <a:srgbClr val="999999"/>
              </a:buClr>
              <a:buSzPts val="1800"/>
              <a:buFontTx/>
              <a:buChar char="-"/>
            </a:pPr>
            <a:r>
              <a:rPr lang="fr-FR" sz="1000" dirty="0">
                <a:solidFill>
                  <a:schemeClr val="tx1"/>
                </a:solidFill>
                <a:latin typeface="Montserrat"/>
                <a:ea typeface="Montserrat"/>
                <a:cs typeface="Montserrat"/>
                <a:sym typeface="Montserrat"/>
              </a:rPr>
              <a:t>Création de nouvelles variables calculées.</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6DD4A04E-540E-D05C-304A-E62C1020294E}"/>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7D50099A-2684-962A-7E35-9BCD952CEBC6}"/>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Préparation et nettoyage des donées</a:t>
            </a:r>
            <a:endParaRPr sz="2500" b="0" i="0" u="none" strike="noStrike" cap="none" dirty="0">
              <a:solidFill>
                <a:srgbClr val="F3F3F3"/>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2DFEA40E-0386-F531-4106-6FD4638D67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a:p>
        </p:txBody>
      </p:sp>
    </p:spTree>
    <p:extLst>
      <p:ext uri="{BB962C8B-B14F-4D97-AF65-F5344CB8AC3E}">
        <p14:creationId xmlns:p14="http://schemas.microsoft.com/office/powerpoint/2010/main" val="267167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83AA56A0-80EF-ADF2-2C01-195D4132F250}"/>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910E60F9-845C-4ED9-85F0-6924A8EAF9D2}"/>
              </a:ext>
            </a:extLst>
          </p:cNvPr>
          <p:cNvSpPr txBox="1">
            <a:spLocks noGrp="1"/>
          </p:cNvSpPr>
          <p:nvPr>
            <p:ph type="body" idx="1"/>
          </p:nvPr>
        </p:nvSpPr>
        <p:spPr>
          <a:xfrm>
            <a:off x="0" y="1043750"/>
            <a:ext cx="9144000" cy="4099749"/>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endParaRPr lang="fr-FR" sz="1400" b="1"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b="1"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sz="1400" dirty="0">
                <a:solidFill>
                  <a:schemeClr val="tx1"/>
                </a:solidFill>
                <a:latin typeface="Montserrat"/>
                <a:ea typeface="Montserrat"/>
                <a:cs typeface="Montserrat"/>
                <a:sym typeface="Montserrat"/>
              </a:rPr>
              <a:t>145 pays composent l’étude, avec chacun 12 variables, dont 3 colonnes calculées :</a:t>
            </a:r>
          </a:p>
          <a:p>
            <a:pPr marR="0" lvl="0" algn="l" rtl="0">
              <a:lnSpc>
                <a:spcPct val="125000"/>
              </a:lnSpc>
              <a:spcBef>
                <a:spcPts val="0"/>
              </a:spcBef>
              <a:spcAft>
                <a:spcPts val="0"/>
              </a:spcAft>
              <a:buClr>
                <a:srgbClr val="999999"/>
              </a:buClr>
              <a:buSzPts val="1800"/>
              <a:buFontTx/>
              <a:buChar char="-"/>
            </a:pPr>
            <a:r>
              <a:rPr lang="fr-FR" sz="1400" dirty="0">
                <a:solidFill>
                  <a:schemeClr val="tx1"/>
                </a:solidFill>
                <a:latin typeface="Montserrat"/>
                <a:ea typeface="Montserrat"/>
                <a:cs typeface="Montserrat"/>
                <a:sym typeface="Montserrat"/>
              </a:rPr>
              <a:t>Population,</a:t>
            </a:r>
          </a:p>
          <a:p>
            <a:pPr marR="0" lvl="0" algn="l" rtl="0">
              <a:lnSpc>
                <a:spcPct val="125000"/>
              </a:lnSpc>
              <a:spcBef>
                <a:spcPts val="0"/>
              </a:spcBef>
              <a:spcAft>
                <a:spcPts val="0"/>
              </a:spcAft>
              <a:buClr>
                <a:srgbClr val="999999"/>
              </a:buClr>
              <a:buSzPts val="1800"/>
              <a:buFontTx/>
              <a:buChar char="-"/>
            </a:pPr>
            <a:r>
              <a:rPr lang="fr-FR" sz="1400" dirty="0">
                <a:solidFill>
                  <a:schemeClr val="tx1"/>
                </a:solidFill>
                <a:latin typeface="Montserrat"/>
                <a:ea typeface="Montserrat"/>
                <a:cs typeface="Montserrat"/>
                <a:sym typeface="Montserrat"/>
              </a:rPr>
              <a:t>Volailles alimentaires en tonnes,</a:t>
            </a:r>
          </a:p>
          <a:p>
            <a:pPr marR="0" lvl="0" algn="l" rtl="0">
              <a:lnSpc>
                <a:spcPct val="125000"/>
              </a:lnSpc>
              <a:spcBef>
                <a:spcPts val="0"/>
              </a:spcBef>
              <a:spcAft>
                <a:spcPts val="0"/>
              </a:spcAft>
              <a:buClr>
                <a:srgbClr val="999999"/>
              </a:buClr>
              <a:buSzPts val="1800"/>
              <a:buFontTx/>
              <a:buChar char="-"/>
            </a:pPr>
            <a:r>
              <a:rPr lang="fr-FR" sz="1400" dirty="0">
                <a:solidFill>
                  <a:schemeClr val="tx1"/>
                </a:solidFill>
                <a:latin typeface="Montserrat"/>
                <a:ea typeface="Montserrat"/>
                <a:cs typeface="Montserrat"/>
                <a:sym typeface="Montserrat"/>
              </a:rPr>
              <a:t>Volailles produites en tonnes,</a:t>
            </a:r>
          </a:p>
          <a:p>
            <a:pPr marR="0" lvl="0" algn="l" rtl="0">
              <a:lnSpc>
                <a:spcPct val="125000"/>
              </a:lnSpc>
              <a:spcBef>
                <a:spcPts val="0"/>
              </a:spcBef>
              <a:spcAft>
                <a:spcPts val="0"/>
              </a:spcAft>
              <a:buClr>
                <a:srgbClr val="999999"/>
              </a:buClr>
              <a:buSzPts val="1800"/>
              <a:buFontTx/>
              <a:buChar char="-"/>
            </a:pPr>
            <a:r>
              <a:rPr lang="fr-FR" sz="1400" dirty="0">
                <a:solidFill>
                  <a:schemeClr val="tx1"/>
                </a:solidFill>
                <a:latin typeface="Montserrat"/>
                <a:ea typeface="Montserrat"/>
                <a:cs typeface="Montserrat"/>
                <a:sym typeface="Montserrat"/>
              </a:rPr>
              <a:t>Volailles importées en tonnes,</a:t>
            </a:r>
          </a:p>
          <a:p>
            <a:pPr marR="0" lvl="0" algn="l" rtl="0">
              <a:lnSpc>
                <a:spcPct val="125000"/>
              </a:lnSpc>
              <a:spcBef>
                <a:spcPts val="0"/>
              </a:spcBef>
              <a:spcAft>
                <a:spcPts val="0"/>
              </a:spcAft>
              <a:buClr>
                <a:srgbClr val="999999"/>
              </a:buClr>
              <a:buSzPts val="1800"/>
              <a:buFontTx/>
              <a:buChar char="-"/>
            </a:pPr>
            <a:r>
              <a:rPr lang="fr-FR" sz="1400" dirty="0">
                <a:solidFill>
                  <a:schemeClr val="tx1"/>
                </a:solidFill>
                <a:latin typeface="Montserrat"/>
                <a:ea typeface="Montserrat"/>
                <a:cs typeface="Montserrat"/>
                <a:sym typeface="Montserrat"/>
              </a:rPr>
              <a:t>Volailles exportées en tonnes,</a:t>
            </a:r>
          </a:p>
          <a:p>
            <a:pPr marR="0" lvl="0" algn="l" rtl="0">
              <a:lnSpc>
                <a:spcPct val="125000"/>
              </a:lnSpc>
              <a:spcBef>
                <a:spcPts val="0"/>
              </a:spcBef>
              <a:spcAft>
                <a:spcPts val="0"/>
              </a:spcAft>
              <a:buClr>
                <a:srgbClr val="999999"/>
              </a:buClr>
              <a:buSzPts val="1800"/>
              <a:buFontTx/>
              <a:buChar char="-"/>
            </a:pPr>
            <a:r>
              <a:rPr lang="fr-FR" sz="1400" b="1" dirty="0">
                <a:solidFill>
                  <a:schemeClr val="tx1"/>
                </a:solidFill>
                <a:latin typeface="Montserrat"/>
                <a:ea typeface="Montserrat"/>
                <a:cs typeface="Montserrat"/>
                <a:sym typeface="Montserrat"/>
              </a:rPr>
              <a:t>Balance commerciale,</a:t>
            </a:r>
          </a:p>
          <a:p>
            <a:pPr marR="0" lvl="0" algn="l" rtl="0">
              <a:lnSpc>
                <a:spcPct val="125000"/>
              </a:lnSpc>
              <a:spcBef>
                <a:spcPts val="0"/>
              </a:spcBef>
              <a:spcAft>
                <a:spcPts val="0"/>
              </a:spcAft>
              <a:buClr>
                <a:srgbClr val="999999"/>
              </a:buClr>
              <a:buSzPts val="1800"/>
              <a:buFontTx/>
              <a:buChar char="-"/>
            </a:pPr>
            <a:r>
              <a:rPr lang="fr-FR" sz="1400" dirty="0">
                <a:solidFill>
                  <a:schemeClr val="tx1"/>
                </a:solidFill>
                <a:latin typeface="Montserrat"/>
                <a:ea typeface="Montserrat"/>
                <a:cs typeface="Montserrat"/>
                <a:sym typeface="Montserrat"/>
              </a:rPr>
              <a:t>Pib par habitant en $,</a:t>
            </a:r>
          </a:p>
          <a:p>
            <a:pPr marR="0" lvl="0" algn="l" rtl="0">
              <a:lnSpc>
                <a:spcPct val="125000"/>
              </a:lnSpc>
              <a:spcBef>
                <a:spcPts val="0"/>
              </a:spcBef>
              <a:spcAft>
                <a:spcPts val="0"/>
              </a:spcAft>
              <a:buClr>
                <a:srgbClr val="999999"/>
              </a:buClr>
              <a:buSzPts val="1800"/>
              <a:buFontTx/>
              <a:buChar char="-"/>
            </a:pPr>
            <a:r>
              <a:rPr lang="fr-FR" sz="1400" dirty="0">
                <a:solidFill>
                  <a:schemeClr val="tx1"/>
                </a:solidFill>
                <a:latin typeface="Montserrat"/>
                <a:ea typeface="Montserrat"/>
                <a:cs typeface="Montserrat"/>
                <a:sym typeface="Montserrat"/>
              </a:rPr>
              <a:t>Restaurants KFC,</a:t>
            </a:r>
          </a:p>
          <a:p>
            <a:pPr marR="0" lvl="0" algn="l" rtl="0">
              <a:lnSpc>
                <a:spcPct val="125000"/>
              </a:lnSpc>
              <a:spcBef>
                <a:spcPts val="0"/>
              </a:spcBef>
              <a:spcAft>
                <a:spcPts val="0"/>
              </a:spcAft>
              <a:buClr>
                <a:srgbClr val="999999"/>
              </a:buClr>
              <a:buSzPts val="1800"/>
              <a:buFontTx/>
              <a:buChar char="-"/>
            </a:pPr>
            <a:r>
              <a:rPr lang="fr-FR" sz="1400" dirty="0">
                <a:solidFill>
                  <a:schemeClr val="tx1"/>
                </a:solidFill>
                <a:latin typeface="Montserrat"/>
                <a:ea typeface="Montserrat"/>
                <a:cs typeface="Montserrat"/>
                <a:sym typeface="Montserrat"/>
              </a:rPr>
              <a:t>Stabilité politique,</a:t>
            </a:r>
          </a:p>
          <a:p>
            <a:pPr marR="0" lvl="0" algn="l" rtl="0">
              <a:lnSpc>
                <a:spcPct val="125000"/>
              </a:lnSpc>
              <a:spcBef>
                <a:spcPts val="0"/>
              </a:spcBef>
              <a:spcAft>
                <a:spcPts val="0"/>
              </a:spcAft>
              <a:buClr>
                <a:srgbClr val="999999"/>
              </a:buClr>
              <a:buSzPts val="1800"/>
              <a:buFontTx/>
              <a:buChar char="-"/>
            </a:pPr>
            <a:r>
              <a:rPr lang="fr-FR" sz="1400" b="1" dirty="0">
                <a:solidFill>
                  <a:schemeClr val="tx1"/>
                </a:solidFill>
                <a:latin typeface="Montserrat"/>
                <a:ea typeface="Montserrat"/>
                <a:cs typeface="Montserrat"/>
                <a:sym typeface="Montserrat"/>
              </a:rPr>
              <a:t>Kg de volailles par habitant,</a:t>
            </a:r>
          </a:p>
          <a:p>
            <a:pPr marR="0" lvl="0" algn="l" rtl="0">
              <a:lnSpc>
                <a:spcPct val="125000"/>
              </a:lnSpc>
              <a:spcBef>
                <a:spcPts val="0"/>
              </a:spcBef>
              <a:spcAft>
                <a:spcPts val="0"/>
              </a:spcAft>
              <a:buClr>
                <a:srgbClr val="999999"/>
              </a:buClr>
              <a:buSzPts val="1800"/>
              <a:buFontTx/>
              <a:buChar char="-"/>
            </a:pPr>
            <a:r>
              <a:rPr lang="fr-FR" sz="1400" b="1" dirty="0">
                <a:solidFill>
                  <a:schemeClr val="tx1"/>
                </a:solidFill>
                <a:latin typeface="Montserrat"/>
                <a:ea typeface="Montserrat"/>
                <a:cs typeface="Montserrat"/>
                <a:sym typeface="Montserrat"/>
              </a:rPr>
              <a:t>Déficit en volailles par habitant,</a:t>
            </a:r>
          </a:p>
          <a:p>
            <a:pPr marL="114300" marR="0" lvl="0" indent="0" algn="l" rtl="0">
              <a:lnSpc>
                <a:spcPct val="115000"/>
              </a:lnSpc>
              <a:spcBef>
                <a:spcPts val="0"/>
              </a:spcBef>
              <a:spcAft>
                <a:spcPts val="0"/>
              </a:spcAft>
              <a:buClr>
                <a:srgbClr val="999999"/>
              </a:buClr>
              <a:buSzPts val="1800"/>
              <a:buNone/>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69320794-A89E-4E39-2A91-2D3F04F3757D}"/>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5C25BEAF-FF25-E021-E9BD-325EDB2BF73B}"/>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Présentation des variables</a:t>
            </a:r>
            <a:endParaRPr sz="2500" b="0" i="0" u="none" strike="noStrike" cap="none" dirty="0">
              <a:solidFill>
                <a:srgbClr val="F3F3F3"/>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BF85A55A-5E72-88B6-FC9B-0C0B8C547F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spTree>
    <p:extLst>
      <p:ext uri="{BB962C8B-B14F-4D97-AF65-F5344CB8AC3E}">
        <p14:creationId xmlns:p14="http://schemas.microsoft.com/office/powerpoint/2010/main" val="425870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F8C920FB-43F1-71FB-7712-04425F5AA197}"/>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1740075D-D21D-22F0-EB6F-5CAEAB74E383}"/>
              </a:ext>
            </a:extLst>
          </p:cNvPr>
          <p:cNvSpPr txBox="1">
            <a:spLocks noGrp="1"/>
          </p:cNvSpPr>
          <p:nvPr>
            <p:ph type="body" idx="1"/>
          </p:nvPr>
        </p:nvSpPr>
        <p:spPr>
          <a:xfrm>
            <a:off x="0" y="1043750"/>
            <a:ext cx="9144000" cy="4099749"/>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endParaRPr lang="fr-FR" sz="1400" b="1"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sz="1400" dirty="0">
                <a:solidFill>
                  <a:schemeClr val="tx1"/>
                </a:solidFill>
                <a:latin typeface="Montserrat"/>
                <a:ea typeface="Montserrat"/>
                <a:cs typeface="Montserrat"/>
                <a:sym typeface="Montserrat"/>
              </a:rPr>
              <a:t>Dataframe de 145 pays, qui couvre 88% de la population mondiale en 2017.</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sz="1400" dirty="0">
                <a:solidFill>
                  <a:schemeClr val="tx1"/>
                </a:solidFill>
                <a:latin typeface="Montserrat"/>
                <a:ea typeface="Montserrat"/>
                <a:cs typeface="Montserrat"/>
                <a:sym typeface="Montserrat"/>
              </a:rPr>
              <a:t>L’analyse du dataframe est faite en deux temps : on va isoler dans un dataframe distinct les 4 pays que sont : les USA, la Chine, l’Inde et le Brésil, car pour certaines variables ils comportent des </a:t>
            </a:r>
            <a:r>
              <a:rPr lang="fr-FR" sz="1400" dirty="0" err="1">
                <a:solidFill>
                  <a:schemeClr val="tx1"/>
                </a:solidFill>
                <a:latin typeface="Montserrat"/>
                <a:ea typeface="Montserrat"/>
                <a:cs typeface="Montserrat"/>
                <a:sym typeface="Montserrat"/>
              </a:rPr>
              <a:t>outliers</a:t>
            </a:r>
            <a:r>
              <a:rPr lang="fr-FR" sz="1400" dirty="0">
                <a:solidFill>
                  <a:schemeClr val="tx1"/>
                </a:solidFill>
                <a:latin typeface="Montserrat"/>
                <a:ea typeface="Montserrat"/>
                <a:cs typeface="Montserrat"/>
                <a:sym typeface="Montserrat"/>
              </a:rPr>
              <a:t>.</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sz="1400" dirty="0">
                <a:solidFill>
                  <a:schemeClr val="tx1"/>
                </a:solidFill>
                <a:latin typeface="Montserrat"/>
                <a:ea typeface="Montserrat"/>
                <a:cs typeface="Montserrat"/>
                <a:sym typeface="Montserrat"/>
              </a:rPr>
              <a:t>Pour le dataframe « principal », composé ,au final, de 141 pays, la méthode sera la suivante :</a:t>
            </a:r>
          </a:p>
          <a:p>
            <a:pPr marR="0" lvl="0" algn="l" rtl="0">
              <a:lnSpc>
                <a:spcPct val="115000"/>
              </a:lnSpc>
              <a:spcBef>
                <a:spcPts val="0"/>
              </a:spcBef>
              <a:spcAft>
                <a:spcPts val="0"/>
              </a:spcAft>
              <a:buClr>
                <a:srgbClr val="999999"/>
              </a:buClr>
              <a:buSzPts val="1800"/>
              <a:buFontTx/>
              <a:buChar char="-"/>
            </a:pPr>
            <a:r>
              <a:rPr lang="fr-FR" sz="1400" dirty="0">
                <a:solidFill>
                  <a:schemeClr val="tx1"/>
                </a:solidFill>
                <a:latin typeface="Montserrat"/>
                <a:ea typeface="Montserrat"/>
                <a:cs typeface="Montserrat"/>
                <a:sym typeface="Montserrat"/>
              </a:rPr>
              <a:t>Standardiser les données,</a:t>
            </a:r>
          </a:p>
          <a:p>
            <a:pPr marR="0" lvl="0" algn="l" rtl="0">
              <a:lnSpc>
                <a:spcPct val="115000"/>
              </a:lnSpc>
              <a:spcBef>
                <a:spcPts val="0"/>
              </a:spcBef>
              <a:spcAft>
                <a:spcPts val="0"/>
              </a:spcAft>
              <a:buClr>
                <a:srgbClr val="999999"/>
              </a:buClr>
              <a:buSzPts val="1800"/>
              <a:buFontTx/>
              <a:buChar char="-"/>
            </a:pPr>
            <a:r>
              <a:rPr lang="fr-FR" sz="1400" dirty="0">
                <a:solidFill>
                  <a:schemeClr val="tx1"/>
                </a:solidFill>
                <a:latin typeface="Montserrat"/>
                <a:ea typeface="Montserrat"/>
                <a:cs typeface="Montserrat"/>
                <a:sym typeface="Montserrat"/>
              </a:rPr>
              <a:t>Réaliser une ACP et déterminer le nombre de composantes principales nécessaires,</a:t>
            </a:r>
          </a:p>
          <a:p>
            <a:pPr marR="0" lvl="0" algn="l" rtl="0">
              <a:lnSpc>
                <a:spcPct val="115000"/>
              </a:lnSpc>
              <a:spcBef>
                <a:spcPts val="0"/>
              </a:spcBef>
              <a:spcAft>
                <a:spcPts val="0"/>
              </a:spcAft>
              <a:buClr>
                <a:srgbClr val="999999"/>
              </a:buClr>
              <a:buSzPts val="1800"/>
              <a:buFontTx/>
              <a:buChar char="-"/>
            </a:pPr>
            <a:r>
              <a:rPr lang="fr-FR" sz="1400" dirty="0">
                <a:solidFill>
                  <a:schemeClr val="tx1"/>
                </a:solidFill>
                <a:latin typeface="Montserrat"/>
                <a:ea typeface="Montserrat"/>
                <a:cs typeface="Montserrat"/>
                <a:sym typeface="Montserrat"/>
              </a:rPr>
              <a:t>Faire une projection via ces composantes,</a:t>
            </a:r>
          </a:p>
          <a:p>
            <a:pPr marR="0" lvl="0" algn="l" rtl="0">
              <a:lnSpc>
                <a:spcPct val="115000"/>
              </a:lnSpc>
              <a:spcBef>
                <a:spcPts val="0"/>
              </a:spcBef>
              <a:spcAft>
                <a:spcPts val="0"/>
              </a:spcAft>
              <a:buClr>
                <a:srgbClr val="999999"/>
              </a:buClr>
              <a:buSzPts val="1800"/>
              <a:buFontTx/>
              <a:buChar char="-"/>
            </a:pPr>
            <a:r>
              <a:rPr lang="fr-FR" sz="1400" dirty="0">
                <a:solidFill>
                  <a:schemeClr val="tx1"/>
                </a:solidFill>
                <a:latin typeface="Montserrat"/>
                <a:ea typeface="Montserrat"/>
                <a:cs typeface="Montserrat"/>
                <a:sym typeface="Montserrat"/>
              </a:rPr>
              <a:t>Création de clusters regroupant les pays ayant des similitudes, via CAH et K-</a:t>
            </a:r>
            <a:r>
              <a:rPr lang="fr-FR" sz="1400" dirty="0" err="1">
                <a:solidFill>
                  <a:schemeClr val="tx1"/>
                </a:solidFill>
                <a:latin typeface="Montserrat"/>
                <a:ea typeface="Montserrat"/>
                <a:cs typeface="Montserrat"/>
                <a:sym typeface="Montserrat"/>
              </a:rPr>
              <a:t>Means</a:t>
            </a:r>
            <a:r>
              <a:rPr lang="fr-FR" sz="1400" dirty="0">
                <a:solidFill>
                  <a:schemeClr val="tx1"/>
                </a:solidFill>
                <a:latin typeface="Montserrat"/>
                <a:ea typeface="Montserrat"/>
                <a:cs typeface="Montserrat"/>
                <a:sym typeface="Montserrat"/>
              </a:rPr>
              <a:t>,</a:t>
            </a:r>
          </a:p>
          <a:p>
            <a:pPr marR="0" lvl="0" algn="l" rtl="0">
              <a:lnSpc>
                <a:spcPct val="115000"/>
              </a:lnSpc>
              <a:spcBef>
                <a:spcPts val="0"/>
              </a:spcBef>
              <a:spcAft>
                <a:spcPts val="0"/>
              </a:spcAft>
              <a:buClr>
                <a:srgbClr val="999999"/>
              </a:buClr>
              <a:buSzPts val="1800"/>
              <a:buFontTx/>
              <a:buChar char="-"/>
            </a:pPr>
            <a:r>
              <a:rPr lang="fr-FR" sz="1400" dirty="0">
                <a:solidFill>
                  <a:schemeClr val="tx1"/>
                </a:solidFill>
                <a:latin typeface="Montserrat"/>
                <a:ea typeface="Montserrat"/>
                <a:cs typeface="Montserrat"/>
                <a:sym typeface="Montserrat"/>
              </a:rPr>
              <a:t>Choisir le ou les clusters pertinents.</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08E39329-51EE-3B5B-DCD4-F8A8BDB4AC49}"/>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3CF080D2-F633-E85F-2822-38CEE2257E0F}"/>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 exploratoire des données</a:t>
            </a:r>
            <a:endParaRPr sz="2500" b="0" i="0" u="none" strike="noStrike" cap="none" dirty="0">
              <a:solidFill>
                <a:srgbClr val="F3F3F3"/>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4591526D-FDA4-2971-C466-36B4D75CE4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spTree>
    <p:extLst>
      <p:ext uri="{BB962C8B-B14F-4D97-AF65-F5344CB8AC3E}">
        <p14:creationId xmlns:p14="http://schemas.microsoft.com/office/powerpoint/2010/main" val="223964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4D5F1A07-8EDE-114F-6C6D-F12E63D97370}"/>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B023F8A4-E1DF-B31E-0F9B-72E5A801699C}"/>
              </a:ext>
            </a:extLst>
          </p:cNvPr>
          <p:cNvSpPr txBox="1">
            <a:spLocks noGrp="1"/>
          </p:cNvSpPr>
          <p:nvPr>
            <p:ph type="body" idx="1"/>
          </p:nvPr>
        </p:nvSpPr>
        <p:spPr>
          <a:xfrm>
            <a:off x="0" y="1043750"/>
            <a:ext cx="9144000" cy="4099749"/>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endParaRPr lang="fr-FR" sz="1400" b="1"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sz="1400" b="1" dirty="0">
                <a:solidFill>
                  <a:schemeClr val="tx1"/>
                </a:solidFill>
                <a:latin typeface="Montserrat"/>
                <a:ea typeface="Montserrat"/>
                <a:cs typeface="Montserrat"/>
                <a:sym typeface="Montserrat"/>
              </a:rPr>
              <a:t>Standardisation des données </a:t>
            </a:r>
            <a:r>
              <a:rPr lang="fr-FR" sz="1400" dirty="0">
                <a:solidFill>
                  <a:schemeClr val="tx1"/>
                </a:solidFill>
                <a:latin typeface="Montserrat"/>
                <a:ea typeface="Montserrat"/>
                <a:cs typeface="Montserrat"/>
                <a:sym typeface="Montserrat"/>
              </a:rPr>
              <a:t>: </a:t>
            </a:r>
            <a:r>
              <a:rPr lang="fr-FR" sz="1400" dirty="0">
                <a:solidFill>
                  <a:schemeClr val="tx1"/>
                </a:solidFill>
                <a:latin typeface="Montserrat" panose="00000500000000000000" pitchFamily="2" charset="0"/>
              </a:rPr>
              <a:t>transformer les valeurs d'une variable pour qu'elles aient une distribution avec une moyenne de 0 et un écart-type de 1, avec </a:t>
            </a:r>
            <a:r>
              <a:rPr lang="fr-FR" sz="1400" i="1" dirty="0" err="1">
                <a:solidFill>
                  <a:schemeClr val="tx1"/>
                </a:solidFill>
                <a:latin typeface="Montserrat" panose="00000500000000000000" pitchFamily="2" charset="0"/>
              </a:rPr>
              <a:t>StandardScaler</a:t>
            </a:r>
            <a:r>
              <a:rPr lang="fr-FR" sz="1400" dirty="0">
                <a:solidFill>
                  <a:schemeClr val="tx1"/>
                </a:solidFill>
                <a:latin typeface="Montserrat" panose="00000500000000000000" pitchFamily="2" charset="0"/>
              </a:rPr>
              <a:t>.</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r>
              <a:rPr lang="fr-FR" sz="1400" dirty="0">
                <a:solidFill>
                  <a:schemeClr val="tx1"/>
                </a:solidFill>
                <a:latin typeface="Montserrat" panose="00000500000000000000" pitchFamily="2" charset="0"/>
              </a:rPr>
              <a:t>Réalisation de l’ACP et détermination du nombre de composantes nécessaires : </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3771900" lvl="8" indent="0" algn="just">
              <a:buClr>
                <a:srgbClr val="999999"/>
              </a:buClr>
              <a:buSzPts val="1800"/>
              <a:buNone/>
            </a:pPr>
            <a:r>
              <a:rPr lang="fr-FR" sz="1000" dirty="0">
                <a:solidFill>
                  <a:schemeClr val="tx1"/>
                </a:solidFill>
                <a:latin typeface="Montserrat" panose="00000500000000000000" pitchFamily="2" charset="0"/>
              </a:rPr>
              <a:t>	</a:t>
            </a:r>
            <a:r>
              <a:rPr lang="fr-FR" sz="1100" b="1" dirty="0">
                <a:solidFill>
                  <a:schemeClr val="tx1"/>
                </a:solidFill>
                <a:latin typeface="Montserrat" panose="00000500000000000000" pitchFamily="2" charset="0"/>
              </a:rPr>
              <a:t>4 composantes retenues pour expliquer </a:t>
            </a:r>
          </a:p>
          <a:p>
            <a:pPr marL="3771900" lvl="8" indent="0" algn="just">
              <a:buClr>
                <a:srgbClr val="999999"/>
              </a:buClr>
              <a:buSzPts val="1800"/>
              <a:buNone/>
            </a:pPr>
            <a:r>
              <a:rPr lang="fr-FR" sz="1100" b="1" dirty="0">
                <a:solidFill>
                  <a:schemeClr val="tx1"/>
                </a:solidFill>
                <a:latin typeface="Montserrat" panose="00000500000000000000" pitchFamily="2" charset="0"/>
              </a:rPr>
              <a:t>	80% de la variance</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C2A381AD-7B37-5526-96FE-DAB2ECF13F8A}"/>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2943169F-162E-246F-4590-8FC415E7134C}"/>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 exploratoire des données</a:t>
            </a:r>
            <a:endParaRPr sz="2500" b="0" i="0" u="none" strike="noStrike" cap="none" dirty="0">
              <a:solidFill>
                <a:srgbClr val="F3F3F3"/>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8F348026-41D4-5782-DEA3-4C04660E34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pic>
        <p:nvPicPr>
          <p:cNvPr id="4" name="Image 3">
            <a:extLst>
              <a:ext uri="{FF2B5EF4-FFF2-40B4-BE49-F238E27FC236}">
                <a16:creationId xmlns:a16="http://schemas.microsoft.com/office/drawing/2014/main" id="{20A54969-3005-ED0B-7E14-5E3E90E9194A}"/>
              </a:ext>
            </a:extLst>
          </p:cNvPr>
          <p:cNvPicPr>
            <a:picLocks noChangeAspect="1"/>
          </p:cNvPicPr>
          <p:nvPr/>
        </p:nvPicPr>
        <p:blipFill>
          <a:blip r:embed="rId3"/>
          <a:stretch>
            <a:fillRect/>
          </a:stretch>
        </p:blipFill>
        <p:spPr>
          <a:xfrm>
            <a:off x="2302598" y="1967636"/>
            <a:ext cx="3696216" cy="604114"/>
          </a:xfrm>
          <a:prstGeom prst="rect">
            <a:avLst/>
          </a:prstGeom>
        </p:spPr>
      </p:pic>
      <p:pic>
        <p:nvPicPr>
          <p:cNvPr id="6" name="Image 5">
            <a:extLst>
              <a:ext uri="{FF2B5EF4-FFF2-40B4-BE49-F238E27FC236}">
                <a16:creationId xmlns:a16="http://schemas.microsoft.com/office/drawing/2014/main" id="{2559ACB6-125D-3803-6241-15C1C1890D02}"/>
              </a:ext>
            </a:extLst>
          </p:cNvPr>
          <p:cNvPicPr>
            <a:picLocks noChangeAspect="1"/>
          </p:cNvPicPr>
          <p:nvPr/>
        </p:nvPicPr>
        <p:blipFill>
          <a:blip r:embed="rId4"/>
          <a:stretch>
            <a:fillRect/>
          </a:stretch>
        </p:blipFill>
        <p:spPr>
          <a:xfrm>
            <a:off x="895525" y="3093624"/>
            <a:ext cx="3676475" cy="1963193"/>
          </a:xfrm>
          <a:prstGeom prst="rect">
            <a:avLst/>
          </a:prstGeom>
        </p:spPr>
      </p:pic>
    </p:spTree>
    <p:extLst>
      <p:ext uri="{BB962C8B-B14F-4D97-AF65-F5344CB8AC3E}">
        <p14:creationId xmlns:p14="http://schemas.microsoft.com/office/powerpoint/2010/main" val="192885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909AADBE-3E95-9096-4B46-76DBFE71696D}"/>
            </a:ext>
          </a:extLst>
        </p:cNvPr>
        <p:cNvGrpSpPr/>
        <p:nvPr/>
      </p:nvGrpSpPr>
      <p:grpSpPr>
        <a:xfrm>
          <a:off x="0" y="0"/>
          <a:ext cx="0" cy="0"/>
          <a:chOff x="0" y="0"/>
          <a:chExt cx="0" cy="0"/>
        </a:xfrm>
      </p:grpSpPr>
      <p:sp>
        <p:nvSpPr>
          <p:cNvPr id="13" name="Titre 12">
            <a:extLst>
              <a:ext uri="{FF2B5EF4-FFF2-40B4-BE49-F238E27FC236}">
                <a16:creationId xmlns:a16="http://schemas.microsoft.com/office/drawing/2014/main" id="{6DFA5E2D-3274-56C5-35FE-B1DD380104C6}"/>
              </a:ext>
            </a:extLst>
          </p:cNvPr>
          <p:cNvSpPr>
            <a:spLocks noGrp="1"/>
          </p:cNvSpPr>
          <p:nvPr>
            <p:ph type="title"/>
          </p:nvPr>
        </p:nvSpPr>
        <p:spPr/>
        <p:txBody>
          <a:bodyPr>
            <a:normAutofit fontScale="90000"/>
          </a:bodyPr>
          <a:lstStyle/>
          <a:p>
            <a:endParaRPr lang="fr-FR"/>
          </a:p>
        </p:txBody>
      </p:sp>
      <p:sp>
        <p:nvSpPr>
          <p:cNvPr id="63" name="Google Shape;63;p4">
            <a:extLst>
              <a:ext uri="{FF2B5EF4-FFF2-40B4-BE49-F238E27FC236}">
                <a16:creationId xmlns:a16="http://schemas.microsoft.com/office/drawing/2014/main" id="{4F75430D-EF9B-B6E3-15F6-7D6FD785EE9D}"/>
              </a:ext>
            </a:extLst>
          </p:cNvPr>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FR" sz="1400" dirty="0">
                <a:solidFill>
                  <a:schemeClr val="tx1"/>
                </a:solidFill>
                <a:latin typeface="Montserrat" panose="00000500000000000000" pitchFamily="2" charset="0"/>
              </a:rPr>
              <a:t>Cercle des corrélations pour les 4 composantes :</a:t>
            </a: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panose="00000500000000000000" pitchFamily="2" charset="0"/>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400" dirty="0">
              <a:solidFill>
                <a:schemeClr val="tx1"/>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sz="1400" dirty="0">
              <a:solidFill>
                <a:schemeClr val="tx1"/>
              </a:solidFill>
              <a:latin typeface="Montserrat"/>
              <a:ea typeface="Montserrat"/>
              <a:cs typeface="Montserrat"/>
              <a:sym typeface="Montserrat"/>
            </a:endParaRPr>
          </a:p>
        </p:txBody>
      </p:sp>
      <p:sp>
        <p:nvSpPr>
          <p:cNvPr id="14" name="Espace réservé du texte 13">
            <a:extLst>
              <a:ext uri="{FF2B5EF4-FFF2-40B4-BE49-F238E27FC236}">
                <a16:creationId xmlns:a16="http://schemas.microsoft.com/office/drawing/2014/main" id="{089BBA0B-F3DC-76DB-94B5-8A8A660CD0FF}"/>
              </a:ext>
            </a:extLst>
          </p:cNvPr>
          <p:cNvSpPr>
            <a:spLocks noGrp="1"/>
          </p:cNvSpPr>
          <p:nvPr>
            <p:ph type="body" idx="2"/>
          </p:nvPr>
        </p:nvSpPr>
        <p:spPr>
          <a:xfrm>
            <a:off x="5090126" y="1152475"/>
            <a:ext cx="3742174" cy="3416400"/>
          </a:xfrm>
        </p:spPr>
        <p:txBody>
          <a:bodyPr/>
          <a:lstStyle/>
          <a:p>
            <a:r>
              <a:rPr lang="fr-FR" dirty="0"/>
              <a:t>Extrait du </a:t>
            </a:r>
            <a:r>
              <a:rPr lang="fr-FR" dirty="0" err="1"/>
              <a:t>dataframe</a:t>
            </a:r>
            <a:r>
              <a:rPr lang="fr-FR" dirty="0"/>
              <a:t> avec les données standardiser et les 4 composantes</a:t>
            </a:r>
          </a:p>
        </p:txBody>
      </p:sp>
      <p:sp>
        <p:nvSpPr>
          <p:cNvPr id="2" name="Espace réservé du numéro de diapositive 1">
            <a:extLst>
              <a:ext uri="{FF2B5EF4-FFF2-40B4-BE49-F238E27FC236}">
                <a16:creationId xmlns:a16="http://schemas.microsoft.com/office/drawing/2014/main" id="{79A8E8B0-9B1C-17C2-6B62-C282F7EABB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sp>
        <p:nvSpPr>
          <p:cNvPr id="64" name="Google Shape;64;p4">
            <a:extLst>
              <a:ext uri="{FF2B5EF4-FFF2-40B4-BE49-F238E27FC236}">
                <a16:creationId xmlns:a16="http://schemas.microsoft.com/office/drawing/2014/main" id="{31222883-A7AF-8197-0AA6-8770DBB7E220}"/>
              </a:ext>
            </a:extLst>
          </p:cNvPr>
          <p:cNvSpPr/>
          <p:nvPr/>
        </p:nvSpPr>
        <p:spPr>
          <a:xfrm>
            <a:off x="0" y="1"/>
            <a:ext cx="9144000" cy="104375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11F6749D-937A-678E-8454-D0B45EBAD7C9}"/>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 exploratoire des données</a:t>
            </a:r>
            <a:endParaRPr sz="2500" b="0" i="0" u="none" strike="noStrike" cap="none" dirty="0">
              <a:solidFill>
                <a:srgbClr val="F3F3F3"/>
              </a:solidFill>
              <a:latin typeface="Montserrat"/>
              <a:ea typeface="Montserrat"/>
              <a:cs typeface="Montserrat"/>
              <a:sym typeface="Montserrat"/>
            </a:endParaRPr>
          </a:p>
        </p:txBody>
      </p:sp>
      <p:pic>
        <p:nvPicPr>
          <p:cNvPr id="5" name="Image 4">
            <a:extLst>
              <a:ext uri="{FF2B5EF4-FFF2-40B4-BE49-F238E27FC236}">
                <a16:creationId xmlns:a16="http://schemas.microsoft.com/office/drawing/2014/main" id="{DAF908E5-8847-DDB8-0A72-703D2CE954BE}"/>
              </a:ext>
            </a:extLst>
          </p:cNvPr>
          <p:cNvPicPr>
            <a:picLocks noChangeAspect="1"/>
          </p:cNvPicPr>
          <p:nvPr/>
        </p:nvPicPr>
        <p:blipFill>
          <a:blip r:embed="rId3"/>
          <a:stretch>
            <a:fillRect/>
          </a:stretch>
        </p:blipFill>
        <p:spPr>
          <a:xfrm>
            <a:off x="5298277" y="1946797"/>
            <a:ext cx="3448531" cy="1374696"/>
          </a:xfrm>
          <a:prstGeom prst="rect">
            <a:avLst/>
          </a:prstGeom>
        </p:spPr>
      </p:pic>
      <p:pic>
        <p:nvPicPr>
          <p:cNvPr id="8" name="Image 7">
            <a:extLst>
              <a:ext uri="{FF2B5EF4-FFF2-40B4-BE49-F238E27FC236}">
                <a16:creationId xmlns:a16="http://schemas.microsoft.com/office/drawing/2014/main" id="{8C4225A0-4398-FADF-5FA5-260A0E12637F}"/>
              </a:ext>
            </a:extLst>
          </p:cNvPr>
          <p:cNvPicPr>
            <a:picLocks noChangeAspect="1"/>
          </p:cNvPicPr>
          <p:nvPr/>
        </p:nvPicPr>
        <p:blipFill>
          <a:blip r:embed="rId4"/>
          <a:stretch>
            <a:fillRect/>
          </a:stretch>
        </p:blipFill>
        <p:spPr>
          <a:xfrm>
            <a:off x="141641" y="2054513"/>
            <a:ext cx="2551977" cy="2551000"/>
          </a:xfrm>
          <a:prstGeom prst="rect">
            <a:avLst/>
          </a:prstGeom>
        </p:spPr>
      </p:pic>
      <p:pic>
        <p:nvPicPr>
          <p:cNvPr id="10" name="Image 9">
            <a:extLst>
              <a:ext uri="{FF2B5EF4-FFF2-40B4-BE49-F238E27FC236}">
                <a16:creationId xmlns:a16="http://schemas.microsoft.com/office/drawing/2014/main" id="{C9C08BE0-2CD1-4EF0-77B9-B412D02CB018}"/>
              </a:ext>
            </a:extLst>
          </p:cNvPr>
          <p:cNvPicPr>
            <a:picLocks noChangeAspect="1"/>
          </p:cNvPicPr>
          <p:nvPr/>
        </p:nvPicPr>
        <p:blipFill>
          <a:blip r:embed="rId5"/>
          <a:stretch>
            <a:fillRect/>
          </a:stretch>
        </p:blipFill>
        <p:spPr>
          <a:xfrm>
            <a:off x="2693618" y="2074111"/>
            <a:ext cx="2396508" cy="2494764"/>
          </a:xfrm>
          <a:prstGeom prst="rect">
            <a:avLst/>
          </a:prstGeom>
        </p:spPr>
      </p:pic>
    </p:spTree>
    <p:extLst>
      <p:ext uri="{BB962C8B-B14F-4D97-AF65-F5344CB8AC3E}">
        <p14:creationId xmlns:p14="http://schemas.microsoft.com/office/powerpoint/2010/main" val="422137388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2042</TotalTime>
  <Words>973</Words>
  <Application>Microsoft Office PowerPoint</Application>
  <PresentationFormat>Affichage à l'écran (16:9)</PresentationFormat>
  <Paragraphs>364</Paragraphs>
  <Slides>19</Slides>
  <Notes>19</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19</vt:i4>
      </vt:variant>
    </vt:vector>
  </HeadingPairs>
  <TitlesOfParts>
    <vt:vector size="22" baseType="lpstr">
      <vt:lpstr>Arial</vt:lpstr>
      <vt:lpstr>Montserrat</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Jérémy G</dc:creator>
  <cp:lastModifiedBy>Jeremy GUINAULT</cp:lastModifiedBy>
  <cp:revision>76</cp:revision>
  <dcterms:modified xsi:type="dcterms:W3CDTF">2024-12-27T09:10:56Z</dcterms:modified>
</cp:coreProperties>
</file>