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9" r:id="rId11"/>
    <p:sldId id="266" r:id="rId12"/>
    <p:sldId id="267" r:id="rId13"/>
  </p:sldIdLst>
  <p:sldSz cx="12192000" cy="6858000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58EA7EDB-1C06-5B2D-9ED2-E7680D534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>
            <a:extLst>
              <a:ext uri="{FF2B5EF4-FFF2-40B4-BE49-F238E27FC236}">
                <a16:creationId xmlns:a16="http://schemas.microsoft.com/office/drawing/2014/main" id="{037E78D5-0122-F523-9F4C-4E81B634C8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>
            <a:extLst>
              <a:ext uri="{FF2B5EF4-FFF2-40B4-BE49-F238E27FC236}">
                <a16:creationId xmlns:a16="http://schemas.microsoft.com/office/drawing/2014/main" id="{C895F3E1-F6AE-F5D9-EB0A-9407092E1A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974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5EB95CC-7247-9BC5-850E-9659B136C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>
            <a:extLst>
              <a:ext uri="{FF2B5EF4-FFF2-40B4-BE49-F238E27FC236}">
                <a16:creationId xmlns:a16="http://schemas.microsoft.com/office/drawing/2014/main" id="{C0EE90D2-EA8A-E196-69C4-C01CFCF66C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7C43C06D-8524-B87E-A61A-3D4BCE4AD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912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Jérémy GUINAULT</a:t>
            </a:r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Jérémy GUINAULT</a:t>
            </a:r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Jérémy GUINAULT</a:t>
            </a:r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Jérémy GUINAULT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Jérémy GUINAULT</a:t>
            </a: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Jérémy GUINAULT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Jérémy GUINAULT</a:t>
            </a: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Jérémy GUINAULT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Jérémy GUINAULT</a:t>
            </a:r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Jérémy GUINAULT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Jérémy GUINAULT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fr-FR"/>
              <a:t>Jérémy GUINAULT</a:t>
            </a:r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Élaboration d’un Portfolio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D874E7E-EFD5-2B21-5A87-329E88C45DC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Jérémy GUINAULT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93A402-E57A-DC04-C5A3-C239ACAB49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DAD9E7A9-63E5-580F-C2E6-A8424A3AA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>
            <a:extLst>
              <a:ext uri="{FF2B5EF4-FFF2-40B4-BE49-F238E27FC236}">
                <a16:creationId xmlns:a16="http://schemas.microsoft.com/office/drawing/2014/main" id="{ADEC2B36-513F-8531-DB9B-861CD4430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6. Contraintes techniques et réglementaires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7" name="Google Shape;127;p20">
            <a:extLst>
              <a:ext uri="{FF2B5EF4-FFF2-40B4-BE49-F238E27FC236}">
                <a16:creationId xmlns:a16="http://schemas.microsoft.com/office/drawing/2014/main" id="{60994139-8FD8-A2DD-5042-A5BF4745CB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Compatibilité</a:t>
            </a:r>
            <a:r>
              <a:rPr lang="fr-FR" dirty="0"/>
              <a:t> : Assurer la lisibilité des fichiers sur les systèmes </a:t>
            </a:r>
            <a:r>
              <a:rPr lang="fr-FR" dirty="0" err="1"/>
              <a:t>Aéroworld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Reproductibilité</a:t>
            </a:r>
            <a:r>
              <a:rPr lang="fr-FR" dirty="0"/>
              <a:t> : Garantir la capacité de reproduire les analyses à partir des scripts.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Performance</a:t>
            </a:r>
            <a:r>
              <a:rPr lang="fr-FR" dirty="0"/>
              <a:t> : Optimisation des requêtes SQL et des visualisations Power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Documentation</a:t>
            </a:r>
            <a:r>
              <a:rPr lang="fr-FR" dirty="0"/>
              <a:t> : Chaque livrable sera accompagné d’une documentation expliquant la méthodologie et l’interprétation des résultats.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4FF782-444B-3B02-F137-45AA7026608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Jérémy GUINAULT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F6442-3ED7-FA6E-2EB3-FAC0A1F7B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84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7. Délais et livrables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Phase 1</a:t>
            </a:r>
            <a:r>
              <a:rPr lang="fr-FR" dirty="0"/>
              <a:t> : Collecte des données et organisation des tâches.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Phase 2</a:t>
            </a:r>
            <a:r>
              <a:rPr lang="fr-FR" dirty="0"/>
              <a:t> : Création des livrables organisationnels.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Phase 3</a:t>
            </a:r>
            <a:r>
              <a:rPr lang="fr-FR" dirty="0"/>
              <a:t> : Finalisation des livrables et ajout sur le portfolio.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AC962A2-3677-8898-BF21-0B56169C93B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Jérémy GUINAULT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CE4176-32E5-AEFC-9B1D-93E460FA1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>
                <a:latin typeface="Montserrat"/>
                <a:ea typeface="Montserrat"/>
                <a:cs typeface="Montserrat"/>
                <a:sym typeface="Montserrat"/>
              </a:rPr>
              <a:t>Liste synthétique et coût des différentes catégories du devis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>
                <a:latin typeface="Montserrat"/>
                <a:ea typeface="Montserrat"/>
                <a:cs typeface="Montserrat"/>
                <a:sym typeface="Montserrat"/>
              </a:rPr>
              <a:t>RH, achats matériels et immatériels ainsi que la marge commerciale</a:t>
            </a:r>
            <a:br>
              <a:rPr lang="fr-FR"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>
                <a:latin typeface="Montserrat"/>
                <a:ea typeface="Montserrat"/>
                <a:cs typeface="Montserrat"/>
                <a:sym typeface="Montserrat"/>
              </a:rPr>
              <a:t>Prix final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6664098-5FE5-A450-A8F9-0D34130ABA0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Jérémy GUINAULT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DB01CFD-A2FE-528D-BDB8-440DFFD622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37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948275" y="1512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6059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Contraintes techniques et réglementaires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  <a:endParaRPr sz="17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sz="246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6A358C3-67EE-1ABD-D800-308561B7710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Jérémy GUINAULT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94D49B2-4486-DF0E-53EC-05B41FB0E8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fr-FR" b="1" dirty="0"/>
              <a:t>1. Présentation du Projet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endParaRPr lang="fr-FR" b="1" dirty="0"/>
          </a:p>
          <a:p>
            <a:r>
              <a:rPr lang="fr-FR" dirty="0"/>
              <a:t>Ce cahier des charges définit les objectifs, les livrables et les compétences mises en œuvre dans le cadre de la création d’un </a:t>
            </a:r>
            <a:r>
              <a:rPr lang="fr-FR" b="1" dirty="0"/>
              <a:t>portfolio de Data </a:t>
            </a:r>
            <a:r>
              <a:rPr lang="fr-FR" b="1" dirty="0" err="1"/>
              <a:t>Analyst</a:t>
            </a:r>
            <a:r>
              <a:rPr lang="fr-FR" dirty="0"/>
              <a:t>. Ce portfolio est conçu pour démontrer mes capacités d’analyse, de visualisation et de gestion des données en réponse aux attentes spécifiques d'</a:t>
            </a:r>
            <a:r>
              <a:rPr lang="fr-FR" dirty="0" err="1"/>
              <a:t>Aéroworld</a:t>
            </a:r>
            <a:r>
              <a:rPr lang="fr-FR" dirty="0"/>
              <a:t>.</a:t>
            </a:r>
          </a:p>
          <a:p>
            <a:r>
              <a:rPr lang="fr-FR" dirty="0"/>
              <a:t>L’objectif principal est de structurer un ensemble de projets reflétant mes compétences techniques et analytiques, tout en apportant des solutions concrètes aux problématiques métiers.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DB0D5AA-514A-B106-412E-5846526D8B5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Jérémy GUINAULT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DB00369-5D06-972D-0C8C-CFB529E06D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2. Enjeux et objectifs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Enjeux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Valoriser mes compétences en analyse de données et en visualisation.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Répondre aux besoins métiers d'</a:t>
            </a:r>
            <a:r>
              <a:rPr lang="fr-FR" dirty="0" err="1"/>
              <a:t>Aéroworld</a:t>
            </a:r>
            <a:r>
              <a:rPr lang="fr-FR" dirty="0"/>
              <a:t> en matière de data </a:t>
            </a:r>
            <a:r>
              <a:rPr lang="fr-FR" dirty="0" err="1"/>
              <a:t>analysis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Assurer la clarté et la reproductibilité des analyses.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Objectifs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Démontrer mes compétences techniques</a:t>
            </a:r>
            <a:r>
              <a:rPr lang="fr-FR" dirty="0"/>
              <a:t> : Analyses exploratoires, tableaux de bord dynamiques, modélisation de bases de données.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Mettre en avant mon approche analytique</a:t>
            </a:r>
            <a:r>
              <a:rPr lang="fr-FR" dirty="0"/>
              <a:t> : Structuration des données, extraction d’insights pertinents, recommandations business.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Adapter mes livrables aux besoins d’</a:t>
            </a:r>
            <a:r>
              <a:rPr lang="fr-FR" b="1" dirty="0" err="1"/>
              <a:t>Aéroworld</a:t>
            </a:r>
            <a:r>
              <a:rPr lang="fr-FR" dirty="0"/>
              <a:t> : Présenter des cas concrets alignés avec leurs exigences.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54C2846-C35F-63FD-5D6F-55C095FA71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Jérémy GUINAULT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928645-CBC3-0CC1-B5A9-57444E1FFA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3. Équipe projet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Responsable de projet</a:t>
            </a:r>
            <a:r>
              <a:rPr lang="fr-FR" dirty="0"/>
              <a:t> : Moi-même (Data </a:t>
            </a:r>
            <a:r>
              <a:rPr lang="fr-FR" dirty="0" err="1"/>
              <a:t>Analyst</a:t>
            </a:r>
            <a:r>
              <a:rPr lang="fr-F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Parties prenantes</a:t>
            </a:r>
            <a:r>
              <a:rPr lang="fr-FR" dirty="0"/>
              <a:t> : Équipe data d'</a:t>
            </a:r>
            <a:r>
              <a:rPr lang="fr-FR" dirty="0" err="1"/>
              <a:t>Aéroworld</a:t>
            </a:r>
            <a:r>
              <a:rPr lang="fr-FR" dirty="0"/>
              <a:t>, utilisateurs finaux des rapports et tableaux de bord.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fr-FR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ED713D4-9A5B-8D52-5D3D-483579DF7E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Jérémy GUINAULT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726556-43A9-80A6-D325-5365B32723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4. Spécifications ergonomiques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Accessibilité</a:t>
            </a:r>
            <a:r>
              <a:rPr lang="fr-FR" dirty="0"/>
              <a:t> : Interfaces claires et navigables.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Interactivité</a:t>
            </a:r>
            <a:r>
              <a:rPr lang="fr-FR" dirty="0"/>
              <a:t> : Possibilité d’accéder aux livrables des parties concernées.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Clarté</a:t>
            </a:r>
            <a:r>
              <a:rPr lang="fr-FR" dirty="0"/>
              <a:t> : Visualisations intuitives et explications détaillées.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8A9C9E8-2E1E-83A7-52B0-FA2F565941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Jérémy GUINAULT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B8DC4BD-2BE9-6766-395C-7D40868441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34CF788E-4982-5655-9B0B-B9A1A0227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>
            <a:extLst>
              <a:ext uri="{FF2B5EF4-FFF2-40B4-BE49-F238E27FC236}">
                <a16:creationId xmlns:a16="http://schemas.microsoft.com/office/drawing/2014/main" id="{6349CCA3-426A-0DED-D165-67968D73D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5. Spécifications fonctionnelles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1" name="Google Shape;121;p19">
            <a:extLst>
              <a:ext uri="{FF2B5EF4-FFF2-40B4-BE49-F238E27FC236}">
                <a16:creationId xmlns:a16="http://schemas.microsoft.com/office/drawing/2014/main" id="{BAF4BD72-C72A-E9A0-EA68-3C341D488F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indent="0">
              <a:buNone/>
            </a:pPr>
            <a:r>
              <a:rPr lang="fr-FR" dirty="0"/>
              <a:t>Le portfolio sera organisé en plusieurs sections :</a:t>
            </a:r>
          </a:p>
          <a:p>
            <a:pPr marL="114300" indent="0">
              <a:buNone/>
            </a:pPr>
            <a:r>
              <a:rPr lang="fr-FR" b="1" dirty="0"/>
              <a:t>- Réalisations</a:t>
            </a:r>
            <a:r>
              <a:rPr lang="fr-FR" dirty="0"/>
              <a:t> :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fr-FR" dirty="0"/>
              <a:t>Études de cas divers avec Power BI, SQL, Python et R.</a:t>
            </a:r>
          </a:p>
          <a:p>
            <a:pPr marL="800100" lvl="1"/>
            <a:r>
              <a:rPr lang="fr-FR" dirty="0"/>
              <a:t>Analyse exploratoire et rapports détaillés.</a:t>
            </a:r>
          </a:p>
          <a:p>
            <a:pPr marL="114300" indent="0">
              <a:buNone/>
            </a:pPr>
            <a:r>
              <a:rPr lang="fr-FR" b="1" dirty="0"/>
              <a:t>- Vidéo de Présentation Power BI</a:t>
            </a:r>
            <a:r>
              <a:rPr lang="fr-FR" dirty="0"/>
              <a:t> :</a:t>
            </a:r>
          </a:p>
          <a:p>
            <a:pPr marL="800100" lvl="1"/>
            <a:r>
              <a:rPr lang="fr-FR" dirty="0"/>
              <a:t>Une vidéo expliquant les principaux tableaux de bord.</a:t>
            </a:r>
          </a:p>
          <a:p>
            <a:pPr marL="114300" indent="0">
              <a:buNone/>
            </a:pPr>
            <a:r>
              <a:rPr lang="fr-FR" b="1" dirty="0"/>
              <a:t>- Tableau de Bord de Veille Métier</a:t>
            </a:r>
            <a:r>
              <a:rPr lang="fr-FR" dirty="0"/>
              <a:t> :</a:t>
            </a:r>
          </a:p>
          <a:p>
            <a:pPr marL="800100" lvl="1"/>
            <a:r>
              <a:rPr lang="fr-FR" dirty="0"/>
              <a:t>Tableau interactif pour le suivi des tendances et améliorations possibles.</a:t>
            </a:r>
          </a:p>
          <a:p>
            <a:pPr marL="114300" indent="0">
              <a:buNone/>
            </a:pPr>
            <a:r>
              <a:rPr lang="fr-FR" b="1" dirty="0"/>
              <a:t>- Tableau de Bord de Mon Profil</a:t>
            </a:r>
            <a:r>
              <a:rPr lang="fr-FR" dirty="0"/>
              <a:t> :</a:t>
            </a:r>
          </a:p>
          <a:p>
            <a:pPr marL="800100" lvl="1"/>
            <a:r>
              <a:rPr lang="fr-FR" dirty="0"/>
              <a:t>Visualisation dynamique présentant mes compétences et expériences.</a:t>
            </a:r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CBD12C-509B-2696-03D7-8868BE445F8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Jérémy GUINAULT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D436B0-C751-CA07-18B6-80A4080F61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58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5. Spécifications fonctionnelles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fr-FR" b="1" dirty="0"/>
              <a:t>- Document des Besoins Métiers</a:t>
            </a:r>
            <a:r>
              <a:rPr lang="fr-FR" dirty="0"/>
              <a:t> :</a:t>
            </a:r>
          </a:p>
          <a:p>
            <a:pPr marL="800100" lvl="1"/>
            <a:r>
              <a:rPr lang="fr-FR" dirty="0"/>
              <a:t>Synthèse des attentes métiers d’</a:t>
            </a:r>
            <a:r>
              <a:rPr lang="fr-FR" dirty="0" err="1"/>
              <a:t>Aéroworld</a:t>
            </a:r>
            <a:r>
              <a:rPr lang="fr-FR" dirty="0"/>
              <a:t> et des solutions proposées.</a:t>
            </a:r>
          </a:p>
          <a:p>
            <a:pPr marL="114300" indent="0">
              <a:buNone/>
            </a:pPr>
            <a:r>
              <a:rPr lang="fr-FR" b="1" dirty="0"/>
              <a:t>- Diagramme de Gantt</a:t>
            </a:r>
            <a:r>
              <a:rPr lang="fr-FR" dirty="0"/>
              <a:t> :</a:t>
            </a:r>
          </a:p>
          <a:p>
            <a:pPr marL="800100" lvl="1"/>
            <a:r>
              <a:rPr lang="fr-FR" dirty="0"/>
              <a:t>Planification détaillée des étapes du projet.</a:t>
            </a:r>
          </a:p>
          <a:p>
            <a:pPr marL="114300" indent="0">
              <a:buNone/>
            </a:pPr>
            <a:r>
              <a:rPr lang="fr-FR" b="1" dirty="0"/>
              <a:t>- Procédures Métiers</a:t>
            </a:r>
            <a:r>
              <a:rPr lang="fr-FR" dirty="0"/>
              <a:t> :</a:t>
            </a:r>
          </a:p>
          <a:p>
            <a:pPr marL="800100" lvl="1"/>
            <a:r>
              <a:rPr lang="fr-FR" dirty="0"/>
              <a:t>Documentation des étapes clés des processus analytiques.</a:t>
            </a:r>
          </a:p>
          <a:p>
            <a:pPr marL="114300" indent="0">
              <a:buNone/>
            </a:pPr>
            <a:r>
              <a:rPr lang="fr-FR" b="1" dirty="0"/>
              <a:t>- Cahier des Charges</a:t>
            </a:r>
            <a:r>
              <a:rPr lang="fr-FR" dirty="0"/>
              <a:t> :</a:t>
            </a:r>
          </a:p>
          <a:p>
            <a:pPr marL="800100" lvl="1"/>
            <a:r>
              <a:rPr lang="fr-FR" dirty="0"/>
              <a:t>Ce document, décrivant les objectifs et livrables du projet.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SzPts val="1800"/>
              <a:buNone/>
            </a:pP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3706F64-34C0-190F-99B8-AD7DA6F84FA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Jérémy GUINAULT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96AAEA8-3265-3E17-B0BB-78B2E36D8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6. Spécifications techniques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FR" b="1" dirty="0"/>
              <a:t>Technologies utilisées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Power BI : Création de tableaux de bord interactifs.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SQL : Gestion et interrogation de bases de données.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Python / R : Analyses statistiques et machine </a:t>
            </a:r>
            <a:r>
              <a:rPr lang="fr-FR" dirty="0" err="1"/>
              <a:t>learning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GitHub : Hébergement et partage du portfolio.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Formats de livrables</a:t>
            </a:r>
            <a:r>
              <a:rPr lang="fr-FR" dirty="0"/>
              <a:t>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PDF : Rapports d’analyse.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.</a:t>
            </a:r>
            <a:r>
              <a:rPr lang="fr-FR" dirty="0" err="1"/>
              <a:t>pbix</a:t>
            </a:r>
            <a:r>
              <a:rPr lang="fr-FR" dirty="0"/>
              <a:t> : Fichiers Power BI.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SQL, Python, R : Scripts reproductibles.</a:t>
            </a: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F56FD92-A9BE-C710-C255-1B834ABAA83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fr-FR"/>
              <a:t>Jérémy GUINAULT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9791CF-5F74-599A-0C54-1F7F808386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637</Words>
  <Application>Microsoft Office PowerPoint</Application>
  <PresentationFormat>Grand écran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Montserrat</vt:lpstr>
      <vt:lpstr>Arial</vt:lpstr>
      <vt:lpstr>Calibri</vt:lpstr>
      <vt:lpstr>Thème Office</vt:lpstr>
      <vt:lpstr>Cahier des charges</vt:lpstr>
      <vt:lpstr>Sommaire</vt:lpstr>
      <vt:lpstr>1. Présentation du Projet</vt:lpstr>
      <vt:lpstr>2. Enjeux et objectifs</vt:lpstr>
      <vt:lpstr>3. Équipe projet</vt:lpstr>
      <vt:lpstr>4. Spécifications ergonomiques</vt:lpstr>
      <vt:lpstr>5. Spécifications fonctionnelles</vt:lpstr>
      <vt:lpstr>5. Spécifications fonctionnelles</vt:lpstr>
      <vt:lpstr>6. Spécifications techniques</vt:lpstr>
      <vt:lpstr>6. Contraintes techniques et réglementaires</vt:lpstr>
      <vt:lpstr>7. Délais et livrables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Jeremy GUINAULT</cp:lastModifiedBy>
  <cp:revision>4</cp:revision>
  <dcterms:modified xsi:type="dcterms:W3CDTF">2025-03-03T08:24:05Z</dcterms:modified>
</cp:coreProperties>
</file>