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86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3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4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2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0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4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9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502B-B433-45A0-9650-B59D081CE702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6DD3-8534-41E1-B3DA-77D1D0708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DRIVERS OF HOUSING PRICES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JEREMY KIBIRU GACHANJA (101167)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28/08/2022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" y="148320"/>
            <a:ext cx="3715627" cy="247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18" y="148320"/>
            <a:ext cx="3738872" cy="2492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" y="2197915"/>
            <a:ext cx="3585945" cy="23906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05" y="2197915"/>
            <a:ext cx="3631736" cy="24211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7" y="4321961"/>
            <a:ext cx="3804058" cy="2536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90" y="4462944"/>
            <a:ext cx="3651305" cy="2434204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550092" y="432261"/>
            <a:ext cx="3803708" cy="6487372"/>
          </a:xfrm>
        </p:spPr>
        <p:txBody>
          <a:bodyPr/>
          <a:lstStyle/>
          <a:p>
            <a:r>
              <a:rPr lang="en-US" sz="1800" dirty="0" smtClean="0"/>
              <a:t>The scatter plots on the left are for the variables Sale-Price, Lot Area , Open </a:t>
            </a:r>
            <a:r>
              <a:rPr lang="en-US" sz="1800" dirty="0"/>
              <a:t>Porch </a:t>
            </a:r>
            <a:r>
              <a:rPr lang="en-US" sz="1800" dirty="0" smtClean="0"/>
              <a:t>SF with outliers and after treating them for the outliers.</a:t>
            </a:r>
          </a:p>
          <a:p>
            <a:r>
              <a:rPr lang="en-US" sz="1800" dirty="0" smtClean="0"/>
              <a:t>The method used to handle the outliers was percentile imputation. The outliers were replaced by the 90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percentile of each variable.</a:t>
            </a:r>
          </a:p>
          <a:p>
            <a:r>
              <a:rPr lang="en-US" sz="1800" dirty="0" smtClean="0"/>
              <a:t>The data-frame had 2930 rows and 82 columns.</a:t>
            </a:r>
          </a:p>
          <a:p>
            <a:r>
              <a:rPr lang="en-US" sz="1800" dirty="0" smtClean="0"/>
              <a:t>The data had 39 numerical columns and 43 categorical columns.</a:t>
            </a:r>
          </a:p>
          <a:p>
            <a:r>
              <a:rPr lang="en-US" sz="1800" dirty="0" smtClean="0"/>
              <a:t>For variable PID and order they are just unique identifiers for the houses being sold. They are more or less a way of numbering the rows of the data frame and as such they do not contain information to be used in modelling.</a:t>
            </a:r>
          </a:p>
          <a:p>
            <a:endParaRPr lang="en-US" sz="1800" dirty="0"/>
          </a:p>
          <a:p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20754" y="-11336"/>
            <a:ext cx="10515600" cy="373106"/>
          </a:xfrm>
        </p:spPr>
        <p:txBody>
          <a:bodyPr>
            <a:noAutofit/>
          </a:bodyPr>
          <a:lstStyle/>
          <a:p>
            <a:pPr algn="ctr"/>
            <a:r>
              <a:rPr lang="en-US" sz="2800" smtClean="0"/>
              <a:t>NATURE OF DATA AND OUTLIER CORRECTION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7080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829"/>
          </a:xfrm>
        </p:spPr>
        <p:txBody>
          <a:bodyPr>
            <a:noAutofit/>
          </a:bodyPr>
          <a:lstStyle/>
          <a:p>
            <a:pPr algn="ctr"/>
            <a:r>
              <a:rPr lang="en-US" sz="2800" smtClean="0"/>
              <a:t>MISSING VALUES</a:t>
            </a:r>
            <a:endParaRPr lang="en-GB" sz="2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932976"/>
              </p:ext>
            </p:extLst>
          </p:nvPr>
        </p:nvGraphicFramePr>
        <p:xfrm>
          <a:off x="242582" y="1779100"/>
          <a:ext cx="1828800" cy="12382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690809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12939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28262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columns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smtClean="0">
                          <a:effectLst/>
                        </a:rPr>
                        <a:t>Number of missing values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type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068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Pool QC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2917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object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19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Misc</a:t>
                      </a:r>
                      <a:r>
                        <a:rPr lang="en-GB" sz="1100" u="none" strike="noStrike" dirty="0">
                          <a:effectLst/>
                        </a:rPr>
                        <a:t> Feature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2824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953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Alley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2732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1761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84242"/>
              </p:ext>
            </p:extLst>
          </p:nvPr>
        </p:nvGraphicFramePr>
        <p:xfrm>
          <a:off x="242582" y="4101838"/>
          <a:ext cx="1828800" cy="15468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006052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614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93216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columns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smtClean="0">
                          <a:effectLst/>
                        </a:rPr>
                        <a:t>Number of missing values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946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Lot Frontage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490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float64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2860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Garage Yr Blt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float64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820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Mas </a:t>
                      </a:r>
                      <a:r>
                        <a:rPr lang="en-GB" sz="1100" u="none" strike="noStrike" dirty="0" err="1">
                          <a:effectLst/>
                        </a:rPr>
                        <a:t>Vnr</a:t>
                      </a:r>
                      <a:r>
                        <a:rPr lang="en-GB" sz="1100" u="none" strike="noStrike" dirty="0">
                          <a:effectLst/>
                        </a:rPr>
                        <a:t> Area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float64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02579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00720"/>
              </p:ext>
            </p:extLst>
          </p:nvPr>
        </p:nvGraphicFramePr>
        <p:xfrm>
          <a:off x="2667000" y="4101838"/>
          <a:ext cx="2438400" cy="186880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624425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28923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798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347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Lot Frontage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Garage </a:t>
                      </a:r>
                      <a:r>
                        <a:rPr lang="en-GB" sz="1100" b="1" u="none" strike="noStrike" dirty="0" err="1">
                          <a:effectLst/>
                        </a:rPr>
                        <a:t>Yr</a:t>
                      </a:r>
                      <a:r>
                        <a:rPr lang="en-GB" sz="1100" b="1" u="none" strike="noStrike" dirty="0">
                          <a:effectLst/>
                        </a:rPr>
                        <a:t> </a:t>
                      </a:r>
                      <a:r>
                        <a:rPr lang="en-GB" sz="1100" b="1" u="none" strike="noStrike" dirty="0" err="1">
                          <a:effectLst/>
                        </a:rPr>
                        <a:t>Blt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Mas </a:t>
                      </a:r>
                      <a:r>
                        <a:rPr lang="en-GB" sz="1100" b="1" u="none" strike="noStrike" dirty="0" err="1">
                          <a:effectLst/>
                        </a:rPr>
                        <a:t>Vnr</a:t>
                      </a:r>
                      <a:r>
                        <a:rPr lang="en-GB" sz="1100" b="1" u="none" strike="noStrike" dirty="0">
                          <a:effectLst/>
                        </a:rPr>
                        <a:t> Area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5317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count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2440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2771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2907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152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mean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69.22459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1978.132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101.8968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9601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std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23.36533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25.52841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179.1126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345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min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1895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316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25%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86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50%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68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1979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105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75%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80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2002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164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579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max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2207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1600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60075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86056"/>
              </p:ext>
            </p:extLst>
          </p:nvPr>
        </p:nvGraphicFramePr>
        <p:xfrm>
          <a:off x="5701018" y="4101838"/>
          <a:ext cx="2438400" cy="186880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285531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59997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4994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51411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Lot Frontage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Garage </a:t>
                      </a:r>
                      <a:r>
                        <a:rPr lang="en-GB" sz="1100" b="1" u="none" strike="noStrike" dirty="0" err="1">
                          <a:effectLst/>
                        </a:rPr>
                        <a:t>Yr</a:t>
                      </a:r>
                      <a:r>
                        <a:rPr lang="en-GB" sz="1100" b="1" u="none" strike="noStrike" dirty="0">
                          <a:effectLst/>
                        </a:rPr>
                        <a:t> </a:t>
                      </a:r>
                      <a:r>
                        <a:rPr lang="en-GB" sz="1100" b="1" u="none" strike="noStrike" dirty="0" err="1">
                          <a:effectLst/>
                        </a:rPr>
                        <a:t>Blt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Mas </a:t>
                      </a:r>
                      <a:r>
                        <a:rPr lang="en-GB" sz="1100" b="1" u="none" strike="noStrike" dirty="0" err="1">
                          <a:effectLst/>
                        </a:rPr>
                        <a:t>Vnr</a:t>
                      </a:r>
                      <a:r>
                        <a:rPr lang="en-GB" sz="1100" b="1" u="none" strike="noStrike" dirty="0">
                          <a:effectLst/>
                        </a:rPr>
                        <a:t> Area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7126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count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2930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2930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2930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91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mean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69.0198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1979.59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101.0969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6573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std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21.32642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25.56134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178.6345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972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min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55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25%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5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50%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1983.5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198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75%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2003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162.75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811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max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2207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1600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65579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20523"/>
              </p:ext>
            </p:extLst>
          </p:nvPr>
        </p:nvGraphicFramePr>
        <p:xfrm>
          <a:off x="2667000" y="1779100"/>
          <a:ext cx="2438400" cy="110680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57979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8058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68161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3202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Pool QC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Misc</a:t>
                      </a:r>
                      <a:r>
                        <a:rPr lang="en-GB" sz="1100" b="1" u="none" strike="noStrike" dirty="0">
                          <a:effectLst/>
                        </a:rPr>
                        <a:t> Feature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Alley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343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count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106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381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unique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12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top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Shed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Grvl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322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freq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72728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97185"/>
              </p:ext>
            </p:extLst>
          </p:nvPr>
        </p:nvGraphicFramePr>
        <p:xfrm>
          <a:off x="5701018" y="1779099"/>
          <a:ext cx="2438400" cy="110680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603826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5757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3146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0506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Pool QC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Misc</a:t>
                      </a:r>
                      <a:r>
                        <a:rPr lang="en-GB" sz="1100" b="1" u="none" strike="noStrike" dirty="0">
                          <a:effectLst/>
                        </a:rPr>
                        <a:t> Feature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Alley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4604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count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2930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2930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2930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505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unique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00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top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Shed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Grvl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08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freq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2921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2919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2852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662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67000" y="914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Before fixing missingness</a:t>
            </a:r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096000" y="914400"/>
            <a:ext cx="160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After fixing missingness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10393" y="1237565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catgorical</a:t>
            </a:r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10393" y="3548543"/>
            <a:ext cx="141773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numerical</a:t>
            </a:r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355435" y="1606897"/>
            <a:ext cx="3682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categorical columns the missing values were filled in using the modal frequency of the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mode was chosen since it is the most used method of filling in missing categorical data.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355435" y="3774667"/>
            <a:ext cx="3498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numerical columns, the mean could not be used for columns Lot Frontage and Mas </a:t>
            </a:r>
            <a:r>
              <a:rPr lang="en-US" dirty="0" err="1"/>
              <a:t>Vnr</a:t>
            </a:r>
            <a:r>
              <a:rPr lang="en-US" dirty="0"/>
              <a:t> </a:t>
            </a:r>
            <a:r>
              <a:rPr lang="en-US" dirty="0" smtClean="0"/>
              <a:t>Area since they both had outliers thus the missing values here were filled using the median.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Garage </a:t>
            </a:r>
            <a:r>
              <a:rPr lang="en-US" dirty="0" err="1" smtClean="0"/>
              <a:t>Yr</a:t>
            </a:r>
            <a:r>
              <a:rPr lang="en-US" dirty="0" smtClean="0"/>
              <a:t> </a:t>
            </a:r>
            <a:r>
              <a:rPr lang="en-US" dirty="0" err="1" smtClean="0"/>
              <a:t>Blt</a:t>
            </a:r>
            <a:r>
              <a:rPr lang="en-US" dirty="0" smtClean="0"/>
              <a:t> the mode was used to fill in the missing values since it is possible some houses were built in the same year.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4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033" y="172179"/>
            <a:ext cx="10515600" cy="55766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SKEWNESS AND HOT ENCODING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9" y="922789"/>
            <a:ext cx="4190300" cy="27935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1" y="919525"/>
            <a:ext cx="4195195" cy="2796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9" y="3593516"/>
            <a:ext cx="4051531" cy="2701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1" y="3501005"/>
            <a:ext cx="4195195" cy="279679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31453"/>
              </p:ext>
            </p:extLst>
          </p:nvPr>
        </p:nvGraphicFramePr>
        <p:xfrm>
          <a:off x="8258261" y="3121079"/>
          <a:ext cx="1219200" cy="186880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8628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74617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Garage </a:t>
                      </a:r>
                      <a:r>
                        <a:rPr lang="en-GB" sz="1100" b="1" u="none" strike="noStrike" dirty="0" err="1">
                          <a:effectLst/>
                        </a:rPr>
                        <a:t>TypeN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8237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count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2773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14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mean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2.283087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8378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std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1.790303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4223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min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331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25%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085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50%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285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75%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15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max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6237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45042" y="1006679"/>
            <a:ext cx="4146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columns chosen with high skewness were Lot Area and Sale Price. The transformations to correct their skewness were log transformations and </a:t>
            </a:r>
            <a:r>
              <a:rPr lang="en-US" dirty="0" err="1" smtClean="0"/>
              <a:t>MinMax</a:t>
            </a:r>
            <a:r>
              <a:rPr lang="en-US" dirty="0" smtClean="0"/>
              <a:t> scaling. Log transformations did the best job with regard to </a:t>
            </a:r>
            <a:r>
              <a:rPr lang="en-US" smtClean="0"/>
              <a:t>fixing the skewness.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58261" y="5167618"/>
            <a:ext cx="387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green table above shows the summary statistics </a:t>
            </a:r>
            <a:r>
              <a:rPr lang="en-US" smtClean="0"/>
              <a:t>for the hot encoded Garage Type column.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44" y="79900"/>
            <a:ext cx="10515600" cy="67511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BIVARIATE ANALYSIS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59993"/>
            <a:ext cx="4462943" cy="2975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935289"/>
            <a:ext cx="4462944" cy="2975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35" y="959994"/>
            <a:ext cx="4458399" cy="2972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2334" y="3858936"/>
            <a:ext cx="7466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box plots above show price fluctuations with respect to MS Zoning, Foundation type and Garage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boxplots the major driver of house prices may be Foundation type since they have the highest lowest first quartile compared to MS Zoning and Garage 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8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>
            <a:normAutofit/>
          </a:bodyPr>
          <a:lstStyle/>
          <a:p>
            <a:pPr algn="ctr"/>
            <a:r>
              <a:rPr lang="en-US" sz="2800" smtClean="0"/>
              <a:t>PRINCIPLE COMPONENT ANALYSIS</a:t>
            </a:r>
            <a:endParaRPr lang="en-GB" sz="2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334"/>
            <a:ext cx="4530055" cy="3020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8871"/>
            <a:ext cx="4530055" cy="302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30" y="1122766"/>
            <a:ext cx="3659939" cy="2516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9780" y="3875714"/>
            <a:ext cx="7357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scatter plots on the left show are for the sale-price against the first and second principle component that is (PC1 and PC2 )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principle component with the highest correlation with Sale-price is the first principle component. It has a correlation of -0</a:t>
            </a:r>
            <a:r>
              <a:rPr lang="en-GB" smtClean="0"/>
              <a:t>.0094 with Sale-price.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To capture over 80% of the variation in Sale-price one principle component is enough.</a:t>
            </a:r>
          </a:p>
        </p:txBody>
      </p:sp>
    </p:spTree>
    <p:extLst>
      <p:ext uri="{BB962C8B-B14F-4D97-AF65-F5344CB8AC3E}">
        <p14:creationId xmlns:p14="http://schemas.microsoft.com/office/powerpoint/2010/main" val="22418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304</TotalTime>
  <Words>608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DRIVERS OF HOUSING PRICES</vt:lpstr>
      <vt:lpstr>NATURE OF DATA AND OUTLIER CORRECTION</vt:lpstr>
      <vt:lpstr>MISSING VALUES</vt:lpstr>
      <vt:lpstr>SKEWNESS AND HOT ENCODING</vt:lpstr>
      <vt:lpstr>BIVARIATE ANALYSIS</vt:lpstr>
      <vt:lpstr>PRINCIPLE COMPONENT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DRIVERS OF HOUSE PRICES</dc:title>
  <dc:creator>Jeremy_Gachanja</dc:creator>
  <cp:lastModifiedBy>Jeremy_Gachanja</cp:lastModifiedBy>
  <cp:revision>18</cp:revision>
  <dcterms:created xsi:type="dcterms:W3CDTF">2022-08-28T07:47:50Z</dcterms:created>
  <dcterms:modified xsi:type="dcterms:W3CDTF">2022-08-28T12:52:12Z</dcterms:modified>
</cp:coreProperties>
</file>