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9542854" r:id="rId2"/>
    <p:sldId id="346" r:id="rId3"/>
    <p:sldId id="345" r:id="rId4"/>
    <p:sldId id="34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5C7"/>
    <a:srgbClr val="B950FC"/>
    <a:srgbClr val="1774BA"/>
    <a:srgbClr val="0F4D7B"/>
    <a:srgbClr val="4DC170"/>
    <a:srgbClr val="ED8B00"/>
    <a:srgbClr val="FFB81C"/>
    <a:srgbClr val="FFE3A4"/>
    <a:srgbClr val="75D6FF"/>
    <a:srgbClr val="ECB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451" autoAdjust="0"/>
  </p:normalViewPr>
  <p:slideViewPr>
    <p:cSldViewPr snapToGrid="0" snapToObjects="1">
      <p:cViewPr varScale="1">
        <p:scale>
          <a:sx n="118" d="100"/>
          <a:sy n="118" d="100"/>
        </p:scale>
        <p:origin x="34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D3011F-162B-0B45-AE0F-FBFC3DB4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796B8-EC13-2A46-8ED9-DA812061C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FB95-12A4-9248-ACAC-A38F3BEF6D9E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5F65-549B-8645-8C27-A00056A2B3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9403D-AF31-4246-865F-AAE0F8F7E9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B796-77F4-9C44-B4A0-62BF6366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66E0-F984-E745-9436-8E5694A255A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1106A-0354-A044-B75C-5E85C73C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Pumpk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63292-863C-4CB5-8858-D3E25EFF6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pic>
        <p:nvPicPr>
          <p:cNvPr id="10" name="Google Shape;61;p12">
            <a:extLst>
              <a:ext uri="{FF2B5EF4-FFF2-40B4-BE49-F238E27FC236}">
                <a16:creationId xmlns:a16="http://schemas.microsoft.com/office/drawing/2014/main" id="{F4EDAD0A-45B1-415E-9F39-2C605809D2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25988"/>
            <a:ext cx="1104684" cy="321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1BA15-D8C4-4B28-937E-72FCB43A6307}"/>
              </a:ext>
            </a:extLst>
          </p:cNvPr>
          <p:cNvCxnSpPr>
            <a:cxnSpLocks/>
          </p:cNvCxnSpPr>
          <p:nvPr userDrawn="1"/>
        </p:nvCxnSpPr>
        <p:spPr>
          <a:xfrm>
            <a:off x="355256" y="5961749"/>
            <a:ext cx="5252441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A25EAF-F40F-47C3-8DA5-DDB070C82DD1}"/>
              </a:ext>
            </a:extLst>
          </p:cNvPr>
          <p:cNvCxnSpPr>
            <a:cxnSpLocks/>
          </p:cNvCxnSpPr>
          <p:nvPr userDrawn="1"/>
        </p:nvCxnSpPr>
        <p:spPr>
          <a:xfrm>
            <a:off x="355256" y="4768132"/>
            <a:ext cx="5252441" cy="0"/>
          </a:xfrm>
          <a:prstGeom prst="line">
            <a:avLst/>
          </a:prstGeom>
          <a:ln w="190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ED77D6B3-8D25-4635-BF06-3C35FF892B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281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Title, Organization 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7D5AC5E-2FD2-4EA6-9C80-F595A08B2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C4716A-1F56-473F-88F8-D55A9A7A9F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79347" y="6182321"/>
            <a:ext cx="3640318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For Research Use Only.  Not for use in diagnostic procedures.</a:t>
            </a:r>
          </a:p>
          <a:p>
            <a:r>
              <a:rPr lang="en-US" dirty="0"/>
              <a:t>Confidential. Do not distribute.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CF7FF65-22AE-4B03-BA7F-DABA1AC8E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/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4BFABE-D25D-4116-AE41-3DB0000958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/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 Approval Number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898A94-7508-4ACB-A3F0-B35BB0CD3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927551"/>
            <a:ext cx="5364408" cy="2720710"/>
          </a:xfrm>
        </p:spPr>
        <p:txBody>
          <a:bodyPr anchor="ctr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35336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190492"/>
            <a:ext cx="55883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198" y="2190492"/>
            <a:ext cx="55883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AACDB94-6FA9-47AA-9BA7-7A5F88332B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612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Imag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42306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42306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6C20F40-BA14-4BAF-A4FF-A6D60B550D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38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2386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72386" y="3242306"/>
            <a:ext cx="14808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9101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9101" y="3242306"/>
            <a:ext cx="14808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E3DD4DE-6AFE-46F5-987C-1BF28A393C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74142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C36D0B5-4579-4715-82F8-5F293B8BAC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4187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0F8F3A6-50DC-4749-BDF5-9783F3D83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99409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595BE40-29B0-42B1-9839-7B2A97DF1D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567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5A9561E-1A8D-4FCF-8E30-97B5BA1D17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3669" y="3153006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8A73CF9-FAD1-47A9-BC4E-D2F7912DD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36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85A6381-D4C6-42BC-BFD6-C646557A1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02969" y="3153006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3C24697-0BEC-4784-ABA7-81A85E680A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29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18410C62-CEC3-4305-8DED-34B8ABF15C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74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9941881-2864-45B7-97FC-8B61100EC48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567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8F912D8-F5F9-4A93-84F4-9BD8E17BE8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3669" y="5092509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4894FEC1-FC85-4EFA-89DC-A48B054234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736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0CCAF24-6769-47F5-AED6-24C1CB787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2969" y="5092509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24BBD94-6E59-4144-BE95-A4D8CA0C2B0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029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155BBA-EB37-450C-9A49-AC266A264B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4976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5BD5D3-ED7C-4FCC-A619-23E9DB9FF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281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8F7234F-121E-4502-873B-24C696D69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BE9FD31-64B5-4043-8FB6-59AFAD9ECB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23497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C697F0E-3F55-42F0-B890-2C31D53D7D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716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9DA8E0BD-700C-4F6F-97AF-3F8AB3ACE6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0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34BDECC-5522-472C-96B4-11CB91C2A7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C015150-0F9D-47B8-A9E2-1005529493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1281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EA78E17-57AD-4B7E-B14C-1E52B20B6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143DD3CC-0115-4582-B28E-1E240AEA36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23497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878D2088-FCB9-4437-854B-695BE82816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989BEB4-09AA-4322-A1B5-91C4E1288A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300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5018888-4792-43AD-96A6-F1788E85E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91CE62D-BDE1-4960-AE45-9F7803B7A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189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Highligh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34118F29-69F5-4797-9535-CFD4E9A75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91425" y="2302859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50C530BA-90E0-4975-BD32-840AD67E9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5900" y="2302859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5FA2FC73-8ACE-4EFF-9ABE-98760FD1AC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91425" y="3190487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74DAAD88-DDA4-4749-B835-660DE096DE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05900" y="3190487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88859A1-06CE-4426-AFA8-853C61B5DB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91425" y="4078115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793CBD7-3485-4150-851F-562B285B81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5900" y="4078115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2E2E1918-0108-484F-B04A-0F8ABB6CCB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1425" y="4965743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C073C7DD-651D-44A8-B6CD-3B900118F8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5900" y="4965743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2302859"/>
            <a:ext cx="65789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353052"/>
            <a:ext cx="65789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483E58E6-0799-40F6-BA09-3561DC3203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7890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Sing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B94-0813-44BB-811D-9A3D01C6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57589-8901-41AD-A638-DBCFEA860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93B8-CB20-4B40-B405-FC7F1FD7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0A656D1-CA81-43D8-B3F2-AF19B2209BF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4950"/>
            <a:ext cx="114176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869092-A609-4310-9E4D-7E34302065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38668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8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8" y="3238032"/>
            <a:ext cx="422092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219700" y="2187839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29265B-47B8-46F3-9B84-9714386193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46711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3238032"/>
            <a:ext cx="422092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5316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7FAE1E6-E7B9-444F-8ADD-2E30468B7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376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F0618B-2669-4E74-9D67-2C6A7A4CD0A1}"/>
              </a:ext>
            </a:extLst>
          </p:cNvPr>
          <p:cNvSpPr txBox="1">
            <a:spLocks/>
          </p:cNvSpPr>
          <p:nvPr userDrawn="1"/>
        </p:nvSpPr>
        <p:spPr>
          <a:xfrm>
            <a:off x="2079347" y="6182323"/>
            <a:ext cx="3640318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Use Only.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for use in diagnostic procedures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Confidential.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4105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pic>
        <p:nvPicPr>
          <p:cNvPr id="20" name="Google Shape;61;p12">
            <a:extLst>
              <a:ext uri="{FF2B5EF4-FFF2-40B4-BE49-F238E27FC236}">
                <a16:creationId xmlns:a16="http://schemas.microsoft.com/office/drawing/2014/main" id="{6D4E38B3-82E1-46C0-B7D7-E7182B1C2DD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32614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A8C973-1B2C-428B-AFA0-D5FC46FA0B12}"/>
              </a:ext>
            </a:extLst>
          </p:cNvPr>
          <p:cNvCxnSpPr>
            <a:cxnSpLocks/>
          </p:cNvCxnSpPr>
          <p:nvPr userDrawn="1"/>
        </p:nvCxnSpPr>
        <p:spPr>
          <a:xfrm>
            <a:off x="355257" y="4754876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EEC612-68A7-42B7-9FA5-29CECDA7FA6B}"/>
              </a:ext>
            </a:extLst>
          </p:cNvPr>
          <p:cNvCxnSpPr>
            <a:cxnSpLocks/>
          </p:cNvCxnSpPr>
          <p:nvPr userDrawn="1"/>
        </p:nvCxnSpPr>
        <p:spPr>
          <a:xfrm>
            <a:off x="355257" y="5947167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2CCF50F-1FBB-480E-B3DB-A5EC655C2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7930" t="6829" r="12695" b="6854"/>
          <a:stretch/>
        </p:blipFill>
        <p:spPr>
          <a:xfrm>
            <a:off x="6172200" y="1868"/>
            <a:ext cx="6019800" cy="68561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A765-CCE8-4D8A-A388-22DF0BAA1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A734E82-0EE9-4A96-8CC2-88935AC1AF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Add CAP Approval Number Here</a:t>
            </a:r>
          </a:p>
        </p:txBody>
      </p:sp>
    </p:spTree>
    <p:extLst>
      <p:ext uri="{BB962C8B-B14F-4D97-AF65-F5344CB8AC3E}">
        <p14:creationId xmlns:p14="http://schemas.microsoft.com/office/powerpoint/2010/main" val="3787159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Stacke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0475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90492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2822794"/>
            <a:ext cx="4220924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030571-182F-485B-B53F-156F51EC77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1976" y="4150857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CB21C7F-5C7E-41C4-8564-FF5EA5D49B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51976" y="4783159"/>
            <a:ext cx="4220924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6FE6974-65BE-404E-BAFE-92F7C1707DC0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42900" y="4247517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5BD224C-5882-408B-846C-AB6308FE08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32778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4DD1-2DD6-490D-9A65-020DEE0C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B9314-6C00-44C8-AD6E-73C52129C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92E6-D508-480E-AA4F-07D86EB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662D467-AB9E-4CB8-BAA8-77770D78B1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2675B57-352F-41B9-80B7-CE477DC8247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84557" y="2187839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1B002EB-2D52-40B7-AAC0-3D11B8F8A6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900" y="5318875"/>
            <a:ext cx="4648200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2441611-381E-4E4D-9B19-6164B324B3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2200" y="5318875"/>
            <a:ext cx="4648200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B80F1F8-6A16-4793-9B5F-A24DD3755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3037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3645243" cy="38142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1B8666-7DB0-40B6-8959-0EEDFB0BF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CE24C77-4ED6-49E2-83DD-87B3179ECD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38032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EB8879F-B003-491A-9FCE-D74480240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2AD4560-1581-44F7-91BA-EB42F2766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38032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5A29021-992A-47D1-9BF2-D530A10A0F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4498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E9BED8-43C4-459E-A177-06FC74E18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9" name="Table Placeholder 11">
            <a:extLst>
              <a:ext uri="{FF2B5EF4-FFF2-40B4-BE49-F238E27FC236}">
                <a16:creationId xmlns:a16="http://schemas.microsoft.com/office/drawing/2014/main" id="{4029FB73-6270-4683-AFF3-D4B30052BD5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5257" y="2187839"/>
            <a:ext cx="11417643" cy="3515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32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able Callou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346611E-E277-4075-8B55-43A11657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8554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BC6F5C25-1746-4360-BB23-66DA971F0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35733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F078274-C7C5-4701-936F-3FF6BB0225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3" name="Table Placeholder 11">
            <a:extLst>
              <a:ext uri="{FF2B5EF4-FFF2-40B4-BE49-F238E27FC236}">
                <a16:creationId xmlns:a16="http://schemas.microsoft.com/office/drawing/2014/main" id="{E5FB896C-D2C5-4992-99B3-91E95743F58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597399" y="2185540"/>
            <a:ext cx="7175501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54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 Slide with Bar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6039" y="1890173"/>
            <a:ext cx="3677751" cy="40555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584" indent="-228584">
              <a:tabLst/>
              <a:defRPr lang="en-US" sz="1500" b="0" dirty="0"/>
            </a:lvl1pPr>
            <a:lvl2pPr marL="404783" indent="-176201">
              <a:tabLst/>
              <a:defRPr lang="en-US" sz="1200" b="0" dirty="0"/>
            </a:lvl2pPr>
            <a:lvl3pPr marL="687336" indent="-234933">
              <a:tabLst/>
              <a:defRPr lang="en-US" sz="1200" b="0" dirty="0"/>
            </a:lvl3pPr>
            <a:lvl4pPr marL="915920" indent="-234933">
              <a:tabLst/>
              <a:defRPr lang="en-US" sz="1200" b="0" dirty="0"/>
            </a:lvl4pPr>
            <a:lvl5pPr marL="1146090" indent="-234933">
              <a:tabLst/>
              <a:defRPr lang="en-US" sz="12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248663" y="1890173"/>
            <a:ext cx="3677751" cy="40555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500" b="0"/>
            </a:lvl1pPr>
            <a:lvl2pPr>
              <a:defRPr lang="en-US" sz="1200" b="0" dirty="0"/>
            </a:lvl2pPr>
            <a:lvl3pPr>
              <a:defRPr lang="en-US" sz="1200" b="0" dirty="0"/>
            </a:lvl3pPr>
            <a:lvl4pPr>
              <a:defRPr lang="en-US" sz="1200" b="0" dirty="0"/>
            </a:lvl4pPr>
            <a:lvl5pPr>
              <a:defRPr lang="en-US" sz="1200" b="0" dirty="0"/>
            </a:lvl5pPr>
          </a:lstStyle>
          <a:p>
            <a:pPr marL="228584" lvl="0" indent="-228584"/>
            <a:r>
              <a:rPr lang="en-US"/>
              <a:t>Click to edit Master text styles</a:t>
            </a:r>
          </a:p>
          <a:p>
            <a:pPr marL="228584" lvl="1" indent="-228584"/>
            <a:r>
              <a:rPr lang="en-US"/>
              <a:t>Second level</a:t>
            </a:r>
          </a:p>
          <a:p>
            <a:pPr marL="228584" lvl="2" indent="-228584"/>
            <a:r>
              <a:rPr lang="en-US"/>
              <a:t>Third level</a:t>
            </a:r>
          </a:p>
          <a:p>
            <a:pPr marL="228584" lvl="3" indent="-228584"/>
            <a:r>
              <a:rPr lang="en-US"/>
              <a:t>Fourth level</a:t>
            </a:r>
          </a:p>
          <a:p>
            <a:pPr marL="228584" lvl="4" indent="-22858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585">
              <a:defRPr/>
            </a:pPr>
            <a:r>
              <a:rPr lang="en-US" sz="933">
                <a:solidFill>
                  <a:srgbClr val="1A1818"/>
                </a:solidFill>
              </a:rPr>
              <a:t>For Research Use Only.  Not for use in diagnostic procedures.</a:t>
            </a:r>
            <a:endParaRPr lang="en-US" sz="933" dirty="0">
              <a:solidFill>
                <a:srgbClr val="1A1818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6039" y="1266372"/>
            <a:ext cx="3677751" cy="492443"/>
          </a:xfrm>
          <a:solidFill>
            <a:schemeClr val="accent1"/>
          </a:solidFill>
        </p:spPr>
        <p:txBody>
          <a:bodyPr wrap="square" lIns="91440" tIns="91440" bIns="91440"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257140" indent="0" algn="ctr">
              <a:buNone/>
              <a:defRPr/>
            </a:lvl2pPr>
            <a:lvl3pPr marL="685706" indent="0" algn="ctr">
              <a:buNone/>
              <a:defRPr/>
            </a:lvl3pPr>
            <a:lvl4pPr marL="1028557" indent="0" algn="ctr">
              <a:buNone/>
              <a:defRPr/>
            </a:lvl4pPr>
            <a:lvl5pPr marL="1371408" indent="0" algn="ctr">
              <a:buNone/>
              <a:defRPr/>
            </a:lvl5pPr>
          </a:lstStyle>
          <a:p>
            <a:pPr lvl="0"/>
            <a:r>
              <a:rPr lang="en-US" dirty="0"/>
              <a:t>Column Heading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248663" y="1266372"/>
            <a:ext cx="3677751" cy="492443"/>
          </a:xfrm>
          <a:solidFill>
            <a:schemeClr val="accent4"/>
          </a:solidFill>
        </p:spPr>
        <p:txBody>
          <a:bodyPr wrap="square" lIns="91440" tIns="91440" bIns="91440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257140" indent="0" algn="ctr">
              <a:buNone/>
              <a:defRPr/>
            </a:lvl2pPr>
            <a:lvl3pPr marL="685706" indent="0" algn="ctr">
              <a:buNone/>
              <a:defRPr/>
            </a:lvl3pPr>
            <a:lvl4pPr marL="1028557" indent="0" algn="ctr">
              <a:buNone/>
              <a:defRPr/>
            </a:lvl4pPr>
            <a:lvl5pPr marL="1371408" indent="0" algn="ctr">
              <a:buNone/>
              <a:defRPr/>
            </a:lvl5pPr>
          </a:lstStyle>
          <a:p>
            <a:pPr lvl="0"/>
            <a:r>
              <a:rPr lang="en-US" dirty="0"/>
              <a:t>Column Heading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8061289" y="1890173"/>
            <a:ext cx="3677751" cy="40555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500" b="0"/>
            </a:lvl1pPr>
            <a:lvl2pPr>
              <a:defRPr lang="en-US" sz="1200" b="0"/>
            </a:lvl2pPr>
            <a:lvl3pPr>
              <a:defRPr lang="en-US" sz="1200" b="0"/>
            </a:lvl3pPr>
            <a:lvl4pPr>
              <a:defRPr lang="en-US" sz="1200" b="0"/>
            </a:lvl4pPr>
            <a:lvl5pPr>
              <a:defRPr lang="en-US" sz="1200" b="0" dirty="0"/>
            </a:lvl5pPr>
          </a:lstStyle>
          <a:p>
            <a:pPr marL="228584" lvl="0" indent="-228584"/>
            <a:r>
              <a:rPr lang="en-US"/>
              <a:t>Click to edit Master text styles</a:t>
            </a:r>
          </a:p>
          <a:p>
            <a:pPr marL="228584" lvl="1" indent="-228584"/>
            <a:r>
              <a:rPr lang="en-US"/>
              <a:t>Second level</a:t>
            </a:r>
          </a:p>
          <a:p>
            <a:pPr marL="228584" lvl="2" indent="-228584"/>
            <a:r>
              <a:rPr lang="en-US"/>
              <a:t>Third level</a:t>
            </a:r>
          </a:p>
          <a:p>
            <a:pPr marL="228584" lvl="3" indent="-228584"/>
            <a:r>
              <a:rPr lang="en-US"/>
              <a:t>Fourth level</a:t>
            </a:r>
          </a:p>
          <a:p>
            <a:pPr marL="228584" lvl="4" indent="-22858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8061289" y="1266372"/>
            <a:ext cx="3677751" cy="492443"/>
          </a:xfrm>
          <a:solidFill>
            <a:schemeClr val="accent5"/>
          </a:solidFill>
        </p:spPr>
        <p:txBody>
          <a:bodyPr wrap="square" lIns="91440" tIns="91440" bIns="91440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257140" indent="0" algn="ctr">
              <a:buNone/>
              <a:defRPr/>
            </a:lvl2pPr>
            <a:lvl3pPr marL="685706" indent="0" algn="ctr">
              <a:buNone/>
              <a:defRPr/>
            </a:lvl3pPr>
            <a:lvl4pPr marL="1028557" indent="0" algn="ctr">
              <a:buNone/>
              <a:defRPr/>
            </a:lvl4pPr>
            <a:lvl5pPr marL="1371408" indent="0" algn="ctr">
              <a:buNone/>
              <a:defRPr/>
            </a:lvl5pPr>
          </a:lstStyle>
          <a:p>
            <a:pPr lvl="0"/>
            <a:r>
              <a:rPr lang="en-US" dirty="0"/>
              <a:t>Column 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46C27D-C442-5145-9541-772389BB1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033" y="173737"/>
            <a:ext cx="11303000" cy="961275"/>
          </a:xfrm>
        </p:spPr>
        <p:txBody>
          <a:bodyPr/>
          <a:lstStyle>
            <a:lvl1pPr>
              <a:defRPr sz="3000" b="1" i="0" kern="600" baseline="0">
                <a:latin typeface="+mj-lt"/>
              </a:defRPr>
            </a:lvl1pPr>
          </a:lstStyle>
          <a:p>
            <a:r>
              <a:rPr lang="en-US" dirty="0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9015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2" pos="1944">
          <p15:clr>
            <a:srgbClr val="FBAE40"/>
          </p15:clr>
        </p15:guide>
        <p15:guide id="3" pos="2007">
          <p15:clr>
            <a:srgbClr val="FBAE40"/>
          </p15:clr>
        </p15:guide>
        <p15:guide id="4" pos="3746">
          <p15:clr>
            <a:srgbClr val="FBAE40"/>
          </p15:clr>
        </p15:guide>
        <p15:guide id="5" pos="3810">
          <p15:clr>
            <a:srgbClr val="FBAE40"/>
          </p15:clr>
        </p15:guide>
        <p15:guide id="6" orient="horz" pos="1062">
          <p15:clr>
            <a:srgbClr val="FBAE40"/>
          </p15:clr>
        </p15:guide>
        <p15:guide id="7" orient="horz" pos="8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Cov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F0618B-2669-4E74-9D67-2C6A7A4CD0A1}"/>
              </a:ext>
            </a:extLst>
          </p:cNvPr>
          <p:cNvSpPr txBox="1">
            <a:spLocks/>
          </p:cNvSpPr>
          <p:nvPr userDrawn="1"/>
        </p:nvSpPr>
        <p:spPr>
          <a:xfrm>
            <a:off x="2079347" y="6182323"/>
            <a:ext cx="3640318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Use Only.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for use in diagnostic procedures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Confidential.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281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pic>
        <p:nvPicPr>
          <p:cNvPr id="20" name="Google Shape;61;p12">
            <a:extLst>
              <a:ext uri="{FF2B5EF4-FFF2-40B4-BE49-F238E27FC236}">
                <a16:creationId xmlns:a16="http://schemas.microsoft.com/office/drawing/2014/main" id="{6D4E38B3-82E1-46C0-B7D7-E7182B1C2DD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32614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3CA76A-C826-456E-AF6F-321464611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6AB83-F984-4D0A-BBF5-8EBC08583B92}"/>
              </a:ext>
            </a:extLst>
          </p:cNvPr>
          <p:cNvCxnSpPr>
            <a:cxnSpLocks/>
          </p:cNvCxnSpPr>
          <p:nvPr userDrawn="1"/>
        </p:nvCxnSpPr>
        <p:spPr>
          <a:xfrm>
            <a:off x="355257" y="4754876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68D13F-D232-4EE1-AF82-499FEB6273B9}"/>
              </a:ext>
            </a:extLst>
          </p:cNvPr>
          <p:cNvCxnSpPr>
            <a:cxnSpLocks/>
          </p:cNvCxnSpPr>
          <p:nvPr userDrawn="1"/>
        </p:nvCxnSpPr>
        <p:spPr>
          <a:xfrm>
            <a:off x="355257" y="5947167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689FA1E-ACA1-43A1-B28E-6E95CB91A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8E3D34F-3949-4722-BC75-9D91A011BA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Add CAP Approval Number Here</a:t>
            </a:r>
          </a:p>
        </p:txBody>
      </p:sp>
    </p:spTree>
    <p:extLst>
      <p:ext uri="{BB962C8B-B14F-4D97-AF65-F5344CB8AC3E}">
        <p14:creationId xmlns:p14="http://schemas.microsoft.com/office/powerpoint/2010/main" val="5172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DB2-8C12-40A7-9E41-71FD2F09B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365126"/>
            <a:ext cx="4635843" cy="1146160"/>
          </a:xfrm>
        </p:spPr>
        <p:txBody>
          <a:bodyPr anchor="t">
            <a:noAutofit/>
          </a:bodyPr>
          <a:lstStyle>
            <a:lvl1pPr>
              <a:defRPr lang="en-US" sz="7200" dirty="0"/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215E7-A666-4C53-B6ED-44C6DA2EC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5413B-0D9D-4D9A-923B-E13C582C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D3CCF-7FB2-4FEE-8553-89FB65313F9D}"/>
              </a:ext>
            </a:extLst>
          </p:cNvPr>
          <p:cNvCxnSpPr>
            <a:cxnSpLocks/>
          </p:cNvCxnSpPr>
          <p:nvPr userDrawn="1"/>
        </p:nvCxnSpPr>
        <p:spPr>
          <a:xfrm>
            <a:off x="355257" y="1479343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73693C-9B3B-4A91-B883-2ED42AEC491D}"/>
              </a:ext>
            </a:extLst>
          </p:cNvPr>
          <p:cNvSpPr txBox="1"/>
          <p:nvPr userDrawn="1"/>
        </p:nvSpPr>
        <p:spPr>
          <a:xfrm>
            <a:off x="6096000" y="1089524"/>
            <a:ext cx="1082348" cy="2308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lang="en-US" sz="90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44FB4-3ED4-4891-B9EC-9B51A5FBE520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9FEC43-4974-43A9-A5B7-6CB1269547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2800" y="1944740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ACD978D-197C-40A4-B4EB-106FD73AC7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2766542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482E526-57F7-4B2F-B740-D9CECBF1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3588344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CBF3143-B5A3-4BE4-892B-97F206285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800" y="4410147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pic>
        <p:nvPicPr>
          <p:cNvPr id="32" name="Google Shape;61;p12">
            <a:extLst>
              <a:ext uri="{FF2B5EF4-FFF2-40B4-BE49-F238E27FC236}">
                <a16:creationId xmlns:a16="http://schemas.microsoft.com/office/drawing/2014/main" id="{A60D3E83-702E-40BB-9B23-D8F83F7009A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15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B42-23BE-4563-9224-EBC114BD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2749325"/>
            <a:ext cx="4635843" cy="117699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FCE22-242C-45E3-BCA7-D8149C487D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930" t="6829" r="12695" b="6854"/>
          <a:stretch/>
        </p:blipFill>
        <p:spPr>
          <a:xfrm>
            <a:off x="6172200" y="1868"/>
            <a:ext cx="6019800" cy="68561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2D0B6D-8281-472D-890D-E1A5B918715F}"/>
              </a:ext>
            </a:extLst>
          </p:cNvPr>
          <p:cNvCxnSpPr>
            <a:cxnSpLocks/>
          </p:cNvCxnSpPr>
          <p:nvPr userDrawn="1"/>
        </p:nvCxnSpPr>
        <p:spPr>
          <a:xfrm>
            <a:off x="342899" y="4328839"/>
            <a:ext cx="4648201" cy="10544"/>
          </a:xfrm>
          <a:prstGeom prst="line">
            <a:avLst/>
          </a:prstGeom>
          <a:ln w="508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61;p12">
            <a:extLst>
              <a:ext uri="{FF2B5EF4-FFF2-40B4-BE49-F238E27FC236}">
                <a16:creationId xmlns:a16="http://schemas.microsoft.com/office/drawing/2014/main" id="{C5ADABCF-292A-4245-B676-05DA3691C75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3F27303-60EE-42E4-BF78-F3176C07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342900"/>
            <a:ext cx="6019800" cy="6134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lang="en-US" sz="54000" spc="-3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0F48D49-3BC4-4A07-B34B-8635DDB8F4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2280862"/>
            <a:ext cx="4648201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200" spc="3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3219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Slid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B77274-04EC-47FD-A67A-C867B38C85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702152"/>
            <a:ext cx="9296400" cy="290794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8CCC3-C44E-4ED6-9353-FD5E1393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6330D-E7F1-473A-BC30-24575A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 Research Use Only.  Not for use in diagnostic procedures.</a:t>
            </a:r>
          </a:p>
          <a:p>
            <a:r>
              <a:rPr lang="en-US" dirty="0"/>
              <a:t>Confidential. Do not distribute.</a:t>
            </a:r>
          </a:p>
        </p:txBody>
      </p:sp>
      <p:pic>
        <p:nvPicPr>
          <p:cNvPr id="8" name="Google Shape;61;p12">
            <a:extLst>
              <a:ext uri="{FF2B5EF4-FFF2-40B4-BE49-F238E27FC236}">
                <a16:creationId xmlns:a16="http://schemas.microsoft.com/office/drawing/2014/main" id="{48D93CC8-1B58-4DFE-B4F9-8E441F8DB39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8495C99A-1C16-446A-A919-8E1F018BD7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3500" y="5243417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Quote Source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2160189C-ED4B-41ED-AA01-3B9EC150E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4860369"/>
            <a:ext cx="5210656" cy="40011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First Name Last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7A297-1B22-4912-81B4-1BF2745500DC}"/>
              </a:ext>
            </a:extLst>
          </p:cNvPr>
          <p:cNvCxnSpPr>
            <a:cxnSpLocks/>
          </p:cNvCxnSpPr>
          <p:nvPr userDrawn="1"/>
        </p:nvCxnSpPr>
        <p:spPr>
          <a:xfrm>
            <a:off x="869607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AD9031-0DEB-4A2E-86BD-4DFFEFD9A05F}"/>
              </a:ext>
            </a:extLst>
          </p:cNvPr>
          <p:cNvCxnSpPr>
            <a:cxnSpLocks/>
          </p:cNvCxnSpPr>
          <p:nvPr userDrawn="1"/>
        </p:nvCxnSpPr>
        <p:spPr>
          <a:xfrm>
            <a:off x="963391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1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C95FEBD-6ACB-4A1C-A12F-8A6B1FE4D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5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4559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51565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4559" y="3240685"/>
            <a:ext cx="51565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2278D5-5C58-4C4D-9B79-E2ADA09563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0914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624063-4AC1-43CF-BA77-C067239B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EFB29CF-CDA5-405B-9261-6A95353FB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459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0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58EA255-E27B-49ED-823A-6E5D5448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84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1;p12">
            <a:extLst>
              <a:ext uri="{FF2B5EF4-FFF2-40B4-BE49-F238E27FC236}">
                <a16:creationId xmlns:a16="http://schemas.microsoft.com/office/drawing/2014/main" id="{08087B7E-9D2C-4D93-B5FE-B9B523EBEF4C}"/>
              </a:ext>
            </a:extLst>
          </p:cNvPr>
          <p:cNvPicPr preferRelativeResize="0"/>
          <p:nvPr userDrawn="1"/>
        </p:nvPicPr>
        <p:blipFill rotWithShape="1">
          <a:blip r:embed="rId27">
            <a:alphaModFix/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lide Number Placeholder 26">
            <a:extLst>
              <a:ext uri="{FF2B5EF4-FFF2-40B4-BE49-F238E27FC236}">
                <a16:creationId xmlns:a16="http://schemas.microsoft.com/office/drawing/2014/main" id="{2589C7DB-7542-40E1-B0B9-C911FD75F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lang="en-US" sz="10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4DAC62-DFCC-2344-9D9C-E6732834C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4C170-2AF0-4AD6-94D0-00B730F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5D4D8-C505-49A4-9DE1-FF416D0B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00500" y="6274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B6163D-623D-4236-ABB3-CA01FF2039E2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6A954A-0759-4965-A4A5-A52F66A77DFA}"/>
              </a:ext>
            </a:extLst>
          </p:cNvPr>
          <p:cNvCxnSpPr>
            <a:cxnSpLocks/>
          </p:cNvCxnSpPr>
          <p:nvPr userDrawn="1"/>
        </p:nvCxnSpPr>
        <p:spPr>
          <a:xfrm>
            <a:off x="325535" y="519319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60" r:id="rId3"/>
    <p:sldLayoutId id="2147483672" r:id="rId4"/>
    <p:sldLayoutId id="2147483668" r:id="rId5"/>
    <p:sldLayoutId id="2147483752" r:id="rId6"/>
    <p:sldLayoutId id="2147483676" r:id="rId7"/>
    <p:sldLayoutId id="2147483711" r:id="rId8"/>
    <p:sldLayoutId id="2147483680" r:id="rId9"/>
    <p:sldLayoutId id="2147483681" r:id="rId10"/>
    <p:sldLayoutId id="2147483691" r:id="rId11"/>
    <p:sldLayoutId id="2147483692" r:id="rId12"/>
    <p:sldLayoutId id="2147483693" r:id="rId13"/>
    <p:sldLayoutId id="2147483713" r:id="rId14"/>
    <p:sldLayoutId id="2147483704" r:id="rId15"/>
    <p:sldLayoutId id="2147483703" r:id="rId16"/>
    <p:sldLayoutId id="2147483708" r:id="rId17"/>
    <p:sldLayoutId id="2147483705" r:id="rId18"/>
    <p:sldLayoutId id="2147483706" r:id="rId19"/>
    <p:sldLayoutId id="2147483709" r:id="rId20"/>
    <p:sldLayoutId id="2147483710" r:id="rId21"/>
    <p:sldLayoutId id="2147483707" r:id="rId22"/>
    <p:sldLayoutId id="2147483712" r:id="rId23"/>
    <p:sldLayoutId id="2147483714" r:id="rId24"/>
    <p:sldLayoutId id="2147483763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spc="-50" baseline="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696" userDrawn="1">
          <p15:clr>
            <a:srgbClr val="F26B43"/>
          </p15:clr>
        </p15:guide>
        <p15:guide id="4" pos="840" userDrawn="1">
          <p15:clr>
            <a:srgbClr val="F26B43"/>
          </p15:clr>
        </p15:guide>
        <p15:guide id="5" orient="horz" pos="4080" userDrawn="1">
          <p15:clr>
            <a:srgbClr val="F26B43"/>
          </p15:clr>
        </p15:guide>
        <p15:guide id="6" pos="1296" userDrawn="1">
          <p15:clr>
            <a:srgbClr val="F26B43"/>
          </p15:clr>
        </p15:guide>
        <p15:guide id="7" pos="1440" userDrawn="1">
          <p15:clr>
            <a:srgbClr val="F26B43"/>
          </p15:clr>
        </p15:guide>
        <p15:guide id="8" pos="1920" userDrawn="1">
          <p15:clr>
            <a:srgbClr val="F26B43"/>
          </p15:clr>
        </p15:guide>
        <p15:guide id="9" pos="2064" userDrawn="1">
          <p15:clr>
            <a:srgbClr val="F26B43"/>
          </p15:clr>
        </p15:guide>
        <p15:guide id="10" pos="2520" userDrawn="1">
          <p15:clr>
            <a:srgbClr val="F26B43"/>
          </p15:clr>
        </p15:guide>
        <p15:guide id="11" pos="2664" userDrawn="1">
          <p15:clr>
            <a:srgbClr val="F26B43"/>
          </p15:clr>
        </p15:guide>
        <p15:guide id="12" pos="3144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44" userDrawn="1">
          <p15:clr>
            <a:srgbClr val="F26B43"/>
          </p15:clr>
        </p15:guide>
        <p15:guide id="15" pos="3888" userDrawn="1">
          <p15:clr>
            <a:srgbClr val="F26B43"/>
          </p15:clr>
        </p15:guide>
        <p15:guide id="16" pos="4368" userDrawn="1">
          <p15:clr>
            <a:srgbClr val="F26B43"/>
          </p15:clr>
        </p15:guide>
        <p15:guide id="17" pos="4512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112" userDrawn="1">
          <p15:clr>
            <a:srgbClr val="F26B43"/>
          </p15:clr>
        </p15:guide>
        <p15:guide id="20" pos="5592" userDrawn="1">
          <p15:clr>
            <a:srgbClr val="F26B43"/>
          </p15:clr>
        </p15:guide>
        <p15:guide id="21" pos="5736" userDrawn="1">
          <p15:clr>
            <a:srgbClr val="F26B43"/>
          </p15:clr>
        </p15:guide>
        <p15:guide id="22" pos="6192" userDrawn="1">
          <p15:clr>
            <a:srgbClr val="F26B43"/>
          </p15:clr>
        </p15:guide>
        <p15:guide id="23" pos="6336" userDrawn="1">
          <p15:clr>
            <a:srgbClr val="F26B43"/>
          </p15:clr>
        </p15:guide>
        <p15:guide id="24" pos="6816" userDrawn="1">
          <p15:clr>
            <a:srgbClr val="F26B43"/>
          </p15:clr>
        </p15:guide>
        <p15:guide id="25" pos="6960" userDrawn="1">
          <p15:clr>
            <a:srgbClr val="F26B43"/>
          </p15:clr>
        </p15:guide>
        <p15:guide id="26" pos="7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0612C9-F0CC-41DB-BDE0-0731C65524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TAM Germany West Clinical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5E6AA2-6B27-4208-881C-04669F11BC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257" y="4983480"/>
            <a:ext cx="5210656" cy="341632"/>
          </a:xfrm>
        </p:spPr>
        <p:txBody>
          <a:bodyPr/>
          <a:lstStyle/>
          <a:p>
            <a:r>
              <a:rPr lang="en-US" dirty="0"/>
              <a:t>Benjamin Farnung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5DF1B38-D29B-4055-8408-E9B0F95FE7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79347" y="6182321"/>
            <a:ext cx="3640318" cy="369332"/>
          </a:xfrm>
        </p:spPr>
        <p:txBody>
          <a:bodyPr/>
          <a:lstStyle/>
          <a:p>
            <a:r>
              <a:rPr lang="en-US" dirty="0"/>
              <a:t>For Research Use Only.  Not for use in diagnostic procedures.</a:t>
            </a:r>
          </a:p>
          <a:p>
            <a:r>
              <a:rPr lang="en-US" dirty="0"/>
              <a:t>Confidential. Do not distribute.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B2CC7C-9C64-4D9D-8ABA-EE9D9A39A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Today’s Date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28769B6-8D45-4E27-B28A-6BA7EE4D1E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5AACAD0-A67C-4CDA-A1E8-EE9023B8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956" y="382042"/>
            <a:ext cx="10624087" cy="2751412"/>
          </a:xfrm>
        </p:spPr>
        <p:txBody>
          <a:bodyPr/>
          <a:lstStyle/>
          <a:p>
            <a:pPr algn="ctr"/>
            <a:r>
              <a:rPr lang="en-US" dirty="0"/>
              <a:t>Success Story:</a:t>
            </a:r>
            <a:br>
              <a:rPr lang="en-US" dirty="0"/>
            </a:br>
            <a:r>
              <a:rPr lang="en-US" dirty="0"/>
              <a:t>Molecular Pathology Trier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3386A-52E5-4C68-892E-BDA51E6C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44" y="2876282"/>
            <a:ext cx="9201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2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D137-F2BC-4674-A437-559E57DA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0A24A2-9F79-4742-9354-1E41930F7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851BF-B3F0-4A35-AF2F-521C49F60E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1281" y="2302859"/>
            <a:ext cx="783619" cy="818372"/>
          </a:xfrm>
        </p:spPr>
        <p:txBody>
          <a:bodyPr/>
          <a:lstStyle/>
          <a:p>
            <a:r>
              <a:rPr lang="de-DE" sz="4000" dirty="0"/>
              <a:t>1</a:t>
            </a:r>
            <a:endParaRPr lang="en-GB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2330B7-0628-4A5A-BBC0-5AD03C076F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2302859"/>
            <a:ext cx="3060000" cy="818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/>
              <a:t>Part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/>
                </a:solidFill>
              </a:rPr>
              <a:t>Sonic</a:t>
            </a:r>
            <a:r>
              <a:rPr lang="de-DE" sz="2400" dirty="0"/>
              <a:t> </a:t>
            </a:r>
            <a:r>
              <a:rPr lang="de-DE" sz="2400" dirty="0" err="1"/>
              <a:t>Healthcare</a:t>
            </a:r>
            <a:endParaRPr lang="de-DE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1A1C23-C3F7-4D42-9F3C-7A24119A4F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23497" y="2302859"/>
            <a:ext cx="783619" cy="818372"/>
          </a:xfrm>
        </p:spPr>
        <p:txBody>
          <a:bodyPr/>
          <a:lstStyle/>
          <a:p>
            <a:r>
              <a:rPr lang="de-DE" sz="4000" dirty="0"/>
              <a:t>2</a:t>
            </a:r>
            <a:endParaRPr lang="en-GB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4A84B9-774B-47A5-9671-B80182ECF6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19133" y="2302859"/>
            <a:ext cx="3060000" cy="818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/>
              <a:t>Prospect </a:t>
            </a:r>
            <a:r>
              <a:rPr lang="de-DE" sz="2400" dirty="0" err="1"/>
              <a:t>account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/>
                </a:solidFill>
              </a:rPr>
              <a:t>since</a:t>
            </a:r>
            <a:r>
              <a:rPr lang="de-DE" sz="2400" dirty="0">
                <a:solidFill>
                  <a:schemeClr val="accent1"/>
                </a:solidFill>
              </a:rPr>
              <a:t> 2015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52EBF-2E6A-45B3-8791-1F3204A45C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5300" y="2302859"/>
            <a:ext cx="783619" cy="818372"/>
          </a:xfrm>
        </p:spPr>
        <p:txBody>
          <a:bodyPr/>
          <a:lstStyle/>
          <a:p>
            <a:r>
              <a:rPr lang="de-DE" sz="4000" dirty="0"/>
              <a:t>3</a:t>
            </a:r>
            <a:endParaRPr lang="en-GB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D1CDB-16F9-4F8D-AC30-2E740A922D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10936" y="2302859"/>
            <a:ext cx="3060000" cy="818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>
                <a:solidFill>
                  <a:schemeClr val="accent1"/>
                </a:solidFill>
              </a:rPr>
              <a:t>Largest</a:t>
            </a:r>
            <a:r>
              <a:rPr lang="de-DE" sz="2400" dirty="0"/>
              <a:t> German private pathology lab: </a:t>
            </a:r>
            <a:r>
              <a:rPr lang="de-DE" sz="2400" dirty="0">
                <a:solidFill>
                  <a:schemeClr val="accent1"/>
                </a:solidFill>
              </a:rPr>
              <a:t>150,000 spl</a:t>
            </a:r>
            <a:r>
              <a:rPr lang="de-DE" sz="2400" dirty="0"/>
              <a:t>/year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F9F5C9-BFBA-4757-B7BF-E361BD152C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1281" y="4166383"/>
            <a:ext cx="783619" cy="818372"/>
          </a:xfrm>
        </p:spPr>
        <p:txBody>
          <a:bodyPr/>
          <a:lstStyle/>
          <a:p>
            <a:r>
              <a:rPr lang="de-DE" sz="4000" dirty="0"/>
              <a:t>4</a:t>
            </a:r>
            <a:endParaRPr lang="en-GB" sz="4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488CF7-3A36-40AF-8417-A98A00A8CF8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4400" y="4166383"/>
            <a:ext cx="3060000" cy="818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/>
              <a:t>Processing </a:t>
            </a:r>
            <a:r>
              <a:rPr lang="de-DE" sz="2400" dirty="0">
                <a:solidFill>
                  <a:schemeClr val="accent1"/>
                </a:solidFill>
              </a:rPr>
              <a:t>800 -1000 NGS </a:t>
            </a:r>
            <a:r>
              <a:rPr lang="de-DE" sz="2400" dirty="0" err="1">
                <a:solidFill>
                  <a:schemeClr val="accent1"/>
                </a:solidFill>
              </a:rPr>
              <a:t>spl</a:t>
            </a:r>
            <a:r>
              <a:rPr lang="de-DE" sz="2400" dirty="0"/>
              <a:t>/</a:t>
            </a:r>
            <a:r>
              <a:rPr lang="de-DE" sz="2400" dirty="0" err="1"/>
              <a:t>year</a:t>
            </a:r>
            <a:endParaRPr lang="en-GB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FEEE26-0B78-4C4C-BF23-F4D9E09759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23497" y="4166383"/>
            <a:ext cx="783619" cy="818372"/>
          </a:xfrm>
        </p:spPr>
        <p:txBody>
          <a:bodyPr/>
          <a:lstStyle/>
          <a:p>
            <a:r>
              <a:rPr lang="de-DE" sz="4000" dirty="0"/>
              <a:t>5</a:t>
            </a:r>
            <a:endParaRPr lang="en-GB" sz="4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BBEF69-61B0-43F9-AE87-ED53B77A11B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19133" y="4166383"/>
            <a:ext cx="3060000" cy="818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 err="1"/>
              <a:t>Longstanding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/>
                </a:solidFill>
              </a:rPr>
              <a:t>TMO</a:t>
            </a:r>
            <a:r>
              <a:rPr lang="de-DE" sz="2400" dirty="0"/>
              <a:t> </a:t>
            </a:r>
            <a:r>
              <a:rPr lang="de-DE" sz="2400" dirty="0" err="1"/>
              <a:t>customer</a:t>
            </a:r>
            <a:endParaRPr lang="en-GB" sz="24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C9D961-1DF2-4CD0-9F5A-F38432E551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15300" y="4166383"/>
            <a:ext cx="783619" cy="818372"/>
          </a:xfrm>
        </p:spPr>
        <p:txBody>
          <a:bodyPr/>
          <a:lstStyle/>
          <a:p>
            <a:r>
              <a:rPr lang="de-DE" sz="4000" dirty="0"/>
              <a:t>6</a:t>
            </a:r>
            <a:endParaRPr lang="en-GB" sz="4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2DD8435-3A9E-4FA7-B358-506609F6734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10936" y="4166383"/>
            <a:ext cx="3060000" cy="818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>
                <a:solidFill>
                  <a:schemeClr val="accent1"/>
                </a:solidFill>
              </a:rPr>
              <a:t>Technological</a:t>
            </a:r>
            <a:r>
              <a:rPr lang="de-DE" sz="2400" dirty="0"/>
              <a:t> </a:t>
            </a:r>
            <a:r>
              <a:rPr lang="de-DE" sz="2400" dirty="0" err="1"/>
              <a:t>leader</a:t>
            </a:r>
            <a:endParaRPr lang="en-GB" sz="2400" dirty="0"/>
          </a:p>
          <a:p>
            <a:pPr>
              <a:lnSpc>
                <a:spcPct val="100000"/>
              </a:lnSpc>
            </a:pPr>
            <a:endParaRPr lang="en-GB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A80CBB-E03C-4EF8-A9CB-CFA4AF9071E2}"/>
              </a:ext>
            </a:extLst>
          </p:cNvPr>
          <p:cNvCxnSpPr>
            <a:cxnSpLocks/>
          </p:cNvCxnSpPr>
          <p:nvPr/>
        </p:nvCxnSpPr>
        <p:spPr>
          <a:xfrm>
            <a:off x="321281" y="2187839"/>
            <a:ext cx="367921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FEAD6D-BB22-4C54-BA35-8734E6EE3ADA}"/>
              </a:ext>
            </a:extLst>
          </p:cNvPr>
          <p:cNvCxnSpPr/>
          <p:nvPr/>
        </p:nvCxnSpPr>
        <p:spPr>
          <a:xfrm>
            <a:off x="4233524" y="2187839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05009A-7D25-420B-A30F-1915E8433A55}"/>
              </a:ext>
            </a:extLst>
          </p:cNvPr>
          <p:cNvCxnSpPr/>
          <p:nvPr/>
        </p:nvCxnSpPr>
        <p:spPr>
          <a:xfrm>
            <a:off x="8111043" y="2187839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23AEB6-6EB7-4F1A-BD13-0BE4AA00EDB4}"/>
              </a:ext>
            </a:extLst>
          </p:cNvPr>
          <p:cNvCxnSpPr>
            <a:cxnSpLocks/>
          </p:cNvCxnSpPr>
          <p:nvPr/>
        </p:nvCxnSpPr>
        <p:spPr>
          <a:xfrm>
            <a:off x="321281" y="4051363"/>
            <a:ext cx="367921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F260C-1C87-4375-AD19-4A331894ACF1}"/>
              </a:ext>
            </a:extLst>
          </p:cNvPr>
          <p:cNvCxnSpPr/>
          <p:nvPr/>
        </p:nvCxnSpPr>
        <p:spPr>
          <a:xfrm>
            <a:off x="4233524" y="4051363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586007-F688-4076-BE20-F219A9E496AD}"/>
              </a:ext>
            </a:extLst>
          </p:cNvPr>
          <p:cNvCxnSpPr/>
          <p:nvPr/>
        </p:nvCxnSpPr>
        <p:spPr>
          <a:xfrm>
            <a:off x="8111043" y="4051363"/>
            <a:ext cx="36576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76BF-FB7D-4C91-8615-37C033D0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&amp; deal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F6E927-D3B1-4957-ACF7-0577461C0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D3DC-3476-41FD-97A2-4D99A6E8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Research Use Only. 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/>
              <a:t>Confidential.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Do not distribute.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BE318-B673-41ED-921E-14E89609D9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579" y="4903433"/>
            <a:ext cx="1947692" cy="397032"/>
          </a:xfrm>
        </p:spPr>
        <p:txBody>
          <a:bodyPr wrap="square">
            <a:spAutoFit/>
          </a:bodyPr>
          <a:lstStyle/>
          <a:p>
            <a:pPr algn="ctr"/>
            <a:r>
              <a:rPr lang="de-DE" sz="2200" dirty="0" err="1">
                <a:solidFill>
                  <a:schemeClr val="tx1"/>
                </a:solidFill>
              </a:rPr>
              <a:t>MiniSeq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95D42-1E23-4DE2-9409-B8B5ECA0FC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3829" y="3730854"/>
            <a:ext cx="1715385" cy="1006429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2200" dirty="0"/>
              <a:t>Ampliseq for Illumina training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9837C0-4E61-4311-99F6-3FDA85C189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1256" y="4903433"/>
            <a:ext cx="2221164" cy="397032"/>
          </a:xfrm>
        </p:spPr>
        <p:txBody>
          <a:bodyPr wrap="square">
            <a:spAutoFit/>
          </a:bodyPr>
          <a:lstStyle/>
          <a:p>
            <a:pPr algn="ctr"/>
            <a:r>
              <a:rPr lang="de-DE" sz="2200" dirty="0" err="1">
                <a:solidFill>
                  <a:schemeClr val="tx1"/>
                </a:solidFill>
              </a:rPr>
              <a:t>NextSeq</a:t>
            </a:r>
            <a:r>
              <a:rPr lang="de-DE" sz="2200" dirty="0">
                <a:solidFill>
                  <a:schemeClr val="tx1"/>
                </a:solidFill>
              </a:rPr>
              <a:t> 550 </a:t>
            </a:r>
            <a:r>
              <a:rPr lang="de-DE" sz="2200" dirty="0" err="1">
                <a:solidFill>
                  <a:schemeClr val="tx1"/>
                </a:solidFill>
              </a:rPr>
              <a:t>Dx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A306CA-9C9F-4EF7-ABD1-B7EF8869D1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57205" y="3883203"/>
            <a:ext cx="1330331" cy="7017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2200" dirty="0"/>
              <a:t>TSO500 training</a:t>
            </a:r>
            <a:endParaRPr lang="en-GB" sz="2200" dirty="0"/>
          </a:p>
        </p:txBody>
      </p:sp>
      <p:pic>
        <p:nvPicPr>
          <p:cNvPr id="13" name="Picture Placeholder 12" descr="A close up of a computer&#10;&#10;Description automatically generated">
            <a:extLst>
              <a:ext uri="{FF2B5EF4-FFF2-40B4-BE49-F238E27FC236}">
                <a16:creationId xmlns:a16="http://schemas.microsoft.com/office/drawing/2014/main" id="{1AE2B085-28D8-4548-A5D0-4313589AA39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203" y="3554618"/>
            <a:ext cx="1614377" cy="1358900"/>
          </a:xfrm>
        </p:spPr>
      </p:pic>
      <p:pic>
        <p:nvPicPr>
          <p:cNvPr id="15" name="Picture Placeholder 14" descr="A close up of electronics&#10;&#10;Description automatically generated">
            <a:extLst>
              <a:ext uri="{FF2B5EF4-FFF2-40B4-BE49-F238E27FC236}">
                <a16:creationId xmlns:a16="http://schemas.microsoft.com/office/drawing/2014/main" id="{3873C603-1BB2-448A-8C9A-D7636418AAF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7159" y="3551473"/>
            <a:ext cx="1627047" cy="1365190"/>
          </a:xfrm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1694449-25E9-42F4-B4F5-9D84774540AA}"/>
              </a:ext>
            </a:extLst>
          </p:cNvPr>
          <p:cNvSpPr txBox="1">
            <a:spLocks/>
          </p:cNvSpPr>
          <p:nvPr/>
        </p:nvSpPr>
        <p:spPr>
          <a:xfrm>
            <a:off x="1705231" y="5658279"/>
            <a:ext cx="738102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solidFill>
                  <a:schemeClr val="accent1"/>
                </a:solidFill>
              </a:rPr>
              <a:t>2020 revenue: </a:t>
            </a:r>
            <a:r>
              <a:rPr lang="de-DE" sz="2200" b="1" dirty="0">
                <a:solidFill>
                  <a:schemeClr val="accent1"/>
                </a:solidFill>
              </a:rPr>
              <a:t>$343k 	</a:t>
            </a:r>
            <a:r>
              <a:rPr lang="de-DE" sz="2200" dirty="0">
                <a:solidFill>
                  <a:schemeClr val="accent1"/>
                </a:solidFill>
              </a:rPr>
              <a:t>	2021 pot. revenue: </a:t>
            </a:r>
            <a:r>
              <a:rPr lang="de-DE" sz="2200" b="1" dirty="0">
                <a:solidFill>
                  <a:schemeClr val="accent1"/>
                </a:solidFill>
              </a:rPr>
              <a:t>$420k</a:t>
            </a:r>
            <a:endParaRPr lang="en-GB" sz="2200" b="1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88A212-E680-4C7B-979E-B8E7F5C2132B}"/>
              </a:ext>
            </a:extLst>
          </p:cNvPr>
          <p:cNvCxnSpPr>
            <a:cxnSpLocks/>
          </p:cNvCxnSpPr>
          <p:nvPr/>
        </p:nvCxnSpPr>
        <p:spPr>
          <a:xfrm flipH="1">
            <a:off x="388381" y="3133701"/>
            <a:ext cx="907510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D86D70-4DE9-4CA0-90E5-E2BC37EB8A95}"/>
              </a:ext>
            </a:extLst>
          </p:cNvPr>
          <p:cNvSpPr/>
          <p:nvPr/>
        </p:nvSpPr>
        <p:spPr>
          <a:xfrm rot="10800000">
            <a:off x="4506165" y="3116178"/>
            <a:ext cx="774356" cy="223445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151D1BC-F5F9-42E8-9A87-59E2974139AF}"/>
              </a:ext>
            </a:extLst>
          </p:cNvPr>
          <p:cNvSpPr txBox="1">
            <a:spLocks/>
          </p:cNvSpPr>
          <p:nvPr/>
        </p:nvSpPr>
        <p:spPr>
          <a:xfrm>
            <a:off x="2637165" y="2507297"/>
            <a:ext cx="2808973" cy="3970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de-DE" sz="2200" dirty="0">
                <a:solidFill>
                  <a:schemeClr val="tx1"/>
                </a:solidFill>
              </a:rPr>
              <a:t>NextSeq 550 or 2000 </a:t>
            </a: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31" name="Picture 30" descr="A close up of electronics&#10;&#10;Description automatically generated">
            <a:extLst>
              <a:ext uri="{FF2B5EF4-FFF2-40B4-BE49-F238E27FC236}">
                <a16:creationId xmlns:a16="http://schemas.microsoft.com/office/drawing/2014/main" id="{1C6D19CF-D34F-4B66-BB1D-A2EBAE3BB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9777" y="996953"/>
            <a:ext cx="1369946" cy="1369946"/>
          </a:xfrm>
          <a:prstGeom prst="rect">
            <a:avLst/>
          </a:prstGeom>
        </p:spPr>
      </p:pic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42E6596-DE34-470B-8A15-8A20223D1185}"/>
              </a:ext>
            </a:extLst>
          </p:cNvPr>
          <p:cNvSpPr txBox="1">
            <a:spLocks/>
          </p:cNvSpPr>
          <p:nvPr/>
        </p:nvSpPr>
        <p:spPr>
          <a:xfrm>
            <a:off x="5427020" y="1665168"/>
            <a:ext cx="2395448" cy="7017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dirty="0">
                <a:solidFill>
                  <a:schemeClr val="tx1"/>
                </a:solidFill>
              </a:rPr>
              <a:t>Comprehensive panel</a:t>
            </a: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21" name="Picture 20" descr="A screen shot of a computer&#10;&#10;Description automatically generated">
            <a:extLst>
              <a:ext uri="{FF2B5EF4-FFF2-40B4-BE49-F238E27FC236}">
                <a16:creationId xmlns:a16="http://schemas.microsoft.com/office/drawing/2014/main" id="{1D226144-107C-4F56-B421-E4582A4ECB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6624" y="1309466"/>
            <a:ext cx="1704594" cy="1316322"/>
          </a:xfrm>
          <a:prstGeom prst="rect">
            <a:avLst/>
          </a:prstGeom>
        </p:spPr>
      </p:pic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EB0E0ADD-C10C-48DE-A7D8-EA1854A25190}"/>
              </a:ext>
            </a:extLst>
          </p:cNvPr>
          <p:cNvSpPr txBox="1">
            <a:spLocks/>
          </p:cNvSpPr>
          <p:nvPr/>
        </p:nvSpPr>
        <p:spPr>
          <a:xfrm>
            <a:off x="1875785" y="3975954"/>
            <a:ext cx="573215" cy="5162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B4F9514-E19A-4A16-8C65-7CBD37E008C8}"/>
              </a:ext>
            </a:extLst>
          </p:cNvPr>
          <p:cNvSpPr txBox="1">
            <a:spLocks/>
          </p:cNvSpPr>
          <p:nvPr/>
        </p:nvSpPr>
        <p:spPr>
          <a:xfrm>
            <a:off x="8198839" y="4035552"/>
            <a:ext cx="1359804" cy="3970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dirty="0">
                <a:solidFill>
                  <a:schemeClr val="tx1"/>
                </a:solidFill>
              </a:rPr>
              <a:t>TSO500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22CE7-937A-42EE-8E5F-F6EB28F68B83}"/>
              </a:ext>
            </a:extLst>
          </p:cNvPr>
          <p:cNvSpPr/>
          <p:nvPr/>
        </p:nvSpPr>
        <p:spPr>
          <a:xfrm>
            <a:off x="9900403" y="0"/>
            <a:ext cx="229162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39E090-509E-4AF1-97CC-864615B6A23E}"/>
              </a:ext>
            </a:extLst>
          </p:cNvPr>
          <p:cNvSpPr txBox="1"/>
          <p:nvPr/>
        </p:nvSpPr>
        <p:spPr>
          <a:xfrm>
            <a:off x="9934341" y="1389173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OSS: Andreas Keck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B7584-274F-49AA-BE46-57ED5E619077}"/>
              </a:ext>
            </a:extLst>
          </p:cNvPr>
          <p:cNvSpPr txBox="1"/>
          <p:nvPr/>
        </p:nvSpPr>
        <p:spPr>
          <a:xfrm>
            <a:off x="9940753" y="3055459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FAS: Christina Roth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A5F45-C524-45D3-BB59-8CDB676BE91F}"/>
              </a:ext>
            </a:extLst>
          </p:cNvPr>
          <p:cNvSpPr txBox="1"/>
          <p:nvPr/>
        </p:nvSpPr>
        <p:spPr>
          <a:xfrm>
            <a:off x="9893997" y="6399859"/>
            <a:ext cx="230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Onc</a:t>
            </a:r>
            <a:r>
              <a:rPr lang="de-DE" dirty="0"/>
              <a:t> FAS: Mai Sun</a:t>
            </a:r>
          </a:p>
        </p:txBody>
      </p:sp>
      <p:pic>
        <p:nvPicPr>
          <p:cNvPr id="10" name="Picture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B6B6613-525C-4827-940A-9364CB4DD9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704" y="1882801"/>
            <a:ext cx="933025" cy="1200762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DBEC13C-8442-40F8-8E28-13EA7BC9F4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7313" y="5227200"/>
            <a:ext cx="837807" cy="12007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F159BF-1E36-4984-9F86-EC0234B49E13}"/>
              </a:ext>
            </a:extLst>
          </p:cNvPr>
          <p:cNvSpPr txBox="1"/>
          <p:nvPr/>
        </p:nvSpPr>
        <p:spPr>
          <a:xfrm>
            <a:off x="9893997" y="4733572"/>
            <a:ext cx="230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FSE: Feras Lutfi</a:t>
            </a:r>
          </a:p>
        </p:txBody>
      </p:sp>
      <p:pic>
        <p:nvPicPr>
          <p:cNvPr id="20" name="Picture 19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EF881A9-762C-4BC6-8B3D-7E09C036B5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299" y="217498"/>
            <a:ext cx="899834" cy="1199779"/>
          </a:xfrm>
          <a:prstGeom prst="rect">
            <a:avLst/>
          </a:prstGeom>
        </p:spPr>
      </p:pic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442DC91-87C9-4A09-AD4E-7F63295C61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1627" y="3549087"/>
            <a:ext cx="969178" cy="1212589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475E6E10-197B-4243-93E7-0D0C1CA15339}"/>
              </a:ext>
            </a:extLst>
          </p:cNvPr>
          <p:cNvSpPr txBox="1">
            <a:spLocks/>
          </p:cNvSpPr>
          <p:nvPr/>
        </p:nvSpPr>
        <p:spPr>
          <a:xfrm>
            <a:off x="3595740" y="3975954"/>
            <a:ext cx="573215" cy="5162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C548F920-C57B-4E64-AF4A-5FEB79FC5499}"/>
              </a:ext>
            </a:extLst>
          </p:cNvPr>
          <p:cNvSpPr txBox="1">
            <a:spLocks/>
          </p:cNvSpPr>
          <p:nvPr/>
        </p:nvSpPr>
        <p:spPr>
          <a:xfrm>
            <a:off x="5612410" y="3975954"/>
            <a:ext cx="573215" cy="5162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6EBEDBBD-37F7-468C-8C36-290E066A79FD}"/>
              </a:ext>
            </a:extLst>
          </p:cNvPr>
          <p:cNvSpPr txBox="1">
            <a:spLocks/>
          </p:cNvSpPr>
          <p:nvPr/>
        </p:nvSpPr>
        <p:spPr>
          <a:xfrm>
            <a:off x="7717418" y="3975954"/>
            <a:ext cx="573215" cy="5162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498DE28-7479-4862-83ED-D736D7769922}"/>
              </a:ext>
            </a:extLst>
          </p:cNvPr>
          <p:cNvSpPr txBox="1">
            <a:spLocks/>
          </p:cNvSpPr>
          <p:nvPr/>
        </p:nvSpPr>
        <p:spPr>
          <a:xfrm>
            <a:off x="5098132" y="1757919"/>
            <a:ext cx="573215" cy="5162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887FE45-D406-4ABF-A21B-1798438D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to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567F7-EE41-4821-88B8-DF31B6C86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A1F3FE-C9AF-47BF-A2AE-D012404A2CEF}"/>
              </a:ext>
            </a:extLst>
          </p:cNvPr>
          <p:cNvSpPr/>
          <p:nvPr/>
        </p:nvSpPr>
        <p:spPr>
          <a:xfrm>
            <a:off x="2048720" y="1875317"/>
            <a:ext cx="9892265" cy="949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/>
            <a:r>
              <a:rPr lang="en-US" sz="3200" dirty="0">
                <a:solidFill>
                  <a:schemeClr val="accent1"/>
                </a:solidFill>
              </a:rPr>
              <a:t>Persistence – get back to TMO oncology customers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2AD1D-197A-4C32-BA20-CB8DE516D2A8}"/>
              </a:ext>
            </a:extLst>
          </p:cNvPr>
          <p:cNvSpPr/>
          <p:nvPr/>
        </p:nvSpPr>
        <p:spPr>
          <a:xfrm>
            <a:off x="2048721" y="3172657"/>
            <a:ext cx="6100222" cy="949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/>
            <a:r>
              <a:rPr lang="en-US" sz="3200" dirty="0">
                <a:solidFill>
                  <a:schemeClr val="accent1"/>
                </a:solidFill>
              </a:rPr>
              <a:t>Right timing (TMB, MSI)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E5B28A-53C1-41E7-8162-A4682FC4DE1F}"/>
              </a:ext>
            </a:extLst>
          </p:cNvPr>
          <p:cNvSpPr/>
          <p:nvPr/>
        </p:nvSpPr>
        <p:spPr>
          <a:xfrm>
            <a:off x="2048721" y="4483582"/>
            <a:ext cx="6100222" cy="949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/>
            <a:r>
              <a:rPr lang="en-US" sz="3200" dirty="0" err="1">
                <a:solidFill>
                  <a:schemeClr val="accent1"/>
                </a:solidFill>
              </a:rPr>
              <a:t>Utilise</a:t>
            </a:r>
            <a:r>
              <a:rPr lang="en-US" sz="3200" dirty="0">
                <a:solidFill>
                  <a:schemeClr val="accent1"/>
                </a:solidFill>
              </a:rPr>
              <a:t> the IVDR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0DB9EB-CD9A-410C-B03D-A24485E7EFB3}"/>
              </a:ext>
            </a:extLst>
          </p:cNvPr>
          <p:cNvGrpSpPr/>
          <p:nvPr/>
        </p:nvGrpSpPr>
        <p:grpSpPr>
          <a:xfrm>
            <a:off x="982509" y="1931187"/>
            <a:ext cx="665454" cy="837795"/>
            <a:chOff x="4705352" y="2314576"/>
            <a:chExt cx="220663" cy="277812"/>
          </a:xfrm>
          <a:solidFill>
            <a:schemeClr val="accent1"/>
          </a:solidFill>
        </p:grpSpPr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6558CEFA-3C6B-4233-B438-6FB55A47E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5352" y="2314576"/>
              <a:ext cx="220663" cy="277812"/>
            </a:xfrm>
            <a:custGeom>
              <a:avLst/>
              <a:gdLst>
                <a:gd name="T0" fmla="*/ 71 w 139"/>
                <a:gd name="T1" fmla="*/ 164 h 175"/>
                <a:gd name="T2" fmla="*/ 71 w 139"/>
                <a:gd name="T3" fmla="*/ 36 h 175"/>
                <a:gd name="T4" fmla="*/ 139 w 139"/>
                <a:gd name="T5" fmla="*/ 0 h 175"/>
                <a:gd name="T6" fmla="*/ 36 w 139"/>
                <a:gd name="T7" fmla="*/ 0 h 175"/>
                <a:gd name="T8" fmla="*/ 36 w 139"/>
                <a:gd name="T9" fmla="*/ 50 h 175"/>
                <a:gd name="T10" fmla="*/ 27 w 139"/>
                <a:gd name="T11" fmla="*/ 41 h 175"/>
                <a:gd name="T12" fmla="*/ 27 w 139"/>
                <a:gd name="T13" fmla="*/ 56 h 175"/>
                <a:gd name="T14" fmla="*/ 0 w 139"/>
                <a:gd name="T15" fmla="*/ 56 h 175"/>
                <a:gd name="T16" fmla="*/ 0 w 139"/>
                <a:gd name="T17" fmla="*/ 61 h 175"/>
                <a:gd name="T18" fmla="*/ 31 w 139"/>
                <a:gd name="T19" fmla="*/ 61 h 175"/>
                <a:gd name="T20" fmla="*/ 31 w 139"/>
                <a:gd name="T21" fmla="*/ 51 h 175"/>
                <a:gd name="T22" fmla="*/ 36 w 139"/>
                <a:gd name="T23" fmla="*/ 56 h 175"/>
                <a:gd name="T24" fmla="*/ 36 w 139"/>
                <a:gd name="T25" fmla="*/ 56 h 175"/>
                <a:gd name="T26" fmla="*/ 36 w 139"/>
                <a:gd name="T27" fmla="*/ 56 h 175"/>
                <a:gd name="T28" fmla="*/ 52 w 139"/>
                <a:gd name="T29" fmla="*/ 71 h 175"/>
                <a:gd name="T30" fmla="*/ 36 w 139"/>
                <a:gd name="T31" fmla="*/ 86 h 175"/>
                <a:gd name="T32" fmla="*/ 36 w 139"/>
                <a:gd name="T33" fmla="*/ 86 h 175"/>
                <a:gd name="T34" fmla="*/ 36 w 139"/>
                <a:gd name="T35" fmla="*/ 86 h 175"/>
                <a:gd name="T36" fmla="*/ 31 w 139"/>
                <a:gd name="T37" fmla="*/ 91 h 175"/>
                <a:gd name="T38" fmla="*/ 31 w 139"/>
                <a:gd name="T39" fmla="*/ 81 h 175"/>
                <a:gd name="T40" fmla="*/ 0 w 139"/>
                <a:gd name="T41" fmla="*/ 81 h 175"/>
                <a:gd name="T42" fmla="*/ 0 w 139"/>
                <a:gd name="T43" fmla="*/ 86 h 175"/>
                <a:gd name="T44" fmla="*/ 27 w 139"/>
                <a:gd name="T45" fmla="*/ 86 h 175"/>
                <a:gd name="T46" fmla="*/ 27 w 139"/>
                <a:gd name="T47" fmla="*/ 101 h 175"/>
                <a:gd name="T48" fmla="*/ 36 w 139"/>
                <a:gd name="T49" fmla="*/ 92 h 175"/>
                <a:gd name="T50" fmla="*/ 36 w 139"/>
                <a:gd name="T51" fmla="*/ 142 h 175"/>
                <a:gd name="T52" fmla="*/ 64 w 139"/>
                <a:gd name="T53" fmla="*/ 142 h 175"/>
                <a:gd name="T54" fmla="*/ 64 w 139"/>
                <a:gd name="T55" fmla="*/ 175 h 175"/>
                <a:gd name="T56" fmla="*/ 136 w 139"/>
                <a:gd name="T57" fmla="*/ 138 h 175"/>
                <a:gd name="T58" fmla="*/ 134 w 139"/>
                <a:gd name="T59" fmla="*/ 132 h 175"/>
                <a:gd name="T60" fmla="*/ 71 w 139"/>
                <a:gd name="T61" fmla="*/ 164 h 175"/>
                <a:gd name="T62" fmla="*/ 43 w 139"/>
                <a:gd name="T63" fmla="*/ 135 h 175"/>
                <a:gd name="T64" fmla="*/ 43 w 139"/>
                <a:gd name="T65" fmla="*/ 86 h 175"/>
                <a:gd name="T66" fmla="*/ 42 w 139"/>
                <a:gd name="T67" fmla="*/ 86 h 175"/>
                <a:gd name="T68" fmla="*/ 56 w 139"/>
                <a:gd name="T69" fmla="*/ 73 h 175"/>
                <a:gd name="T70" fmla="*/ 57 w 139"/>
                <a:gd name="T71" fmla="*/ 72 h 175"/>
                <a:gd name="T72" fmla="*/ 57 w 139"/>
                <a:gd name="T73" fmla="*/ 70 h 175"/>
                <a:gd name="T74" fmla="*/ 42 w 139"/>
                <a:gd name="T75" fmla="*/ 56 h 175"/>
                <a:gd name="T76" fmla="*/ 43 w 139"/>
                <a:gd name="T77" fmla="*/ 56 h 175"/>
                <a:gd name="T78" fmla="*/ 43 w 139"/>
                <a:gd name="T79" fmla="*/ 6 h 175"/>
                <a:gd name="T80" fmla="*/ 113 w 139"/>
                <a:gd name="T81" fmla="*/ 6 h 175"/>
                <a:gd name="T82" fmla="*/ 64 w 139"/>
                <a:gd name="T83" fmla="*/ 32 h 175"/>
                <a:gd name="T84" fmla="*/ 64 w 139"/>
                <a:gd name="T85" fmla="*/ 135 h 175"/>
                <a:gd name="T86" fmla="*/ 43 w 139"/>
                <a:gd name="T87" fmla="*/ 13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9" h="175">
                  <a:moveTo>
                    <a:pt x="71" y="164"/>
                  </a:moveTo>
                  <a:lnTo>
                    <a:pt x="71" y="36"/>
                  </a:lnTo>
                  <a:lnTo>
                    <a:pt x="139" y="0"/>
                  </a:lnTo>
                  <a:lnTo>
                    <a:pt x="36" y="0"/>
                  </a:lnTo>
                  <a:lnTo>
                    <a:pt x="36" y="50"/>
                  </a:lnTo>
                  <a:lnTo>
                    <a:pt x="27" y="41"/>
                  </a:lnTo>
                  <a:lnTo>
                    <a:pt x="27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31" y="51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52" y="71"/>
                  </a:lnTo>
                  <a:lnTo>
                    <a:pt x="36" y="86"/>
                  </a:lnTo>
                  <a:lnTo>
                    <a:pt x="36" y="86"/>
                  </a:lnTo>
                  <a:lnTo>
                    <a:pt x="36" y="86"/>
                  </a:lnTo>
                  <a:lnTo>
                    <a:pt x="31" y="91"/>
                  </a:lnTo>
                  <a:lnTo>
                    <a:pt x="31" y="81"/>
                  </a:lnTo>
                  <a:lnTo>
                    <a:pt x="0" y="81"/>
                  </a:lnTo>
                  <a:lnTo>
                    <a:pt x="0" y="86"/>
                  </a:lnTo>
                  <a:lnTo>
                    <a:pt x="27" y="86"/>
                  </a:lnTo>
                  <a:lnTo>
                    <a:pt x="27" y="101"/>
                  </a:lnTo>
                  <a:lnTo>
                    <a:pt x="36" y="92"/>
                  </a:lnTo>
                  <a:lnTo>
                    <a:pt x="36" y="142"/>
                  </a:lnTo>
                  <a:lnTo>
                    <a:pt x="64" y="142"/>
                  </a:lnTo>
                  <a:lnTo>
                    <a:pt x="64" y="175"/>
                  </a:lnTo>
                  <a:lnTo>
                    <a:pt x="136" y="138"/>
                  </a:lnTo>
                  <a:lnTo>
                    <a:pt x="134" y="132"/>
                  </a:lnTo>
                  <a:lnTo>
                    <a:pt x="71" y="164"/>
                  </a:lnTo>
                  <a:close/>
                  <a:moveTo>
                    <a:pt x="43" y="135"/>
                  </a:moveTo>
                  <a:lnTo>
                    <a:pt x="43" y="86"/>
                  </a:lnTo>
                  <a:lnTo>
                    <a:pt x="42" y="86"/>
                  </a:lnTo>
                  <a:lnTo>
                    <a:pt x="56" y="73"/>
                  </a:lnTo>
                  <a:lnTo>
                    <a:pt x="57" y="72"/>
                  </a:lnTo>
                  <a:lnTo>
                    <a:pt x="57" y="70"/>
                  </a:lnTo>
                  <a:lnTo>
                    <a:pt x="42" y="56"/>
                  </a:lnTo>
                  <a:lnTo>
                    <a:pt x="43" y="56"/>
                  </a:lnTo>
                  <a:lnTo>
                    <a:pt x="43" y="6"/>
                  </a:lnTo>
                  <a:lnTo>
                    <a:pt x="113" y="6"/>
                  </a:lnTo>
                  <a:lnTo>
                    <a:pt x="64" y="32"/>
                  </a:lnTo>
                  <a:lnTo>
                    <a:pt x="64" y="135"/>
                  </a:lnTo>
                  <a:lnTo>
                    <a:pt x="43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55735190-B8BF-4803-A4FC-F9D1E1A46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7589" y="2451101"/>
              <a:ext cx="23813" cy="30162"/>
            </a:xfrm>
            <a:custGeom>
              <a:avLst/>
              <a:gdLst>
                <a:gd name="T0" fmla="*/ 0 w 26"/>
                <a:gd name="T1" fmla="*/ 18 h 35"/>
                <a:gd name="T2" fmla="*/ 13 w 26"/>
                <a:gd name="T3" fmla="*/ 35 h 35"/>
                <a:gd name="T4" fmla="*/ 26 w 26"/>
                <a:gd name="T5" fmla="*/ 18 h 35"/>
                <a:gd name="T6" fmla="*/ 13 w 26"/>
                <a:gd name="T7" fmla="*/ 0 h 35"/>
                <a:gd name="T8" fmla="*/ 0 w 26"/>
                <a:gd name="T9" fmla="*/ 18 h 35"/>
                <a:gd name="T10" fmla="*/ 18 w 26"/>
                <a:gd name="T11" fmla="*/ 18 h 35"/>
                <a:gd name="T12" fmla="*/ 13 w 26"/>
                <a:gd name="T13" fmla="*/ 27 h 35"/>
                <a:gd name="T14" fmla="*/ 8 w 26"/>
                <a:gd name="T15" fmla="*/ 18 h 35"/>
                <a:gd name="T16" fmla="*/ 13 w 26"/>
                <a:gd name="T17" fmla="*/ 8 h 35"/>
                <a:gd name="T18" fmla="*/ 18 w 26"/>
                <a:gd name="T1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5">
                  <a:moveTo>
                    <a:pt x="0" y="18"/>
                  </a:moveTo>
                  <a:cubicBezTo>
                    <a:pt x="0" y="27"/>
                    <a:pt x="6" y="35"/>
                    <a:pt x="13" y="35"/>
                  </a:cubicBezTo>
                  <a:cubicBezTo>
                    <a:pt x="20" y="35"/>
                    <a:pt x="26" y="27"/>
                    <a:pt x="26" y="18"/>
                  </a:cubicBezTo>
                  <a:cubicBezTo>
                    <a:pt x="26" y="8"/>
                    <a:pt x="20" y="0"/>
                    <a:pt x="13" y="0"/>
                  </a:cubicBezTo>
                  <a:cubicBezTo>
                    <a:pt x="6" y="0"/>
                    <a:pt x="0" y="8"/>
                    <a:pt x="0" y="18"/>
                  </a:cubicBezTo>
                  <a:close/>
                  <a:moveTo>
                    <a:pt x="18" y="18"/>
                  </a:moveTo>
                  <a:cubicBezTo>
                    <a:pt x="18" y="23"/>
                    <a:pt x="15" y="27"/>
                    <a:pt x="13" y="27"/>
                  </a:cubicBezTo>
                  <a:cubicBezTo>
                    <a:pt x="11" y="27"/>
                    <a:pt x="8" y="23"/>
                    <a:pt x="8" y="18"/>
                  </a:cubicBezTo>
                  <a:cubicBezTo>
                    <a:pt x="8" y="12"/>
                    <a:pt x="11" y="8"/>
                    <a:pt x="13" y="8"/>
                  </a:cubicBezTo>
                  <a:cubicBezTo>
                    <a:pt x="15" y="8"/>
                    <a:pt x="18" y="12"/>
                    <a:pt x="1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3B7F22-58F1-4EBC-BA48-345C0B23DC30}"/>
              </a:ext>
            </a:extLst>
          </p:cNvPr>
          <p:cNvGrpSpPr/>
          <p:nvPr/>
        </p:nvGrpSpPr>
        <p:grpSpPr>
          <a:xfrm>
            <a:off x="972934" y="3259644"/>
            <a:ext cx="684604" cy="775560"/>
            <a:chOff x="4332289" y="2719388"/>
            <a:chExt cx="227013" cy="257175"/>
          </a:xfrm>
          <a:solidFill>
            <a:schemeClr val="accent1"/>
          </a:solidFill>
        </p:grpSpPr>
        <p:sp>
          <p:nvSpPr>
            <p:cNvPr id="24" name="Freeform 42">
              <a:extLst>
                <a:ext uri="{FF2B5EF4-FFF2-40B4-BE49-F238E27FC236}">
                  <a16:creationId xmlns:a16="http://schemas.microsoft.com/office/drawing/2014/main" id="{BB16083D-0F1D-4BD6-A5A5-1950AEB78D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926" y="2770188"/>
              <a:ext cx="184150" cy="184150"/>
            </a:xfrm>
            <a:custGeom>
              <a:avLst/>
              <a:gdLst>
                <a:gd name="T0" fmla="*/ 107 w 213"/>
                <a:gd name="T1" fmla="*/ 0 h 213"/>
                <a:gd name="T2" fmla="*/ 0 w 213"/>
                <a:gd name="T3" fmla="*/ 106 h 213"/>
                <a:gd name="T4" fmla="*/ 107 w 213"/>
                <a:gd name="T5" fmla="*/ 213 h 213"/>
                <a:gd name="T6" fmla="*/ 213 w 213"/>
                <a:gd name="T7" fmla="*/ 106 h 213"/>
                <a:gd name="T8" fmla="*/ 107 w 213"/>
                <a:gd name="T9" fmla="*/ 0 h 213"/>
                <a:gd name="T10" fmla="*/ 158 w 213"/>
                <a:gd name="T11" fmla="*/ 191 h 213"/>
                <a:gd name="T12" fmla="*/ 149 w 213"/>
                <a:gd name="T13" fmla="*/ 175 h 213"/>
                <a:gd name="T14" fmla="*/ 145 w 213"/>
                <a:gd name="T15" fmla="*/ 177 h 213"/>
                <a:gd name="T16" fmla="*/ 154 w 213"/>
                <a:gd name="T17" fmla="*/ 193 h 213"/>
                <a:gd name="T18" fmla="*/ 109 w 213"/>
                <a:gd name="T19" fmla="*/ 205 h 213"/>
                <a:gd name="T20" fmla="*/ 109 w 213"/>
                <a:gd name="T21" fmla="*/ 186 h 213"/>
                <a:gd name="T22" fmla="*/ 105 w 213"/>
                <a:gd name="T23" fmla="*/ 186 h 213"/>
                <a:gd name="T24" fmla="*/ 105 w 213"/>
                <a:gd name="T25" fmla="*/ 205 h 213"/>
                <a:gd name="T26" fmla="*/ 59 w 213"/>
                <a:gd name="T27" fmla="*/ 193 h 213"/>
                <a:gd name="T28" fmla="*/ 69 w 213"/>
                <a:gd name="T29" fmla="*/ 177 h 213"/>
                <a:gd name="T30" fmla="*/ 65 w 213"/>
                <a:gd name="T31" fmla="*/ 175 h 213"/>
                <a:gd name="T32" fmla="*/ 56 w 213"/>
                <a:gd name="T33" fmla="*/ 191 h 213"/>
                <a:gd name="T34" fmla="*/ 23 w 213"/>
                <a:gd name="T35" fmla="*/ 157 h 213"/>
                <a:gd name="T36" fmla="*/ 39 w 213"/>
                <a:gd name="T37" fmla="*/ 148 h 213"/>
                <a:gd name="T38" fmla="*/ 37 w 213"/>
                <a:gd name="T39" fmla="*/ 145 h 213"/>
                <a:gd name="T40" fmla="*/ 21 w 213"/>
                <a:gd name="T41" fmla="*/ 154 h 213"/>
                <a:gd name="T42" fmla="*/ 8 w 213"/>
                <a:gd name="T43" fmla="*/ 108 h 213"/>
                <a:gd name="T44" fmla="*/ 27 w 213"/>
                <a:gd name="T45" fmla="*/ 108 h 213"/>
                <a:gd name="T46" fmla="*/ 27 w 213"/>
                <a:gd name="T47" fmla="*/ 104 h 213"/>
                <a:gd name="T48" fmla="*/ 8 w 213"/>
                <a:gd name="T49" fmla="*/ 104 h 213"/>
                <a:gd name="T50" fmla="*/ 21 w 213"/>
                <a:gd name="T51" fmla="*/ 59 h 213"/>
                <a:gd name="T52" fmla="*/ 37 w 213"/>
                <a:gd name="T53" fmla="*/ 68 h 213"/>
                <a:gd name="T54" fmla="*/ 39 w 213"/>
                <a:gd name="T55" fmla="*/ 65 h 213"/>
                <a:gd name="T56" fmla="*/ 23 w 213"/>
                <a:gd name="T57" fmla="*/ 55 h 213"/>
                <a:gd name="T58" fmla="*/ 56 w 213"/>
                <a:gd name="T59" fmla="*/ 22 h 213"/>
                <a:gd name="T60" fmla="*/ 65 w 213"/>
                <a:gd name="T61" fmla="*/ 38 h 213"/>
                <a:gd name="T62" fmla="*/ 69 w 213"/>
                <a:gd name="T63" fmla="*/ 36 h 213"/>
                <a:gd name="T64" fmla="*/ 59 w 213"/>
                <a:gd name="T65" fmla="*/ 20 h 213"/>
                <a:gd name="T66" fmla="*/ 105 w 213"/>
                <a:gd name="T67" fmla="*/ 8 h 213"/>
                <a:gd name="T68" fmla="*/ 105 w 213"/>
                <a:gd name="T69" fmla="*/ 27 h 213"/>
                <a:gd name="T70" fmla="*/ 109 w 213"/>
                <a:gd name="T71" fmla="*/ 27 h 213"/>
                <a:gd name="T72" fmla="*/ 109 w 213"/>
                <a:gd name="T73" fmla="*/ 8 h 213"/>
                <a:gd name="T74" fmla="*/ 154 w 213"/>
                <a:gd name="T75" fmla="*/ 20 h 213"/>
                <a:gd name="T76" fmla="*/ 145 w 213"/>
                <a:gd name="T77" fmla="*/ 36 h 213"/>
                <a:gd name="T78" fmla="*/ 149 w 213"/>
                <a:gd name="T79" fmla="*/ 38 h 213"/>
                <a:gd name="T80" fmla="*/ 158 w 213"/>
                <a:gd name="T81" fmla="*/ 22 h 213"/>
                <a:gd name="T82" fmla="*/ 191 w 213"/>
                <a:gd name="T83" fmla="*/ 55 h 213"/>
                <a:gd name="T84" fmla="*/ 175 w 213"/>
                <a:gd name="T85" fmla="*/ 65 h 213"/>
                <a:gd name="T86" fmla="*/ 177 w 213"/>
                <a:gd name="T87" fmla="*/ 68 h 213"/>
                <a:gd name="T88" fmla="*/ 193 w 213"/>
                <a:gd name="T89" fmla="*/ 59 h 213"/>
                <a:gd name="T90" fmla="*/ 205 w 213"/>
                <a:gd name="T91" fmla="*/ 104 h 213"/>
                <a:gd name="T92" fmla="*/ 187 w 213"/>
                <a:gd name="T93" fmla="*/ 104 h 213"/>
                <a:gd name="T94" fmla="*/ 187 w 213"/>
                <a:gd name="T95" fmla="*/ 108 h 213"/>
                <a:gd name="T96" fmla="*/ 205 w 213"/>
                <a:gd name="T97" fmla="*/ 108 h 213"/>
                <a:gd name="T98" fmla="*/ 193 w 213"/>
                <a:gd name="T99" fmla="*/ 154 h 213"/>
                <a:gd name="T100" fmla="*/ 177 w 213"/>
                <a:gd name="T101" fmla="*/ 145 h 213"/>
                <a:gd name="T102" fmla="*/ 175 w 213"/>
                <a:gd name="T103" fmla="*/ 148 h 213"/>
                <a:gd name="T104" fmla="*/ 191 w 213"/>
                <a:gd name="T105" fmla="*/ 157 h 213"/>
                <a:gd name="T106" fmla="*/ 158 w 213"/>
                <a:gd name="T107" fmla="*/ 19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3" h="213">
                  <a:moveTo>
                    <a:pt x="107" y="0"/>
                  </a:moveTo>
                  <a:cubicBezTo>
                    <a:pt x="48" y="0"/>
                    <a:pt x="0" y="48"/>
                    <a:pt x="0" y="106"/>
                  </a:cubicBezTo>
                  <a:cubicBezTo>
                    <a:pt x="0" y="165"/>
                    <a:pt x="48" y="213"/>
                    <a:pt x="107" y="213"/>
                  </a:cubicBezTo>
                  <a:cubicBezTo>
                    <a:pt x="166" y="213"/>
                    <a:pt x="213" y="165"/>
                    <a:pt x="213" y="106"/>
                  </a:cubicBezTo>
                  <a:cubicBezTo>
                    <a:pt x="213" y="48"/>
                    <a:pt x="166" y="0"/>
                    <a:pt x="107" y="0"/>
                  </a:cubicBezTo>
                  <a:close/>
                  <a:moveTo>
                    <a:pt x="158" y="191"/>
                  </a:moveTo>
                  <a:cubicBezTo>
                    <a:pt x="149" y="175"/>
                    <a:pt x="149" y="175"/>
                    <a:pt x="149" y="175"/>
                  </a:cubicBezTo>
                  <a:cubicBezTo>
                    <a:pt x="145" y="177"/>
                    <a:pt x="145" y="177"/>
                    <a:pt x="145" y="177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41" y="200"/>
                    <a:pt x="125" y="205"/>
                    <a:pt x="109" y="205"/>
                  </a:cubicBezTo>
                  <a:cubicBezTo>
                    <a:pt x="109" y="186"/>
                    <a:pt x="109" y="186"/>
                    <a:pt x="109" y="186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88" y="205"/>
                    <a:pt x="73" y="200"/>
                    <a:pt x="59" y="193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65" y="175"/>
                    <a:pt x="65" y="175"/>
                    <a:pt x="65" y="175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42" y="183"/>
                    <a:pt x="31" y="171"/>
                    <a:pt x="23" y="157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3" y="140"/>
                    <a:pt x="9" y="125"/>
                    <a:pt x="8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9" y="88"/>
                    <a:pt x="13" y="72"/>
                    <a:pt x="21" y="59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31" y="42"/>
                    <a:pt x="42" y="30"/>
                    <a:pt x="56" y="22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73" y="13"/>
                    <a:pt x="88" y="8"/>
                    <a:pt x="105" y="8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25" y="8"/>
                    <a:pt x="141" y="13"/>
                    <a:pt x="154" y="20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71" y="30"/>
                    <a:pt x="183" y="42"/>
                    <a:pt x="191" y="55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93" y="59"/>
                    <a:pt x="193" y="59"/>
                    <a:pt x="193" y="59"/>
                  </a:cubicBezTo>
                  <a:cubicBezTo>
                    <a:pt x="201" y="72"/>
                    <a:pt x="205" y="88"/>
                    <a:pt x="205" y="104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205" y="108"/>
                    <a:pt x="205" y="108"/>
                    <a:pt x="205" y="108"/>
                  </a:cubicBezTo>
                  <a:cubicBezTo>
                    <a:pt x="205" y="125"/>
                    <a:pt x="201" y="140"/>
                    <a:pt x="193" y="154"/>
                  </a:cubicBezTo>
                  <a:cubicBezTo>
                    <a:pt x="177" y="145"/>
                    <a:pt x="177" y="145"/>
                    <a:pt x="177" y="145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91" y="157"/>
                    <a:pt x="191" y="157"/>
                    <a:pt x="191" y="157"/>
                  </a:cubicBezTo>
                  <a:cubicBezTo>
                    <a:pt x="183" y="171"/>
                    <a:pt x="171" y="183"/>
                    <a:pt x="158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3">
              <a:extLst>
                <a:ext uri="{FF2B5EF4-FFF2-40B4-BE49-F238E27FC236}">
                  <a16:creationId xmlns:a16="http://schemas.microsoft.com/office/drawing/2014/main" id="{9991F623-00F7-4126-B0A2-F2D91D0B9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2" y="2719388"/>
              <a:ext cx="50800" cy="30162"/>
            </a:xfrm>
            <a:custGeom>
              <a:avLst/>
              <a:gdLst>
                <a:gd name="T0" fmla="*/ 11 w 32"/>
                <a:gd name="T1" fmla="*/ 19 h 19"/>
                <a:gd name="T2" fmla="*/ 22 w 32"/>
                <a:gd name="T3" fmla="*/ 19 h 19"/>
                <a:gd name="T4" fmla="*/ 22 w 32"/>
                <a:gd name="T5" fmla="*/ 9 h 19"/>
                <a:gd name="T6" fmla="*/ 32 w 32"/>
                <a:gd name="T7" fmla="*/ 9 h 19"/>
                <a:gd name="T8" fmla="*/ 32 w 32"/>
                <a:gd name="T9" fmla="*/ 0 h 19"/>
                <a:gd name="T10" fmla="*/ 0 w 32"/>
                <a:gd name="T11" fmla="*/ 0 h 19"/>
                <a:gd name="T12" fmla="*/ 0 w 32"/>
                <a:gd name="T13" fmla="*/ 9 h 19"/>
                <a:gd name="T14" fmla="*/ 11 w 32"/>
                <a:gd name="T15" fmla="*/ 9 h 19"/>
                <a:gd name="T16" fmla="*/ 11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1" y="19"/>
                  </a:moveTo>
                  <a:lnTo>
                    <a:pt x="22" y="19"/>
                  </a:lnTo>
                  <a:lnTo>
                    <a:pt x="22" y="9"/>
                  </a:lnTo>
                  <a:lnTo>
                    <a:pt x="32" y="9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568BAB46-B04E-4E1E-8A59-B9737227CF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2289" y="2749551"/>
              <a:ext cx="227013" cy="227012"/>
            </a:xfrm>
            <a:custGeom>
              <a:avLst/>
              <a:gdLst>
                <a:gd name="T0" fmla="*/ 238 w 262"/>
                <a:gd name="T1" fmla="*/ 56 h 263"/>
                <a:gd name="T2" fmla="*/ 245 w 262"/>
                <a:gd name="T3" fmla="*/ 49 h 263"/>
                <a:gd name="T4" fmla="*/ 214 w 262"/>
                <a:gd name="T5" fmla="*/ 18 h 263"/>
                <a:gd name="T6" fmla="*/ 208 w 262"/>
                <a:gd name="T7" fmla="*/ 25 h 263"/>
                <a:gd name="T8" fmla="*/ 131 w 262"/>
                <a:gd name="T9" fmla="*/ 0 h 263"/>
                <a:gd name="T10" fmla="*/ 54 w 262"/>
                <a:gd name="T11" fmla="*/ 25 h 263"/>
                <a:gd name="T12" fmla="*/ 48 w 262"/>
                <a:gd name="T13" fmla="*/ 18 h 263"/>
                <a:gd name="T14" fmla="*/ 17 w 262"/>
                <a:gd name="T15" fmla="*/ 49 h 263"/>
                <a:gd name="T16" fmla="*/ 24 w 262"/>
                <a:gd name="T17" fmla="*/ 56 h 263"/>
                <a:gd name="T18" fmla="*/ 0 w 262"/>
                <a:gd name="T19" fmla="*/ 131 h 263"/>
                <a:gd name="T20" fmla="*/ 131 w 262"/>
                <a:gd name="T21" fmla="*/ 263 h 263"/>
                <a:gd name="T22" fmla="*/ 262 w 262"/>
                <a:gd name="T23" fmla="*/ 131 h 263"/>
                <a:gd name="T24" fmla="*/ 238 w 262"/>
                <a:gd name="T25" fmla="*/ 56 h 263"/>
                <a:gd name="T26" fmla="*/ 131 w 262"/>
                <a:gd name="T27" fmla="*/ 251 h 263"/>
                <a:gd name="T28" fmla="*/ 12 w 262"/>
                <a:gd name="T29" fmla="*/ 131 h 263"/>
                <a:gd name="T30" fmla="*/ 131 w 262"/>
                <a:gd name="T31" fmla="*/ 12 h 263"/>
                <a:gd name="T32" fmla="*/ 250 w 262"/>
                <a:gd name="T33" fmla="*/ 131 h 263"/>
                <a:gd name="T34" fmla="*/ 131 w 262"/>
                <a:gd name="T35" fmla="*/ 25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2" h="263">
                  <a:moveTo>
                    <a:pt x="238" y="56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6" y="9"/>
                    <a:pt x="160" y="0"/>
                    <a:pt x="131" y="0"/>
                  </a:cubicBezTo>
                  <a:cubicBezTo>
                    <a:pt x="102" y="0"/>
                    <a:pt x="76" y="9"/>
                    <a:pt x="54" y="25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9" y="77"/>
                    <a:pt x="0" y="103"/>
                    <a:pt x="0" y="131"/>
                  </a:cubicBezTo>
                  <a:cubicBezTo>
                    <a:pt x="0" y="204"/>
                    <a:pt x="59" y="263"/>
                    <a:pt x="131" y="263"/>
                  </a:cubicBezTo>
                  <a:cubicBezTo>
                    <a:pt x="203" y="263"/>
                    <a:pt x="262" y="204"/>
                    <a:pt x="262" y="131"/>
                  </a:cubicBezTo>
                  <a:cubicBezTo>
                    <a:pt x="262" y="103"/>
                    <a:pt x="253" y="77"/>
                    <a:pt x="238" y="56"/>
                  </a:cubicBezTo>
                  <a:close/>
                  <a:moveTo>
                    <a:pt x="131" y="251"/>
                  </a:moveTo>
                  <a:cubicBezTo>
                    <a:pt x="65" y="251"/>
                    <a:pt x="12" y="197"/>
                    <a:pt x="12" y="131"/>
                  </a:cubicBezTo>
                  <a:cubicBezTo>
                    <a:pt x="12" y="66"/>
                    <a:pt x="65" y="12"/>
                    <a:pt x="131" y="12"/>
                  </a:cubicBezTo>
                  <a:cubicBezTo>
                    <a:pt x="197" y="12"/>
                    <a:pt x="250" y="66"/>
                    <a:pt x="250" y="131"/>
                  </a:cubicBezTo>
                  <a:cubicBezTo>
                    <a:pt x="250" y="197"/>
                    <a:pt x="197" y="251"/>
                    <a:pt x="13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45">
              <a:extLst>
                <a:ext uri="{FF2B5EF4-FFF2-40B4-BE49-F238E27FC236}">
                  <a16:creationId xmlns:a16="http://schemas.microsoft.com/office/drawing/2014/main" id="{F3B85F26-A917-49D1-8483-52E68F41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889" y="2851151"/>
              <a:ext cx="22225" cy="238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D6418C89-AFE6-4EAC-A7DE-9D32032AB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352" y="2820988"/>
              <a:ext cx="44450" cy="38100"/>
            </a:xfrm>
            <a:custGeom>
              <a:avLst/>
              <a:gdLst>
                <a:gd name="T0" fmla="*/ 0 w 28"/>
                <a:gd name="T1" fmla="*/ 21 h 24"/>
                <a:gd name="T2" fmla="*/ 3 w 28"/>
                <a:gd name="T3" fmla="*/ 24 h 24"/>
                <a:gd name="T4" fmla="*/ 28 w 28"/>
                <a:gd name="T5" fmla="*/ 3 h 24"/>
                <a:gd name="T6" fmla="*/ 26 w 28"/>
                <a:gd name="T7" fmla="*/ 0 h 24"/>
                <a:gd name="T8" fmla="*/ 0 w 28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0" y="21"/>
                  </a:moveTo>
                  <a:lnTo>
                    <a:pt x="3" y="24"/>
                  </a:lnTo>
                  <a:lnTo>
                    <a:pt x="28" y="3"/>
                  </a:lnTo>
                  <a:lnTo>
                    <a:pt x="26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7">
              <a:extLst>
                <a:ext uri="{FF2B5EF4-FFF2-40B4-BE49-F238E27FC236}">
                  <a16:creationId xmlns:a16="http://schemas.microsoft.com/office/drawing/2014/main" id="{51EA206E-1F1C-473A-B9D6-0373BD240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239" y="2879726"/>
              <a:ext cx="9525" cy="26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0F82667-295B-4015-B02D-4B7B9AA8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EFE"/>
              </a:clrFrom>
              <a:clrTo>
                <a:srgbClr val="FBFEFE">
                  <a:alpha val="0"/>
                </a:srgbClr>
              </a:clrTo>
            </a:clrChange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823" y="4669682"/>
            <a:ext cx="1522826" cy="57733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3867818"/>
      </p:ext>
    </p:extLst>
  </p:cSld>
  <p:clrMapOvr>
    <a:masterClrMapping/>
  </p:clrMapOvr>
</p:sld>
</file>

<file path=ppt/theme/theme1.xml><?xml version="1.0" encoding="utf-8"?>
<a:theme xmlns:a="http://schemas.openxmlformats.org/drawingml/2006/main" name="Illumina Presentation Template - Pumpkin">
  <a:themeElements>
    <a:clrScheme name="Illumina Brand 20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8B00"/>
      </a:accent1>
      <a:accent2>
        <a:srgbClr val="FFB81C"/>
      </a:accent2>
      <a:accent3>
        <a:srgbClr val="E91207"/>
      </a:accent3>
      <a:accent4>
        <a:srgbClr val="DE1B76"/>
      </a:accent4>
      <a:accent5>
        <a:srgbClr val="6756A5"/>
      </a:accent5>
      <a:accent6>
        <a:srgbClr val="0077C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lumina-ppt-template-RUO-INTERNAL" id="{031573E7-30FD-4779-8655-AED272128AA6}" vid="{09D81228-CC68-443C-AAA3-1225AD150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PPT-ruo-internal-template</Template>
  <TotalTime>924</TotalTime>
  <Words>172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Illumina Presentation Template - Pumpkin</vt:lpstr>
      <vt:lpstr>Success Story: Molecular Pathology Trier</vt:lpstr>
      <vt:lpstr>Introduction to the account</vt:lpstr>
      <vt:lpstr>Team &amp; deal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Title Goes Here</dc:title>
  <dc:creator>Malahhov, Mirjam</dc:creator>
  <cp:lastModifiedBy>Malahhov, Mirjam</cp:lastModifiedBy>
  <cp:revision>210</cp:revision>
  <dcterms:created xsi:type="dcterms:W3CDTF">2020-10-12T10:16:58Z</dcterms:created>
  <dcterms:modified xsi:type="dcterms:W3CDTF">2021-10-07T15:28:30Z</dcterms:modified>
</cp:coreProperties>
</file>