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9542858" r:id="rId2"/>
    <p:sldId id="260" r:id="rId3"/>
    <p:sldId id="261" r:id="rId4"/>
    <p:sldId id="349542859" r:id="rId5"/>
    <p:sldId id="262" r:id="rId6"/>
    <p:sldId id="327" r:id="rId7"/>
    <p:sldId id="335" r:id="rId8"/>
    <p:sldId id="328" r:id="rId9"/>
    <p:sldId id="273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5C7"/>
    <a:srgbClr val="B950FC"/>
    <a:srgbClr val="1774BA"/>
    <a:srgbClr val="0F4D7B"/>
    <a:srgbClr val="4DC170"/>
    <a:srgbClr val="ED8B00"/>
    <a:srgbClr val="FFB81C"/>
    <a:srgbClr val="FFE3A4"/>
    <a:srgbClr val="75D6FF"/>
    <a:srgbClr val="ECB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451" autoAdjust="0"/>
  </p:normalViewPr>
  <p:slideViewPr>
    <p:cSldViewPr snapToGrid="0" snapToObjects="1">
      <p:cViewPr varScale="1">
        <p:scale>
          <a:sx n="106" d="100"/>
          <a:sy n="106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3011F-162B-0B45-AE0F-FBFC3DB4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96B8-EC13-2A46-8ED9-DA812061C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FB95-12A4-9248-ACAC-A38F3BEF6D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5F65-549B-8645-8C27-A00056A2B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403D-AF31-4246-865F-AAE0F8F7E9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B796-77F4-9C44-B4A0-62BF6366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66E0-F984-E745-9436-8E5694A255A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106A-0354-A044-B75C-5E85C73C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mpk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63292-863C-4CB5-8858-D3E25EFF6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pic>
        <p:nvPicPr>
          <p:cNvPr id="10" name="Google Shape;61;p12">
            <a:extLst>
              <a:ext uri="{FF2B5EF4-FFF2-40B4-BE49-F238E27FC236}">
                <a16:creationId xmlns:a16="http://schemas.microsoft.com/office/drawing/2014/main" id="{F4EDAD0A-45B1-415E-9F39-2C605809D2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25988"/>
            <a:ext cx="1104684" cy="321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1BA15-D8C4-4B28-937E-72FCB43A6307}"/>
              </a:ext>
            </a:extLst>
          </p:cNvPr>
          <p:cNvCxnSpPr>
            <a:cxnSpLocks/>
          </p:cNvCxnSpPr>
          <p:nvPr userDrawn="1"/>
        </p:nvCxnSpPr>
        <p:spPr>
          <a:xfrm>
            <a:off x="355256" y="5961749"/>
            <a:ext cx="5252441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A25EAF-F40F-47C3-8DA5-DDB070C82DD1}"/>
              </a:ext>
            </a:extLst>
          </p:cNvPr>
          <p:cNvCxnSpPr>
            <a:cxnSpLocks/>
          </p:cNvCxnSpPr>
          <p:nvPr userDrawn="1"/>
        </p:nvCxnSpPr>
        <p:spPr>
          <a:xfrm>
            <a:off x="355256" y="4768132"/>
            <a:ext cx="5252441" cy="0"/>
          </a:xfrm>
          <a:prstGeom prst="line">
            <a:avLst/>
          </a:prstGeom>
          <a:ln w="190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ED77D6B3-8D25-4635-BF06-3C35FF892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Title, Organization 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7D5AC5E-2FD2-4EA6-9C80-F595A08B2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C4716A-1F56-473F-88F8-D55A9A7A9F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82321"/>
            <a:ext cx="3640318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F7FF65-22AE-4B03-BA7F-DABA1AC8E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4BFABE-D25D-4116-AE41-3DB0000958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 Approval Number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898A94-7508-4ACB-A3F0-B35BB0CD3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927551"/>
            <a:ext cx="5364408" cy="2720710"/>
          </a:xfrm>
        </p:spPr>
        <p:txBody>
          <a:bodyPr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35336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AACDB94-6FA9-47AA-9BA7-7A5F88332B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612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Imag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6C20F40-BA14-4BAF-A4FF-A6D60B550D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38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36D0B5-4579-4715-82F8-5F293B8BA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4187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F8F3A6-50DC-4749-BDF5-9783F3D83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940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155BBA-EB37-450C-9A49-AC266A264B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4976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91CE62D-BDE1-4960-AE45-9F7803B7A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189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Highligh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483E58E6-0799-40F6-BA09-3561DC3203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7890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B94-0813-44BB-811D-9A3D01C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4950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869092-A609-4310-9E4D-7E34302065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3866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29265B-47B8-46F3-9B84-9714386193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671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5316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7FAE1E6-E7B9-444F-8ADD-2E30468B7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376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4105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A8C973-1B2C-428B-AFA0-D5FC46FA0B1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EEC612-68A7-42B7-9FA5-29CECDA7FA6B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2CCF50F-1FBB-480E-B3DB-A5EC655C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A765-CCE8-4D8A-A388-22DF0BAA1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A734E82-0EE9-4A96-8CC2-88935AC1AF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3787159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0475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22794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1976" y="4150857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1976" y="4783159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42900" y="4247517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5BD224C-5882-408B-846C-AB6308FE08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3277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DD1-2DD6-490D-9A65-020DEE0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B80F1F8-6A16-4793-9B5F-A24DD3755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3037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3645243" cy="38142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A29021-992A-47D1-9BF2-D530A10A0F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4498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87839"/>
            <a:ext cx="11417643" cy="3515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32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Callou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554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5733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F078274-C7C5-4701-936F-3FF6BB0225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E5FB896C-D2C5-4992-99B3-91E95743F58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85540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54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 Slide with Bar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6039" y="1890173"/>
            <a:ext cx="3677751" cy="40555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584" indent="-228584">
              <a:tabLst/>
              <a:defRPr lang="en-US" sz="1500" b="0" dirty="0"/>
            </a:lvl1pPr>
            <a:lvl2pPr marL="404783" indent="-176201">
              <a:tabLst/>
              <a:defRPr lang="en-US" sz="1200" b="0" dirty="0"/>
            </a:lvl2pPr>
            <a:lvl3pPr marL="687336" indent="-234933">
              <a:tabLst/>
              <a:defRPr lang="en-US" sz="1200" b="0" dirty="0"/>
            </a:lvl3pPr>
            <a:lvl4pPr marL="915920" indent="-234933">
              <a:tabLst/>
              <a:defRPr lang="en-US" sz="1200" b="0" dirty="0"/>
            </a:lvl4pPr>
            <a:lvl5pPr marL="1146090" indent="-234933">
              <a:tabLst/>
              <a:defRPr lang="en-US" sz="12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248663" y="1890173"/>
            <a:ext cx="3677751" cy="40555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500" b="0"/>
            </a:lvl1pPr>
            <a:lvl2pPr>
              <a:defRPr lang="en-US" sz="1200" b="0" dirty="0"/>
            </a:lvl2pPr>
            <a:lvl3pPr>
              <a:defRPr lang="en-US" sz="1200" b="0" dirty="0"/>
            </a:lvl3pPr>
            <a:lvl4pPr>
              <a:defRPr lang="en-US" sz="1200" b="0" dirty="0"/>
            </a:lvl4pPr>
            <a:lvl5pPr>
              <a:defRPr lang="en-US" sz="1200" b="0" dirty="0"/>
            </a:lvl5pPr>
          </a:lstStyle>
          <a:p>
            <a:pPr marL="228584" lvl="0" indent="-228584"/>
            <a:r>
              <a:rPr lang="en-US"/>
              <a:t>Click to edit Master text styles</a:t>
            </a:r>
          </a:p>
          <a:p>
            <a:pPr marL="228584" lvl="1" indent="-228584"/>
            <a:r>
              <a:rPr lang="en-US"/>
              <a:t>Second level</a:t>
            </a:r>
          </a:p>
          <a:p>
            <a:pPr marL="228584" lvl="2" indent="-228584"/>
            <a:r>
              <a:rPr lang="en-US"/>
              <a:t>Third level</a:t>
            </a:r>
          </a:p>
          <a:p>
            <a:pPr marL="228584" lvl="3" indent="-228584"/>
            <a:r>
              <a:rPr lang="en-US"/>
              <a:t>Fourth level</a:t>
            </a:r>
          </a:p>
          <a:p>
            <a:pPr marL="228584" lvl="4" indent="-22858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585">
              <a:defRPr/>
            </a:pPr>
            <a:r>
              <a:rPr lang="en-US" sz="933">
                <a:solidFill>
                  <a:srgbClr val="1A1818"/>
                </a:solidFill>
              </a:rPr>
              <a:t>For Research Use Only.  Not for use in diagnostic procedures.</a:t>
            </a:r>
            <a:endParaRPr lang="en-US" sz="933" dirty="0">
              <a:solidFill>
                <a:srgbClr val="1A1818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6039" y="1266372"/>
            <a:ext cx="3677751" cy="492443"/>
          </a:xfrm>
          <a:solidFill>
            <a:schemeClr val="accent1"/>
          </a:solidFill>
        </p:spPr>
        <p:txBody>
          <a:bodyPr wrap="square" lIns="91440" tIns="91440" bIns="91440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257140" indent="0" algn="ctr">
              <a:buNone/>
              <a:defRPr/>
            </a:lvl2pPr>
            <a:lvl3pPr marL="685706" indent="0" algn="ctr">
              <a:buNone/>
              <a:defRPr/>
            </a:lvl3pPr>
            <a:lvl4pPr marL="1028557" indent="0" algn="ctr">
              <a:buNone/>
              <a:defRPr/>
            </a:lvl4pPr>
            <a:lvl5pPr marL="1371408" indent="0" algn="ctr">
              <a:buNone/>
              <a:defRPr/>
            </a:lvl5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248663" y="1266372"/>
            <a:ext cx="3677751" cy="492443"/>
          </a:xfrm>
          <a:solidFill>
            <a:schemeClr val="accent4"/>
          </a:solidFill>
        </p:spPr>
        <p:txBody>
          <a:bodyPr wrap="square" lIns="91440" tIns="91440" bIns="91440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257140" indent="0" algn="ctr">
              <a:buNone/>
              <a:defRPr/>
            </a:lvl2pPr>
            <a:lvl3pPr marL="685706" indent="0" algn="ctr">
              <a:buNone/>
              <a:defRPr/>
            </a:lvl3pPr>
            <a:lvl4pPr marL="1028557" indent="0" algn="ctr">
              <a:buNone/>
              <a:defRPr/>
            </a:lvl4pPr>
            <a:lvl5pPr marL="1371408" indent="0" algn="ctr">
              <a:buNone/>
              <a:defRPr/>
            </a:lvl5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8061289" y="1890173"/>
            <a:ext cx="3677751" cy="40555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500" b="0"/>
            </a:lvl1pPr>
            <a:lvl2pPr>
              <a:defRPr lang="en-US" sz="1200" b="0"/>
            </a:lvl2pPr>
            <a:lvl3pPr>
              <a:defRPr lang="en-US" sz="1200" b="0"/>
            </a:lvl3pPr>
            <a:lvl4pPr>
              <a:defRPr lang="en-US" sz="1200" b="0"/>
            </a:lvl4pPr>
            <a:lvl5pPr>
              <a:defRPr lang="en-US" sz="1200" b="0" dirty="0"/>
            </a:lvl5pPr>
          </a:lstStyle>
          <a:p>
            <a:pPr marL="228584" lvl="0" indent="-228584"/>
            <a:r>
              <a:rPr lang="en-US"/>
              <a:t>Click to edit Master text styles</a:t>
            </a:r>
          </a:p>
          <a:p>
            <a:pPr marL="228584" lvl="1" indent="-228584"/>
            <a:r>
              <a:rPr lang="en-US"/>
              <a:t>Second level</a:t>
            </a:r>
          </a:p>
          <a:p>
            <a:pPr marL="228584" lvl="2" indent="-228584"/>
            <a:r>
              <a:rPr lang="en-US"/>
              <a:t>Third level</a:t>
            </a:r>
          </a:p>
          <a:p>
            <a:pPr marL="228584" lvl="3" indent="-228584"/>
            <a:r>
              <a:rPr lang="en-US"/>
              <a:t>Fourth level</a:t>
            </a:r>
          </a:p>
          <a:p>
            <a:pPr marL="228584" lvl="4" indent="-22858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8061289" y="1266372"/>
            <a:ext cx="3677751" cy="492443"/>
          </a:xfrm>
          <a:solidFill>
            <a:schemeClr val="accent5"/>
          </a:solidFill>
        </p:spPr>
        <p:txBody>
          <a:bodyPr wrap="square" lIns="91440" tIns="91440" bIns="91440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257140" indent="0" algn="ctr">
              <a:buNone/>
              <a:defRPr/>
            </a:lvl2pPr>
            <a:lvl3pPr marL="685706" indent="0" algn="ctr">
              <a:buNone/>
              <a:defRPr/>
            </a:lvl3pPr>
            <a:lvl4pPr marL="1028557" indent="0" algn="ctr">
              <a:buNone/>
              <a:defRPr/>
            </a:lvl4pPr>
            <a:lvl5pPr marL="1371408" indent="0" algn="ctr">
              <a:buNone/>
              <a:defRPr/>
            </a:lvl5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46C27D-C442-5145-9541-772389BB1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033" y="173737"/>
            <a:ext cx="11303000" cy="961275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9015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2" pos="1944">
          <p15:clr>
            <a:srgbClr val="FBAE40"/>
          </p15:clr>
        </p15:guide>
        <p15:guide id="3" pos="2007">
          <p15:clr>
            <a:srgbClr val="FBAE40"/>
          </p15:clr>
        </p15:guide>
        <p15:guide id="4" pos="3746">
          <p15:clr>
            <a:srgbClr val="FBAE40"/>
          </p15:clr>
        </p15:guide>
        <p15:guide id="5" pos="3810">
          <p15:clr>
            <a:srgbClr val="FBAE40"/>
          </p15:clr>
        </p15:guide>
        <p15:guide id="6" orient="horz" pos="1062">
          <p15:clr>
            <a:srgbClr val="FBAE40"/>
          </p15:clr>
        </p15:guide>
        <p15:guide id="7" orient="horz" pos="8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3CA76A-C826-456E-AF6F-321464611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6AB83-F984-4D0A-BBF5-8EBC08583B9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8D13F-D232-4EE1-AF82-499FEB6273B9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89FA1E-ACA1-43A1-B28E-6E95CB91A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8E3D34F-3949-4722-BC75-9D91A011BA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5172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32" name="Google Shape;61;p12">
            <a:extLst>
              <a:ext uri="{FF2B5EF4-FFF2-40B4-BE49-F238E27FC236}">
                <a16:creationId xmlns:a16="http://schemas.microsoft.com/office/drawing/2014/main" id="{A60D3E83-702E-40BB-9B23-D8F83F7009A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1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FCE22-242C-45E3-BCA7-D8149C487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1;p12">
            <a:extLst>
              <a:ext uri="{FF2B5EF4-FFF2-40B4-BE49-F238E27FC236}">
                <a16:creationId xmlns:a16="http://schemas.microsoft.com/office/drawing/2014/main" id="{C5ADABCF-292A-4245-B676-05DA3691C7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3F27303-60EE-42E4-BF78-F3176C07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F48D49-3BC4-4A07-B34B-8635DDB8F4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3219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B77274-04EC-47FD-A67A-C867B38C8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pic>
        <p:nvPicPr>
          <p:cNvPr id="8" name="Google Shape;61;p12">
            <a:extLst>
              <a:ext uri="{FF2B5EF4-FFF2-40B4-BE49-F238E27FC236}">
                <a16:creationId xmlns:a16="http://schemas.microsoft.com/office/drawing/2014/main" id="{48D93CC8-1B58-4DFE-B4F9-8E441F8DB39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C95FEBD-6ACB-4A1C-A12F-8A6B1FE4D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5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2278D5-5C58-4C4D-9B79-E2ADA09563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091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58EA255-E27B-49ED-823A-6E5D5448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84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1;p12">
            <a:extLst>
              <a:ext uri="{FF2B5EF4-FFF2-40B4-BE49-F238E27FC236}">
                <a16:creationId xmlns:a16="http://schemas.microsoft.com/office/drawing/2014/main" id="{08087B7E-9D2C-4D93-B5FE-B9B523EBEF4C}"/>
              </a:ext>
            </a:extLst>
          </p:cNvPr>
          <p:cNvPicPr preferRelativeResize="0"/>
          <p:nvPr userDrawn="1"/>
        </p:nvPicPr>
        <p:blipFill rotWithShape="1">
          <a:blip r:embed="rId27">
            <a:alphaModFix/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lide Number Placeholder 26">
            <a:extLst>
              <a:ext uri="{FF2B5EF4-FFF2-40B4-BE49-F238E27FC236}">
                <a16:creationId xmlns:a16="http://schemas.microsoft.com/office/drawing/2014/main" id="{2589C7DB-7542-40E1-B0B9-C911FD75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4C170-2AF0-4AD6-94D0-00B730F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5D4D8-C505-49A4-9DE1-FF416D0B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B6163D-623D-4236-ABB3-CA01FF2039E2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6A954A-0759-4965-A4A5-A52F66A77DFA}"/>
              </a:ext>
            </a:extLst>
          </p:cNvPr>
          <p:cNvCxnSpPr>
            <a:cxnSpLocks/>
          </p:cNvCxnSpPr>
          <p:nvPr userDrawn="1"/>
        </p:nvCxnSpPr>
        <p:spPr>
          <a:xfrm>
            <a:off x="325535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60" r:id="rId3"/>
    <p:sldLayoutId id="2147483672" r:id="rId4"/>
    <p:sldLayoutId id="2147483668" r:id="rId5"/>
    <p:sldLayoutId id="2147483752" r:id="rId6"/>
    <p:sldLayoutId id="2147483676" r:id="rId7"/>
    <p:sldLayoutId id="2147483711" r:id="rId8"/>
    <p:sldLayoutId id="2147483680" r:id="rId9"/>
    <p:sldLayoutId id="2147483681" r:id="rId10"/>
    <p:sldLayoutId id="2147483691" r:id="rId11"/>
    <p:sldLayoutId id="2147483692" r:id="rId12"/>
    <p:sldLayoutId id="2147483693" r:id="rId13"/>
    <p:sldLayoutId id="2147483713" r:id="rId14"/>
    <p:sldLayoutId id="2147483704" r:id="rId15"/>
    <p:sldLayoutId id="2147483703" r:id="rId16"/>
    <p:sldLayoutId id="2147483708" r:id="rId17"/>
    <p:sldLayoutId id="2147483705" r:id="rId18"/>
    <p:sldLayoutId id="2147483706" r:id="rId19"/>
    <p:sldLayoutId id="2147483709" r:id="rId20"/>
    <p:sldLayoutId id="2147483710" r:id="rId21"/>
    <p:sldLayoutId id="2147483707" r:id="rId22"/>
    <p:sldLayoutId id="2147483712" r:id="rId23"/>
    <p:sldLayoutId id="2147483714" r:id="rId24"/>
    <p:sldLayoutId id="2147483763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pos="84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6" pos="1296" userDrawn="1">
          <p15:clr>
            <a:srgbClr val="F26B43"/>
          </p15:clr>
        </p15:guide>
        <p15:guide id="7" pos="1440" userDrawn="1">
          <p15:clr>
            <a:srgbClr val="F26B43"/>
          </p15:clr>
        </p15:guide>
        <p15:guide id="8" pos="1920" userDrawn="1">
          <p15:clr>
            <a:srgbClr val="F26B43"/>
          </p15:clr>
        </p15:guide>
        <p15:guide id="9" pos="2064" userDrawn="1">
          <p15:clr>
            <a:srgbClr val="F26B43"/>
          </p15:clr>
        </p15:guide>
        <p15:guide id="10" pos="2520" userDrawn="1">
          <p15:clr>
            <a:srgbClr val="F26B43"/>
          </p15:clr>
        </p15:guide>
        <p15:guide id="11" pos="2664" userDrawn="1">
          <p15:clr>
            <a:srgbClr val="F26B43"/>
          </p15:clr>
        </p15:guide>
        <p15:guide id="12" pos="3144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44" userDrawn="1">
          <p15:clr>
            <a:srgbClr val="F26B43"/>
          </p15:clr>
        </p15:guide>
        <p15:guide id="15" pos="3888" userDrawn="1">
          <p15:clr>
            <a:srgbClr val="F26B43"/>
          </p15:clr>
        </p15:guide>
        <p15:guide id="16" pos="4368" userDrawn="1">
          <p15:clr>
            <a:srgbClr val="F26B43"/>
          </p15:clr>
        </p15:guide>
        <p15:guide id="17" pos="4512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12" userDrawn="1">
          <p15:clr>
            <a:srgbClr val="F26B43"/>
          </p15:clr>
        </p15:guide>
        <p15:guide id="20" pos="5592" userDrawn="1">
          <p15:clr>
            <a:srgbClr val="F26B43"/>
          </p15:clr>
        </p15:guide>
        <p15:guide id="21" pos="5736" userDrawn="1">
          <p15:clr>
            <a:srgbClr val="F26B43"/>
          </p15:clr>
        </p15:guide>
        <p15:guide id="22" pos="6192" userDrawn="1">
          <p15:clr>
            <a:srgbClr val="F26B43"/>
          </p15:clr>
        </p15:guide>
        <p15:guide id="23" pos="6336" userDrawn="1">
          <p15:clr>
            <a:srgbClr val="F26B43"/>
          </p15:clr>
        </p15:guide>
        <p15:guide id="24" pos="6816" userDrawn="1">
          <p15:clr>
            <a:srgbClr val="F26B43"/>
          </p15:clr>
        </p15:guide>
        <p15:guide id="25" pos="6960" userDrawn="1">
          <p15:clr>
            <a:srgbClr val="F26B43"/>
          </p15:clr>
        </p15:guide>
        <p15:guide id="26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svg"/><Relationship Id="rId3" Type="http://schemas.openxmlformats.org/officeDocument/2006/relationships/image" Target="../media/image9.sv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11" Type="http://schemas.openxmlformats.org/officeDocument/2006/relationships/image" Target="../media/image11.svg"/><Relationship Id="rId5" Type="http://schemas.openxmlformats.org/officeDocument/2006/relationships/image" Target="../media/image21.sv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0612C9-F0CC-41DB-BDE0-0731C65524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Executive Territory Account Manager Denmark Core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5E6AA2-6B27-4208-881C-04669F11B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257" y="4983480"/>
            <a:ext cx="5210656" cy="341632"/>
          </a:xfrm>
        </p:spPr>
        <p:txBody>
          <a:bodyPr/>
          <a:lstStyle/>
          <a:p>
            <a:r>
              <a:rPr lang="en-US" dirty="0"/>
              <a:t>Mark </a:t>
            </a:r>
            <a:r>
              <a:rPr lang="en-US" dirty="0" err="1"/>
              <a:t>Terndrup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5DF1B38-D29B-4055-8408-E9B0F95FE7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82321"/>
            <a:ext cx="3640318" cy="369332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Confidential. Do not distribute.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2CC7C-9C64-4D9D-8ABA-EE9D9A39A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 October 2020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AACAD0-A67C-4CDA-A1E8-EE9023B8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56" y="927551"/>
            <a:ext cx="5622119" cy="2720710"/>
          </a:xfrm>
        </p:spPr>
        <p:txBody>
          <a:bodyPr/>
          <a:lstStyle/>
          <a:p>
            <a:r>
              <a:rPr lang="en-US" dirty="0"/>
              <a:t>Why I prospect?</a:t>
            </a:r>
            <a:br>
              <a:rPr lang="en-US" dirty="0"/>
            </a:br>
            <a:r>
              <a:rPr lang="en-US" sz="2400" dirty="0"/>
              <a:t>and how I achieve it</a:t>
            </a:r>
            <a:endParaRPr lang="en-US" dirty="0"/>
          </a:p>
        </p:txBody>
      </p:sp>
      <p:pic>
        <p:nvPicPr>
          <p:cNvPr id="11" name="Picture 2" descr="A Guide to Fishing for the First Time | by U.S. Fish and Wildlife Service |  Medium">
            <a:extLst>
              <a:ext uri="{FF2B5EF4-FFF2-40B4-BE49-F238E27FC236}">
                <a16:creationId xmlns:a16="http://schemas.microsoft.com/office/drawing/2014/main" id="{E69AD9D3-F4C8-1F47-B809-745EF685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7376" y="927551"/>
            <a:ext cx="5859367" cy="39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39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391E9F-0B6A-4C86-8583-FBDD8BAA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the people (not) in a hurry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C48EBF-61F1-4BBC-BC0E-51BF7375B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BCC8D-6C59-4089-8AC0-B798DE260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9" y="2190492"/>
            <a:ext cx="3645241" cy="818372"/>
          </a:xfrm>
        </p:spPr>
        <p:txBody>
          <a:bodyPr/>
          <a:lstStyle/>
          <a:p>
            <a:r>
              <a:rPr lang="en-US" dirty="0"/>
              <a:t>Use a structured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FF0E2-BBAA-4399-A7FA-8B8126876C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0059" y="2190492"/>
            <a:ext cx="3645241" cy="818372"/>
          </a:xfrm>
        </p:spPr>
        <p:txBody>
          <a:bodyPr/>
          <a:lstStyle/>
          <a:p>
            <a:r>
              <a:rPr lang="en-US" dirty="0"/>
              <a:t>Achievable 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DC8AF2-4447-4BC5-A67D-0FC2A4D5D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81316" y="2201785"/>
            <a:ext cx="3887269" cy="818372"/>
          </a:xfrm>
        </p:spPr>
        <p:txBody>
          <a:bodyPr/>
          <a:lstStyle/>
          <a:p>
            <a:r>
              <a:rPr lang="en-US" dirty="0"/>
              <a:t>When is my customer motivated?</a:t>
            </a:r>
          </a:p>
        </p:txBody>
      </p:sp>
      <p:pic>
        <p:nvPicPr>
          <p:cNvPr id="17" name="Grafik 16" descr="Kontrolliste">
            <a:extLst>
              <a:ext uri="{FF2B5EF4-FFF2-40B4-BE49-F238E27FC236}">
                <a16:creationId xmlns:a16="http://schemas.microsoft.com/office/drawing/2014/main" id="{6C7CA590-3782-464B-B948-D4CCCEE2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88" y="3008864"/>
            <a:ext cx="1810512" cy="1810512"/>
          </a:xfrm>
          <a:prstGeom prst="rect">
            <a:avLst/>
          </a:prstGeom>
        </p:spPr>
      </p:pic>
      <p:pic>
        <p:nvPicPr>
          <p:cNvPr id="20" name="Grafik 19" descr="Stopur 75%">
            <a:extLst>
              <a:ext uri="{FF2B5EF4-FFF2-40B4-BE49-F238E27FC236}">
                <a16:creationId xmlns:a16="http://schemas.microsoft.com/office/drawing/2014/main" id="{9523D455-93F3-B742-94B0-8E869A5A1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703" y="3093837"/>
            <a:ext cx="1640566" cy="1640566"/>
          </a:xfrm>
          <a:prstGeom prst="rect">
            <a:avLst/>
          </a:prstGeom>
        </p:spPr>
      </p:pic>
      <p:pic>
        <p:nvPicPr>
          <p:cNvPr id="23" name="Grafik 22" descr="Bestyrelseslokale">
            <a:extLst>
              <a:ext uri="{FF2B5EF4-FFF2-40B4-BE49-F238E27FC236}">
                <a16:creationId xmlns:a16="http://schemas.microsoft.com/office/drawing/2014/main" id="{FB60F939-5708-6A44-89A9-EA6564E39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4772" y="2926363"/>
            <a:ext cx="1975514" cy="19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391E9F-0B6A-4C86-8583-FBDD8BAA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the people in a hurry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C48EBF-61F1-4BBC-BC0E-51BF7375B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BCC8D-6C59-4089-8AC0-B798DE260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9" y="2190492"/>
            <a:ext cx="3645241" cy="818372"/>
          </a:xfrm>
        </p:spPr>
        <p:txBody>
          <a:bodyPr/>
          <a:lstStyle/>
          <a:p>
            <a:r>
              <a:rPr lang="en-US" dirty="0"/>
              <a:t>Use a structured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FF0E2-BBAA-4399-A7FA-8B8126876C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0059" y="2190492"/>
            <a:ext cx="3645241" cy="818372"/>
          </a:xfrm>
        </p:spPr>
        <p:txBody>
          <a:bodyPr/>
          <a:lstStyle/>
          <a:p>
            <a:r>
              <a:rPr lang="en-US" dirty="0"/>
              <a:t>Achievable 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DC8AF2-4447-4BC5-A67D-0FC2A4D5D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81316" y="2201785"/>
            <a:ext cx="3887269" cy="818372"/>
          </a:xfrm>
        </p:spPr>
        <p:txBody>
          <a:bodyPr/>
          <a:lstStyle/>
          <a:p>
            <a:r>
              <a:rPr lang="en-US" dirty="0"/>
              <a:t>When is my customer motivated?</a:t>
            </a:r>
          </a:p>
        </p:txBody>
      </p:sp>
      <p:pic>
        <p:nvPicPr>
          <p:cNvPr id="17" name="Grafik 16" descr="Kontrolliste">
            <a:extLst>
              <a:ext uri="{FF2B5EF4-FFF2-40B4-BE49-F238E27FC236}">
                <a16:creationId xmlns:a16="http://schemas.microsoft.com/office/drawing/2014/main" id="{6C7CA590-3782-464B-B948-D4CCCEE2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88" y="3008864"/>
            <a:ext cx="1810512" cy="1810512"/>
          </a:xfrm>
          <a:prstGeom prst="rect">
            <a:avLst/>
          </a:prstGeom>
        </p:spPr>
      </p:pic>
      <p:pic>
        <p:nvPicPr>
          <p:cNvPr id="20" name="Grafik 19" descr="Stopur 75%">
            <a:extLst>
              <a:ext uri="{FF2B5EF4-FFF2-40B4-BE49-F238E27FC236}">
                <a16:creationId xmlns:a16="http://schemas.microsoft.com/office/drawing/2014/main" id="{9523D455-93F3-B742-94B0-8E869A5A1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703" y="3093837"/>
            <a:ext cx="1640566" cy="1640566"/>
          </a:xfrm>
          <a:prstGeom prst="rect">
            <a:avLst/>
          </a:prstGeom>
        </p:spPr>
      </p:pic>
      <p:pic>
        <p:nvPicPr>
          <p:cNvPr id="23" name="Grafik 22" descr="Bestyrelseslokale">
            <a:extLst>
              <a:ext uri="{FF2B5EF4-FFF2-40B4-BE49-F238E27FC236}">
                <a16:creationId xmlns:a16="http://schemas.microsoft.com/office/drawing/2014/main" id="{FB60F939-5708-6A44-89A9-EA6564E39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4772" y="2926363"/>
            <a:ext cx="1975514" cy="19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DD6A-293C-4ED4-89DD-D27A9CFD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prospect more?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863756-0CAD-425A-9A87-8D3A12321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CDBC2-E361-4E61-A734-0A7B1CF25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is my customer motivated?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219F3-CB51-4BE6-8FEF-B1318436EA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Relationships trumps subject matters</a:t>
            </a:r>
          </a:p>
          <a:p>
            <a:endParaRPr lang="en-US" dirty="0"/>
          </a:p>
        </p:txBody>
      </p:sp>
      <p:pic>
        <p:nvPicPr>
          <p:cNvPr id="17" name="Grafik 16" descr="Forretningsudvikling">
            <a:extLst>
              <a:ext uri="{FF2B5EF4-FFF2-40B4-BE49-F238E27FC236}">
                <a16:creationId xmlns:a16="http://schemas.microsoft.com/office/drawing/2014/main" id="{1A9DBFA4-4295-9A42-9945-2D789F39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017" y="3270944"/>
            <a:ext cx="914400" cy="914400"/>
          </a:xfrm>
          <a:prstGeom prst="rect">
            <a:avLst/>
          </a:prstGeom>
        </p:spPr>
      </p:pic>
      <p:pic>
        <p:nvPicPr>
          <p:cNvPr id="20" name="Grafik 19" descr="Lån">
            <a:extLst>
              <a:ext uri="{FF2B5EF4-FFF2-40B4-BE49-F238E27FC236}">
                <a16:creationId xmlns:a16="http://schemas.microsoft.com/office/drawing/2014/main" id="{C1229B0D-48A7-B642-BC17-235D4A025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3332499"/>
            <a:ext cx="914400" cy="914400"/>
          </a:xfrm>
          <a:prstGeom prst="rect">
            <a:avLst/>
          </a:prstGeom>
        </p:spPr>
      </p:pic>
      <p:pic>
        <p:nvPicPr>
          <p:cNvPr id="28" name="Pladsholder til billede 27" descr="Håndtryk">
            <a:extLst>
              <a:ext uri="{FF2B5EF4-FFF2-40B4-BE49-F238E27FC236}">
                <a16:creationId xmlns:a16="http://schemas.microsoft.com/office/drawing/2014/main" id="{BCB6A938-1DE5-8046-8DF2-ECF49741B9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390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76FB-7B5D-419C-8D12-0C80DE80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prospect?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“I have a dream” part</a:t>
            </a:r>
            <a:endParaRPr lang="en-US" dirty="0"/>
          </a:p>
        </p:txBody>
      </p:sp>
      <p:sp>
        <p:nvSpPr>
          <p:cNvPr id="208" name="Slide Number Placeholder 207">
            <a:extLst>
              <a:ext uri="{FF2B5EF4-FFF2-40B4-BE49-F238E27FC236}">
                <a16:creationId xmlns:a16="http://schemas.microsoft.com/office/drawing/2014/main" id="{C1D374DF-F854-4B3F-9E4C-4CECD4EBC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7" name="Footer Placeholder 206">
            <a:extLst>
              <a:ext uri="{FF2B5EF4-FFF2-40B4-BE49-F238E27FC236}">
                <a16:creationId xmlns:a16="http://schemas.microsoft.com/office/drawing/2014/main" id="{89F48424-101E-4D04-8A6A-850DAAC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097CDF-0A02-40FB-988D-A8C04BCFE32C}"/>
              </a:ext>
            </a:extLst>
          </p:cNvPr>
          <p:cNvSpPr txBox="1">
            <a:spLocks/>
          </p:cNvSpPr>
          <p:nvPr/>
        </p:nvSpPr>
        <p:spPr>
          <a:xfrm>
            <a:off x="9105900" y="2187706"/>
            <a:ext cx="2667001" cy="98508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a-DK" sz="3600" dirty="0">
                <a:solidFill>
                  <a:schemeClr val="accent1"/>
                </a:solidFill>
              </a:rPr>
              <a:t>1645</a:t>
            </a:r>
            <a:br>
              <a:rPr lang="da-DK" sz="3600" dirty="0">
                <a:solidFill>
                  <a:srgbClr val="7D55C7"/>
                </a:solidFill>
              </a:rPr>
            </a:br>
            <a:r>
              <a:rPr lang="da-DK" sz="1800" dirty="0">
                <a:solidFill>
                  <a:schemeClr val="bg1">
                    <a:lumMod val="50000"/>
                  </a:schemeClr>
                </a:solidFill>
              </a:rPr>
              <a:t>Lorem ipsum dolor sit</a:t>
            </a:r>
            <a:endParaRPr lang="da-DK" sz="36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" name="Picture 2" descr="Efter stort arrangement: Flere studerende på Aarhus Universitet smittet med  covid-19 - JP Aarhus">
            <a:extLst>
              <a:ext uri="{FF2B5EF4-FFF2-40B4-BE49-F238E27FC236}">
                <a16:creationId xmlns:a16="http://schemas.microsoft.com/office/drawing/2014/main" id="{F71280E4-4674-BA42-8B9D-F1E67D68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"/>
          <a:stretch/>
        </p:blipFill>
        <p:spPr bwMode="auto">
          <a:xfrm>
            <a:off x="419099" y="1957771"/>
            <a:ext cx="6473592" cy="36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4" descr="Institutlogo og -segl">
            <a:extLst>
              <a:ext uri="{FF2B5EF4-FFF2-40B4-BE49-F238E27FC236}">
                <a16:creationId xmlns:a16="http://schemas.microsoft.com/office/drawing/2014/main" id="{AC25F453-C9AD-B948-8C6A-757CC9D2C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72" y="1975821"/>
            <a:ext cx="4533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D31A88A4-1238-1D44-BEF3-8A65DBEC80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231" y="3862999"/>
            <a:ext cx="289967" cy="333263"/>
          </a:xfrm>
          <a:prstGeom prst="rect">
            <a:avLst/>
          </a:prstGeom>
        </p:spPr>
      </p:pic>
      <p:pic>
        <p:nvPicPr>
          <p:cNvPr id="211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A84B38EB-62AA-C545-B76D-51A76F2B0B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3698" y="4322612"/>
            <a:ext cx="289967" cy="333263"/>
          </a:xfrm>
          <a:prstGeom prst="rect">
            <a:avLst/>
          </a:prstGeom>
        </p:spPr>
      </p:pic>
      <p:pic>
        <p:nvPicPr>
          <p:cNvPr id="212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BD2D2EF5-8C7B-4F4A-B98A-3515F8BEF2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874" y="3782754"/>
            <a:ext cx="289967" cy="333263"/>
          </a:xfrm>
          <a:prstGeom prst="rect">
            <a:avLst/>
          </a:prstGeom>
        </p:spPr>
      </p:pic>
      <p:pic>
        <p:nvPicPr>
          <p:cNvPr id="213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F7E574E9-D42D-4B48-BB65-627BA0098A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801" y="3633179"/>
            <a:ext cx="289967" cy="333263"/>
          </a:xfrm>
          <a:prstGeom prst="rect">
            <a:avLst/>
          </a:prstGeom>
        </p:spPr>
      </p:pic>
      <p:pic>
        <p:nvPicPr>
          <p:cNvPr id="214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5AF98B81-75C8-4E49-8FD4-EA468CAC3E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407" y="3693543"/>
            <a:ext cx="289967" cy="333263"/>
          </a:xfrm>
          <a:prstGeom prst="rect">
            <a:avLst/>
          </a:prstGeom>
        </p:spPr>
      </p:pic>
      <p:pic>
        <p:nvPicPr>
          <p:cNvPr id="215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8538E38A-FA13-FA4D-9D41-9C620B0C56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3211" y="3599889"/>
            <a:ext cx="289967" cy="3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AAF6-DE06-4A7C-8C42-D97C24E8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prospect?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systematic approach</a:t>
            </a:r>
            <a:br>
              <a:rPr lang="en-US" dirty="0"/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5C0C4-576C-406E-B1F6-04CC622FB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B7BD-719A-43A3-BE44-CA3137A7A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8617F5-C33C-425B-A93B-DD37C59FA6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Allocate time in your calendar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562EC-DBD2-48ED-87ED-8819FE6B00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327873-82B6-4234-9245-6E236E128E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2438" y="2310725"/>
            <a:ext cx="2650984" cy="818372"/>
          </a:xfrm>
        </p:spPr>
        <p:txBody>
          <a:bodyPr/>
          <a:lstStyle/>
          <a:p>
            <a:r>
              <a:rPr lang="en-US" dirty="0"/>
              <a:t>Gather contact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967B05-C42A-4D23-8F81-2BF3642E78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899F7-15E9-40D2-8092-A9C07C6C4C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Desk research</a:t>
            </a:r>
          </a:p>
          <a:p>
            <a:endParaRPr lang="en-US" dirty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749D65-9DC0-4BF6-BA55-329B5434AB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09F7C0-A014-49E6-9A6B-631B404177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58412" y="4166383"/>
            <a:ext cx="2667000" cy="818372"/>
          </a:xfrm>
        </p:spPr>
        <p:txBody>
          <a:bodyPr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Hook – the door opener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EDCB6A8-6C1A-41E8-A2C6-3E79CD7080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EC7FF9-2F1B-4A08-B949-44C45AB23F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Goals and ambitions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4593D3-A216-4714-B1C6-C5EFB25E7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2C004D5-6C37-4FA5-842C-097852F563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3CD5A-3005-4499-B4D6-6E8794B504E5}"/>
              </a:ext>
            </a:extLst>
          </p:cNvPr>
          <p:cNvCxnSpPr>
            <a:cxnSpLocks/>
          </p:cNvCxnSpPr>
          <p:nvPr/>
        </p:nvCxnSpPr>
        <p:spPr>
          <a:xfrm>
            <a:off x="321281" y="2187839"/>
            <a:ext cx="367921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23BB58-927F-41C1-AAA2-CCB58743A778}"/>
              </a:ext>
            </a:extLst>
          </p:cNvPr>
          <p:cNvCxnSpPr/>
          <p:nvPr/>
        </p:nvCxnSpPr>
        <p:spPr>
          <a:xfrm>
            <a:off x="4233524" y="2187839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AD81D-97D2-4010-BFD3-951C5484E897}"/>
              </a:ext>
            </a:extLst>
          </p:cNvPr>
          <p:cNvCxnSpPr/>
          <p:nvPr/>
        </p:nvCxnSpPr>
        <p:spPr>
          <a:xfrm>
            <a:off x="8111043" y="2187839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138B8C-0027-4449-AE17-EBEE8EDD3A3A}"/>
              </a:ext>
            </a:extLst>
          </p:cNvPr>
          <p:cNvCxnSpPr>
            <a:cxnSpLocks/>
          </p:cNvCxnSpPr>
          <p:nvPr/>
        </p:nvCxnSpPr>
        <p:spPr>
          <a:xfrm>
            <a:off x="321281" y="4051363"/>
            <a:ext cx="367921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BE52CF-AE2B-4A91-AC73-12A7A7AB3A09}"/>
              </a:ext>
            </a:extLst>
          </p:cNvPr>
          <p:cNvCxnSpPr/>
          <p:nvPr/>
        </p:nvCxnSpPr>
        <p:spPr>
          <a:xfrm>
            <a:off x="4233524" y="4051363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73D564-E921-4BFB-B5E4-07A41D46E069}"/>
              </a:ext>
            </a:extLst>
          </p:cNvPr>
          <p:cNvCxnSpPr/>
          <p:nvPr/>
        </p:nvCxnSpPr>
        <p:spPr>
          <a:xfrm>
            <a:off x="8111043" y="4051363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Stopur 75%">
            <a:extLst>
              <a:ext uri="{FF2B5EF4-FFF2-40B4-BE49-F238E27FC236}">
                <a16:creationId xmlns:a16="http://schemas.microsoft.com/office/drawing/2014/main" id="{4F4C3E8E-4F12-9D44-87F7-674CEFFB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2927" y="2709143"/>
            <a:ext cx="914400" cy="914400"/>
          </a:xfrm>
          <a:prstGeom prst="rect">
            <a:avLst/>
          </a:prstGeom>
        </p:spPr>
      </p:pic>
      <p:pic>
        <p:nvPicPr>
          <p:cNvPr id="26" name="Grafik 25" descr="Adressekartotek">
            <a:extLst>
              <a:ext uri="{FF2B5EF4-FFF2-40B4-BE49-F238E27FC236}">
                <a16:creationId xmlns:a16="http://schemas.microsoft.com/office/drawing/2014/main" id="{4BDB4052-0427-5942-BEE5-BA2D27AB3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86" y="2671897"/>
            <a:ext cx="914400" cy="914400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70D0E6F4-2D5B-1F4E-B2DB-77CA57B93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700" y="2824163"/>
            <a:ext cx="999744" cy="812292"/>
          </a:xfrm>
          <a:prstGeom prst="rect">
            <a:avLst/>
          </a:prstGeom>
        </p:spPr>
      </p:pic>
      <p:pic>
        <p:nvPicPr>
          <p:cNvPr id="32" name="Billede 31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DABBF590-C32F-DF4D-8F85-3CB8836864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19" y="2767050"/>
            <a:ext cx="875484" cy="875484"/>
          </a:xfrm>
          <a:prstGeom prst="rect">
            <a:avLst/>
          </a:prstGeom>
        </p:spPr>
      </p:pic>
      <p:pic>
        <p:nvPicPr>
          <p:cNvPr id="33" name="Grafik 32" descr="Indgang">
            <a:extLst>
              <a:ext uri="{FF2B5EF4-FFF2-40B4-BE49-F238E27FC236}">
                <a16:creationId xmlns:a16="http://schemas.microsoft.com/office/drawing/2014/main" id="{832A5617-3816-3248-8967-63996D12B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2927" y="4575569"/>
            <a:ext cx="914400" cy="914400"/>
          </a:xfrm>
          <a:prstGeom prst="rect">
            <a:avLst/>
          </a:prstGeom>
        </p:spPr>
      </p:pic>
      <p:pic>
        <p:nvPicPr>
          <p:cNvPr id="34" name="Grafik 33" descr="Bestyrelseslokale">
            <a:extLst>
              <a:ext uri="{FF2B5EF4-FFF2-40B4-BE49-F238E27FC236}">
                <a16:creationId xmlns:a16="http://schemas.microsoft.com/office/drawing/2014/main" id="{A3E24F5B-F35F-A544-8ADB-EEA5CBF2C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0223" y="4575569"/>
            <a:ext cx="1074604" cy="1074604"/>
          </a:xfrm>
          <a:prstGeom prst="rect">
            <a:avLst/>
          </a:prstGeom>
        </p:spPr>
      </p:pic>
      <p:pic>
        <p:nvPicPr>
          <p:cNvPr id="35" name="Grafik 34" descr="Lukket dør">
            <a:extLst>
              <a:ext uri="{FF2B5EF4-FFF2-40B4-BE49-F238E27FC236}">
                <a16:creationId xmlns:a16="http://schemas.microsoft.com/office/drawing/2014/main" id="{F2D3E8F8-F7F2-FC45-9BBD-3DB9AE57D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8791" y="46009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37DE-09BA-43C3-A8C7-84D6771A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when?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Loss and opportunity</a:t>
            </a:r>
            <a:br>
              <a:rPr lang="en-US" dirty="0"/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520F6-7F6B-4BC6-B896-A28128F8A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832C6-7066-425B-8B6C-2906E1E8A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147" y="2233699"/>
            <a:ext cx="8171739" cy="736409"/>
          </a:xfrm>
        </p:spPr>
        <p:txBody>
          <a:bodyPr/>
          <a:lstStyle/>
          <a:p>
            <a:r>
              <a:rPr lang="en-US" dirty="0"/>
              <a:t>What change in behavior do we want to observe?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0003E7-7E6C-4A72-9234-3549409563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4147" y="3121327"/>
            <a:ext cx="6411177" cy="461665"/>
          </a:xfrm>
        </p:spPr>
        <p:txBody>
          <a:bodyPr/>
          <a:lstStyle/>
          <a:p>
            <a:r>
              <a:rPr lang="en-US" dirty="0"/>
              <a:t>When is my customer motivated?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08F865-9A5F-4B69-895E-263A7558B4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4148" y="4008955"/>
            <a:ext cx="5565016" cy="461665"/>
          </a:xfrm>
        </p:spPr>
        <p:txBody>
          <a:bodyPr/>
          <a:lstStyle/>
          <a:p>
            <a:r>
              <a:rPr lang="en-US" dirty="0"/>
              <a:t>Loss aversion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3C8DE8-125E-452E-8A8C-4762964302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54147" y="4896583"/>
            <a:ext cx="4514139" cy="461665"/>
          </a:xfrm>
        </p:spPr>
        <p:txBody>
          <a:bodyPr/>
          <a:lstStyle/>
          <a:p>
            <a:r>
              <a:rPr lang="en-US" dirty="0"/>
              <a:t>Opportunity cost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99DDE-EC04-4746-AD88-51BCB1E882EE}"/>
              </a:ext>
            </a:extLst>
          </p:cNvPr>
          <p:cNvCxnSpPr>
            <a:cxnSpLocks/>
          </p:cNvCxnSpPr>
          <p:nvPr/>
        </p:nvCxnSpPr>
        <p:spPr>
          <a:xfrm>
            <a:off x="1054148" y="2111211"/>
            <a:ext cx="418147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48BDB-95D7-439D-8195-3B5CC91FFCDA}"/>
              </a:ext>
            </a:extLst>
          </p:cNvPr>
          <p:cNvCxnSpPr>
            <a:cxnSpLocks/>
          </p:cNvCxnSpPr>
          <p:nvPr/>
        </p:nvCxnSpPr>
        <p:spPr>
          <a:xfrm>
            <a:off x="1054148" y="2998839"/>
            <a:ext cx="418147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C9F63-2E19-4C48-AEB8-81EDF088633F}"/>
              </a:ext>
            </a:extLst>
          </p:cNvPr>
          <p:cNvCxnSpPr>
            <a:cxnSpLocks/>
          </p:cNvCxnSpPr>
          <p:nvPr/>
        </p:nvCxnSpPr>
        <p:spPr>
          <a:xfrm>
            <a:off x="1054148" y="3886467"/>
            <a:ext cx="418147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DF7B21-E76F-419F-ACE9-CE8951DDFAF5}"/>
              </a:ext>
            </a:extLst>
          </p:cNvPr>
          <p:cNvCxnSpPr>
            <a:cxnSpLocks/>
          </p:cNvCxnSpPr>
          <p:nvPr/>
        </p:nvCxnSpPr>
        <p:spPr>
          <a:xfrm>
            <a:off x="1064859" y="4774095"/>
            <a:ext cx="417076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1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76FB-7B5D-419C-8D12-0C80DE80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667509"/>
            <a:ext cx="11417643" cy="1097280"/>
          </a:xfrm>
        </p:spPr>
        <p:txBody>
          <a:bodyPr/>
          <a:lstStyle/>
          <a:p>
            <a:r>
              <a:rPr lang="en-US" dirty="0"/>
              <a:t>Time to re-visit the dream</a:t>
            </a:r>
          </a:p>
        </p:txBody>
      </p:sp>
      <p:sp>
        <p:nvSpPr>
          <p:cNvPr id="208" name="Slide Number Placeholder 207">
            <a:extLst>
              <a:ext uri="{FF2B5EF4-FFF2-40B4-BE49-F238E27FC236}">
                <a16:creationId xmlns:a16="http://schemas.microsoft.com/office/drawing/2014/main" id="{C1D374DF-F854-4B3F-9E4C-4CECD4EBC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7" name="Footer Placeholder 206">
            <a:extLst>
              <a:ext uri="{FF2B5EF4-FFF2-40B4-BE49-F238E27FC236}">
                <a16:creationId xmlns:a16="http://schemas.microsoft.com/office/drawing/2014/main" id="{89F48424-101E-4D04-8A6A-850DAAC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097CDF-0A02-40FB-988D-A8C04BCFE32C}"/>
              </a:ext>
            </a:extLst>
          </p:cNvPr>
          <p:cNvSpPr txBox="1">
            <a:spLocks/>
          </p:cNvSpPr>
          <p:nvPr/>
        </p:nvSpPr>
        <p:spPr>
          <a:xfrm>
            <a:off x="9105900" y="2187706"/>
            <a:ext cx="2667001" cy="98508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a-DK" sz="3600" dirty="0">
                <a:solidFill>
                  <a:schemeClr val="accent1"/>
                </a:solidFill>
              </a:rPr>
              <a:t>1645</a:t>
            </a:r>
            <a:br>
              <a:rPr lang="da-DK" sz="3600" dirty="0">
                <a:solidFill>
                  <a:srgbClr val="7D55C7"/>
                </a:solidFill>
              </a:rPr>
            </a:br>
            <a:r>
              <a:rPr lang="da-DK" sz="1800" dirty="0">
                <a:solidFill>
                  <a:schemeClr val="bg1">
                    <a:lumMod val="50000"/>
                  </a:schemeClr>
                </a:solidFill>
              </a:rPr>
              <a:t>Lorem ipsum dolor sit</a:t>
            </a:r>
            <a:endParaRPr lang="da-DK" sz="36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" name="Picture 2" descr="Efter stort arrangement: Flere studerende på Aarhus Universitet smittet med  covid-19 - JP Aarhus">
            <a:extLst>
              <a:ext uri="{FF2B5EF4-FFF2-40B4-BE49-F238E27FC236}">
                <a16:creationId xmlns:a16="http://schemas.microsoft.com/office/drawing/2014/main" id="{F71280E4-4674-BA42-8B9D-F1E67D68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"/>
          <a:stretch/>
        </p:blipFill>
        <p:spPr bwMode="auto">
          <a:xfrm>
            <a:off x="419099" y="1957771"/>
            <a:ext cx="6473592" cy="36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4" descr="Institutlogo og -segl">
            <a:extLst>
              <a:ext uri="{FF2B5EF4-FFF2-40B4-BE49-F238E27FC236}">
                <a16:creationId xmlns:a16="http://schemas.microsoft.com/office/drawing/2014/main" id="{AC25F453-C9AD-B948-8C6A-757CC9D2C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72" y="1975821"/>
            <a:ext cx="4533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D31A88A4-1238-1D44-BEF3-8A65DBEC80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231" y="3862999"/>
            <a:ext cx="289967" cy="333263"/>
          </a:xfrm>
          <a:prstGeom prst="rect">
            <a:avLst/>
          </a:prstGeom>
        </p:spPr>
      </p:pic>
      <p:pic>
        <p:nvPicPr>
          <p:cNvPr id="211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A84B38EB-62AA-C545-B76D-51A76F2B0B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3698" y="4322612"/>
            <a:ext cx="289967" cy="333263"/>
          </a:xfrm>
          <a:prstGeom prst="rect">
            <a:avLst/>
          </a:prstGeom>
        </p:spPr>
      </p:pic>
      <p:pic>
        <p:nvPicPr>
          <p:cNvPr id="212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BD2D2EF5-8C7B-4F4A-B98A-3515F8BEF2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874" y="3782754"/>
            <a:ext cx="289967" cy="333263"/>
          </a:xfrm>
          <a:prstGeom prst="rect">
            <a:avLst/>
          </a:prstGeom>
        </p:spPr>
      </p:pic>
      <p:pic>
        <p:nvPicPr>
          <p:cNvPr id="213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F7E574E9-D42D-4B48-BB65-627BA0098A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801" y="3633179"/>
            <a:ext cx="289967" cy="333263"/>
          </a:xfrm>
          <a:prstGeom prst="rect">
            <a:avLst/>
          </a:prstGeom>
        </p:spPr>
      </p:pic>
      <p:pic>
        <p:nvPicPr>
          <p:cNvPr id="214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5AF98B81-75C8-4E49-8FD4-EA468CAC3E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407" y="3693543"/>
            <a:ext cx="289967" cy="333263"/>
          </a:xfrm>
          <a:prstGeom prst="rect">
            <a:avLst/>
          </a:prstGeom>
        </p:spPr>
      </p:pic>
      <p:pic>
        <p:nvPicPr>
          <p:cNvPr id="215" name="Picture 11" descr="A picture containing sitting, refrigerator&#10;&#10;Description automatically generated">
            <a:extLst>
              <a:ext uri="{FF2B5EF4-FFF2-40B4-BE49-F238E27FC236}">
                <a16:creationId xmlns:a16="http://schemas.microsoft.com/office/drawing/2014/main" id="{8538E38A-FA13-FA4D-9D41-9C620B0C56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3211" y="3599889"/>
            <a:ext cx="289967" cy="3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E062-64DA-4AEE-AB2C-750D3FD4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Aarhus University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we know now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FCE2E-9AF5-4508-8D27-E48DCB922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4BF8-7AB2-433F-9AD2-2D224F74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6105A3-53A5-44AB-80B7-1BC6A14C2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Formation of two new centers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00A78C-AB3A-40DC-803A-0A7B481FA5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Funding opportunities</a:t>
            </a:r>
          </a:p>
          <a:p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31F1751-9E75-CD41-9E27-ABF2766228FD}"/>
              </a:ext>
            </a:extLst>
          </p:cNvPr>
          <p:cNvSpPr txBox="1">
            <a:spLocks/>
          </p:cNvSpPr>
          <p:nvPr/>
        </p:nvSpPr>
        <p:spPr>
          <a:xfrm>
            <a:off x="719404" y="2172945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Competetive</a:t>
            </a:r>
            <a:r>
              <a:rPr lang="da-DK" dirty="0"/>
              <a:t> </a:t>
            </a:r>
            <a:r>
              <a:rPr lang="da-DK" dirty="0" err="1"/>
              <a:t>intel</a:t>
            </a:r>
            <a:endParaRPr lang="da-DK" dirty="0"/>
          </a:p>
          <a:p>
            <a:endParaRPr lang="da-DK" dirty="0"/>
          </a:p>
        </p:txBody>
      </p:sp>
      <p:pic>
        <p:nvPicPr>
          <p:cNvPr id="13" name="Billede 12" descr="Et billede, der indeholder monitor, computer, sidder, stående&#10;&#10;Automatisk genereret beskrivelse">
            <a:extLst>
              <a:ext uri="{FF2B5EF4-FFF2-40B4-BE49-F238E27FC236}">
                <a16:creationId xmlns:a16="http://schemas.microsoft.com/office/drawing/2014/main" id="{8F72A194-9FBF-7941-85B9-0A3E26A53D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219" y="2785154"/>
            <a:ext cx="3851659" cy="2483306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6F579F43-5A09-3243-BDB1-955B72FE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896056"/>
            <a:ext cx="3675978" cy="2372404"/>
          </a:xfrm>
          <a:prstGeom prst="rect">
            <a:avLst/>
          </a:prstGeom>
        </p:spPr>
      </p:pic>
      <p:pic>
        <p:nvPicPr>
          <p:cNvPr id="21" name="Billede 20" descr="Et billede, der indeholder bord, træ, sidder, grøn&#10;&#10;Automatisk genereret beskrivelse">
            <a:extLst>
              <a:ext uri="{FF2B5EF4-FFF2-40B4-BE49-F238E27FC236}">
                <a16:creationId xmlns:a16="http://schemas.microsoft.com/office/drawing/2014/main" id="{953B1857-A5F4-6F43-8211-8A2B1A4EC8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210" y="3046826"/>
            <a:ext cx="2173190" cy="21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32CA1E-3B6C-4FB0-9288-09DF7A573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Billede 9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37B37D1-2D9B-AD4C-B9FB-1884F142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6" t="13133" r="31492" b="44588"/>
          <a:stretch/>
        </p:blipFill>
        <p:spPr>
          <a:xfrm>
            <a:off x="3326642" y="214065"/>
            <a:ext cx="5842948" cy="3807725"/>
          </a:xfrm>
          <a:prstGeom prst="rect">
            <a:avLst/>
          </a:prstGeom>
        </p:spPr>
      </p:pic>
      <p:pic>
        <p:nvPicPr>
          <p:cNvPr id="16" name="Billede 1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6806DA-4514-1848-B82B-88340EC80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4" r="25113" b="46666"/>
          <a:stretch/>
        </p:blipFill>
        <p:spPr>
          <a:xfrm>
            <a:off x="1492724" y="3429000"/>
            <a:ext cx="9130351" cy="27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5823"/>
      </p:ext>
    </p:extLst>
  </p:cSld>
  <p:clrMapOvr>
    <a:masterClrMapping/>
  </p:clrMapOvr>
</p:sld>
</file>

<file path=ppt/theme/theme1.xml><?xml version="1.0" encoding="utf-8"?>
<a:theme xmlns:a="http://schemas.openxmlformats.org/drawingml/2006/main" name="Illumina Presentation Template - Pumpkin">
  <a:themeElements>
    <a:clrScheme name="Illumina Brand 2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8B00"/>
      </a:accent1>
      <a:accent2>
        <a:srgbClr val="FFB81C"/>
      </a:accent2>
      <a:accent3>
        <a:srgbClr val="E91207"/>
      </a:accent3>
      <a:accent4>
        <a:srgbClr val="DE1B76"/>
      </a:accent4>
      <a:accent5>
        <a:srgbClr val="6756A5"/>
      </a:accent5>
      <a:accent6>
        <a:srgbClr val="0077C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lumina-ppt-template-RUO-INTERNAL" id="{031573E7-30FD-4779-8655-AED272128AA6}" vid="{09D81228-CC68-443C-AAA3-1225AD150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PPT-ruo-internal-template</Template>
  <TotalTime>925</TotalTime>
  <Words>260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Illumina Presentation Template - Pumpkin</vt:lpstr>
      <vt:lpstr>Why I prospect? and how I achieve it</vt:lpstr>
      <vt:lpstr>Conclusion for the people in a hurry</vt:lpstr>
      <vt:lpstr>Why you should prospect more?</vt:lpstr>
      <vt:lpstr>Why I prospect? the “I have a dream” part</vt:lpstr>
      <vt:lpstr>How I prospect? a systematic approach </vt:lpstr>
      <vt:lpstr>What and when? Loss and opportunity </vt:lpstr>
      <vt:lpstr>Time to re-visit the dream</vt:lpstr>
      <vt:lpstr>Aarhus University what we know now</vt:lpstr>
      <vt:lpstr>PowerPoint Presentation</vt:lpstr>
      <vt:lpstr>Conclusion for the people (not) in a hurry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Title Goes Here</dc:title>
  <dc:creator>Malahhov, Mirjam</dc:creator>
  <cp:lastModifiedBy>Malahhov, Mirjam</cp:lastModifiedBy>
  <cp:revision>212</cp:revision>
  <dcterms:created xsi:type="dcterms:W3CDTF">2020-10-12T10:16:58Z</dcterms:created>
  <dcterms:modified xsi:type="dcterms:W3CDTF">2021-10-07T15:31:54Z</dcterms:modified>
</cp:coreProperties>
</file>