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34"/>
  </p:notesMasterIdLst>
  <p:sldIdLst>
    <p:sldId id="294" r:id="rId3"/>
    <p:sldId id="256" r:id="rId4"/>
    <p:sldId id="285" r:id="rId5"/>
    <p:sldId id="262" r:id="rId6"/>
    <p:sldId id="283" r:id="rId7"/>
    <p:sldId id="263" r:id="rId8"/>
    <p:sldId id="286" r:id="rId9"/>
    <p:sldId id="287" r:id="rId10"/>
    <p:sldId id="288" r:id="rId11"/>
    <p:sldId id="264" r:id="rId12"/>
    <p:sldId id="284" r:id="rId13"/>
    <p:sldId id="289" r:id="rId14"/>
    <p:sldId id="291" r:id="rId15"/>
    <p:sldId id="290" r:id="rId16"/>
    <p:sldId id="270" r:id="rId17"/>
    <p:sldId id="267" r:id="rId18"/>
    <p:sldId id="273" r:id="rId19"/>
    <p:sldId id="265" r:id="rId20"/>
    <p:sldId id="272" r:id="rId21"/>
    <p:sldId id="259" r:id="rId22"/>
    <p:sldId id="260" r:id="rId23"/>
    <p:sldId id="268" r:id="rId24"/>
    <p:sldId id="277" r:id="rId25"/>
    <p:sldId id="292" r:id="rId26"/>
    <p:sldId id="278" r:id="rId27"/>
    <p:sldId id="279" r:id="rId28"/>
    <p:sldId id="280" r:id="rId29"/>
    <p:sldId id="281" r:id="rId30"/>
    <p:sldId id="282" r:id="rId31"/>
    <p:sldId id="293"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2" autoAdjust="0"/>
    <p:restoredTop sz="88407" autoAdjust="0"/>
  </p:normalViewPr>
  <p:slideViewPr>
    <p:cSldViewPr snapToGrid="0">
      <p:cViewPr varScale="1">
        <p:scale>
          <a:sx n="79" d="100"/>
          <a:sy n="79" d="100"/>
        </p:scale>
        <p:origin x="81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B4349-B75A-4D2F-AF41-056B05AD0257}" type="datetimeFigureOut">
              <a:rPr lang="en-US" smtClean="0"/>
              <a:t>4/21/2017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A0183-B7AD-4A8F-B662-F675DE509063}" type="slidenum">
              <a:rPr lang="en-US" smtClean="0"/>
              <a:t>‹#›</a:t>
            </a:fld>
            <a:endParaRPr lang="en-US"/>
          </a:p>
        </p:txBody>
      </p:sp>
    </p:spTree>
    <p:extLst>
      <p:ext uri="{BB962C8B-B14F-4D97-AF65-F5344CB8AC3E}">
        <p14:creationId xmlns:p14="http://schemas.microsoft.com/office/powerpoint/2010/main" val="28455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0737D8-701F-43A0-839F-011E7D5489B5}" type="slidenum">
              <a:rPr lang="en-US" smtClean="0"/>
              <a:pPr>
                <a:defRPr/>
              </a:pPr>
              <a:t>4</a:t>
            </a:fld>
            <a:endParaRPr lang="en-US"/>
          </a:p>
        </p:txBody>
      </p:sp>
    </p:spTree>
    <p:extLst>
      <p:ext uri="{BB962C8B-B14F-4D97-AF65-F5344CB8AC3E}">
        <p14:creationId xmlns:p14="http://schemas.microsoft.com/office/powerpoint/2010/main" val="77713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0737D8-701F-43A0-839F-011E7D5489B5}" type="slidenum">
              <a:rPr lang="en-US" smtClean="0"/>
              <a:pPr>
                <a:defRPr/>
              </a:pPr>
              <a:t>5</a:t>
            </a:fld>
            <a:endParaRPr lang="en-US"/>
          </a:p>
        </p:txBody>
      </p:sp>
    </p:spTree>
    <p:extLst>
      <p:ext uri="{BB962C8B-B14F-4D97-AF65-F5344CB8AC3E}">
        <p14:creationId xmlns:p14="http://schemas.microsoft.com/office/powerpoint/2010/main" val="142334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IAAS</a:t>
            </a:r>
            <a:r>
              <a:rPr lang="en-US" baseline="0" dirty="0" smtClean="0"/>
              <a:t> is virtual machines, etc. more for IT</a:t>
            </a:r>
            <a:endParaRPr lang="en-US" dirty="0" smtClean="0"/>
          </a:p>
          <a:p>
            <a:r>
              <a:rPr lang="en-US" dirty="0" smtClean="0"/>
              <a:t>PAAS is</a:t>
            </a:r>
            <a:r>
              <a:rPr lang="en-US" baseline="0" dirty="0" smtClean="0"/>
              <a:t> the sweet spot for developers (Azure SQL, </a:t>
            </a:r>
            <a:r>
              <a:rPr lang="en-US" baseline="0" dirty="0" err="1" smtClean="0"/>
              <a:t>DocumentDB</a:t>
            </a:r>
            <a:r>
              <a:rPr lang="en-US" baseline="0" dirty="0" smtClean="0"/>
              <a:t>, App Services, Blob Storage, etc…)</a:t>
            </a:r>
          </a:p>
          <a:p>
            <a:r>
              <a:rPr lang="en-US" baseline="0" dirty="0" smtClean="0"/>
              <a:t>Makes it easy to share with dev teams across the globe, quickly put up dev, demo, QA &amp; production environments, give dev teams access to vast resources &amp; scale as well as services like big data, Cortana, etc.</a:t>
            </a:r>
          </a:p>
          <a:p>
            <a:r>
              <a:rPr lang="en-US" baseline="0" dirty="0" smtClean="0"/>
              <a:t>SAAS is like O365, MS Team Services, Facebook, etc. (Pre-build stuff for end users to use)</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11</a:t>
            </a:fld>
            <a:endParaRPr lang="en-US"/>
          </a:p>
        </p:txBody>
      </p:sp>
    </p:spTree>
    <p:extLst>
      <p:ext uri="{BB962C8B-B14F-4D97-AF65-F5344CB8AC3E}">
        <p14:creationId xmlns:p14="http://schemas.microsoft.com/office/powerpoint/2010/main" val="219680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12</a:t>
            </a:fld>
            <a:endParaRPr lang="en-US"/>
          </a:p>
        </p:txBody>
      </p:sp>
    </p:spTree>
    <p:extLst>
      <p:ext uri="{BB962C8B-B14F-4D97-AF65-F5344CB8AC3E}">
        <p14:creationId xmlns:p14="http://schemas.microsoft.com/office/powerpoint/2010/main" val="1614072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RESTful services using JSON over HTTP are</a:t>
            </a:r>
            <a:r>
              <a:rPr lang="en-US" baseline="0" dirty="0"/>
              <a:t> king.</a:t>
            </a:r>
            <a:endParaRPr lang="en-US" dirty="0"/>
          </a:p>
        </p:txBody>
      </p:sp>
      <p:sp>
        <p:nvSpPr>
          <p:cNvPr id="4" name="Slide Number Placeholder 3"/>
          <p:cNvSpPr>
            <a:spLocks noGrp="1"/>
          </p:cNvSpPr>
          <p:nvPr>
            <p:ph type="sldNum" sz="quarter" idx="10"/>
          </p:nvPr>
        </p:nvSpPr>
        <p:spPr/>
        <p:txBody>
          <a:bodyPr/>
          <a:lstStyle/>
          <a:p>
            <a:fld id="{DA3BABC3-7A37-462C-82AB-AD26892685AF}" type="slidenum">
              <a:rPr lang="en-US" smtClean="0"/>
              <a:t>19</a:t>
            </a:fld>
            <a:endParaRPr lang="en-US"/>
          </a:p>
        </p:txBody>
      </p:sp>
    </p:spTree>
    <p:extLst>
      <p:ext uri="{BB962C8B-B14F-4D97-AF65-F5344CB8AC3E}">
        <p14:creationId xmlns:p14="http://schemas.microsoft.com/office/powerpoint/2010/main" val="83957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 server did everything,</a:t>
            </a:r>
            <a:r>
              <a:rPr lang="en-US" baseline="0" dirty="0"/>
              <a:t> including generate the web page.</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20</a:t>
            </a:fld>
            <a:endParaRPr lang="en-US"/>
          </a:p>
        </p:txBody>
      </p:sp>
    </p:spTree>
    <p:extLst>
      <p:ext uri="{BB962C8B-B14F-4D97-AF65-F5344CB8AC3E}">
        <p14:creationId xmlns:p14="http://schemas.microsoft.com/office/powerpoint/2010/main" val="2387301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 server now provides</a:t>
            </a:r>
            <a:r>
              <a:rPr lang="en-US" baseline="0" dirty="0"/>
              <a:t> a few basic things like authentication.</a:t>
            </a:r>
          </a:p>
          <a:p>
            <a:r>
              <a:rPr lang="en-US" baseline="0" dirty="0"/>
              <a:t>Most of the web page is now generated in the browser.</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21</a:t>
            </a:fld>
            <a:endParaRPr lang="en-US"/>
          </a:p>
        </p:txBody>
      </p:sp>
    </p:spTree>
    <p:extLst>
      <p:ext uri="{BB962C8B-B14F-4D97-AF65-F5344CB8AC3E}">
        <p14:creationId xmlns:p14="http://schemas.microsoft.com/office/powerpoint/2010/main" val="753499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twitter.com/codemagazine"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facebook.com/codemag" TargetMode="Externa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0"/>
            <a:ext cx="12191999" cy="35814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1199" y="592667"/>
            <a:ext cx="10854267" cy="2675466"/>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860800"/>
            <a:ext cx="9144000" cy="1595920"/>
          </a:xfrm>
        </p:spPr>
        <p:txBody>
          <a:bodyPr>
            <a:normAutofit/>
          </a:bodyPr>
          <a:lstStyle>
            <a:lvl1pPr marL="0" indent="0" algn="ctr">
              <a:lnSpc>
                <a:spcPct val="120000"/>
              </a:lnSpc>
              <a:buNone/>
              <a:defRPr sz="28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ubtitle 2"/>
          <p:cNvSpPr txBox="1">
            <a:spLocks/>
          </p:cNvSpPr>
          <p:nvPr/>
        </p:nvSpPr>
        <p:spPr>
          <a:xfrm>
            <a:off x="237067" y="5867400"/>
            <a:ext cx="7535333" cy="8382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dirty="0">
                <a:latin typeface="Segoe UI Light" panose="020B0502040204020203" pitchFamily="34" charset="0"/>
                <a:cs typeface="Segoe UI Light" panose="020B0502040204020203" pitchFamily="34" charset="0"/>
              </a:rPr>
              <a:t>CODE Training</a:t>
            </a:r>
          </a:p>
          <a:p>
            <a:pPr algn="l"/>
            <a:r>
              <a:rPr lang="en-US" baseline="0" dirty="0">
                <a:latin typeface="Segoe UI Light" panose="020B0502040204020203" pitchFamily="34" charset="0"/>
                <a:cs typeface="Segoe UI Light" panose="020B0502040204020203" pitchFamily="34" charset="0"/>
              </a:rPr>
              <a:t>codemag.com/training</a:t>
            </a:r>
            <a:endParaRPr lang="en-US" dirty="0">
              <a:latin typeface="Segoe UI Light" panose="020B0502040204020203" pitchFamily="34" charset="0"/>
              <a:cs typeface="Segoe UI Light" panose="020B0502040204020203" pitchFamily="34" charset="0"/>
            </a:endParaRPr>
          </a:p>
        </p:txBody>
      </p:sp>
      <p:sp>
        <p:nvSpPr>
          <p:cNvPr id="11" name="Rectangle 10"/>
          <p:cNvSpPr/>
          <p:nvPr/>
        </p:nvSpPr>
        <p:spPr>
          <a:xfrm>
            <a:off x="8932198" y="5736120"/>
            <a:ext cx="3259802" cy="1121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4085" y="5864906"/>
            <a:ext cx="2276847" cy="822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49120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4/21/2017</a:t>
            </a:fld>
            <a:endParaRPr lang="en-US"/>
          </a:p>
        </p:txBody>
      </p:sp>
    </p:spTree>
    <p:extLst>
      <p:ext uri="{BB962C8B-B14F-4D97-AF65-F5344CB8AC3E}">
        <p14:creationId xmlns:p14="http://schemas.microsoft.com/office/powerpoint/2010/main" val="387263097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690533"/>
            <a:ext cx="10515600" cy="1399117"/>
          </a:xfrm>
        </p:spPr>
        <p:txBody>
          <a:bodyPr/>
          <a:lstStyle>
            <a:lvl1pPr marL="0" indent="0">
              <a:buNone/>
              <a:defRPr sz="2400">
                <a:solidFill>
                  <a:schemeClr val="tx1">
                    <a:tint val="75000"/>
                  </a:schemeClr>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4/21/2017</a:t>
            </a:fld>
            <a:endParaRPr lang="en-US"/>
          </a:p>
        </p:txBody>
      </p:sp>
    </p:spTree>
    <p:extLst>
      <p:ext uri="{BB962C8B-B14F-4D97-AF65-F5344CB8AC3E}">
        <p14:creationId xmlns:p14="http://schemas.microsoft.com/office/powerpoint/2010/main" val="29023991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1" y="0"/>
            <a:ext cx="12191999" cy="35814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 y="263612"/>
            <a:ext cx="12191998" cy="1672280"/>
          </a:xfrm>
        </p:spPr>
        <p:txBody>
          <a:bodyPr/>
          <a:lstStyle>
            <a:lvl1pPr algn="ctr">
              <a:defRPr sz="6000"/>
            </a:lvl1pPr>
          </a:lstStyle>
          <a:p>
            <a:r>
              <a:rPr lang="en-US" dirty="0"/>
              <a:t>Q&amp;A</a:t>
            </a:r>
          </a:p>
        </p:txBody>
      </p:sp>
      <p:sp>
        <p:nvSpPr>
          <p:cNvPr id="5" name="Title 1"/>
          <p:cNvSpPr txBox="1">
            <a:spLocks/>
          </p:cNvSpPr>
          <p:nvPr/>
        </p:nvSpPr>
        <p:spPr>
          <a:xfrm>
            <a:off x="0" y="2017241"/>
            <a:ext cx="12191999" cy="9226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Segoe UI Light" panose="020B0502040204020203" pitchFamily="34" charset="0"/>
                <a:ea typeface="+mj-ea"/>
                <a:cs typeface="Segoe UI Light" panose="020B0502040204020203" pitchFamily="34" charset="0"/>
              </a:defRPr>
            </a:lvl1pPr>
          </a:lstStyle>
          <a:p>
            <a:r>
              <a:rPr lang="en-US" sz="4000" dirty="0"/>
              <a:t>Contact us with Questions!</a:t>
            </a:r>
          </a:p>
        </p:txBody>
      </p:sp>
      <p:sp>
        <p:nvSpPr>
          <p:cNvPr id="6" name="Rectangle 5"/>
          <p:cNvSpPr/>
          <p:nvPr/>
        </p:nvSpPr>
        <p:spPr>
          <a:xfrm>
            <a:off x="0" y="5535827"/>
            <a:ext cx="12191999" cy="1322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200399" y="6177348"/>
            <a:ext cx="5791200" cy="413004"/>
            <a:chOff x="1828800" y="6140196"/>
            <a:chExt cx="5791200" cy="413004"/>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6140196"/>
              <a:ext cx="1138782" cy="41148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6194" y="6140196"/>
              <a:ext cx="1143000" cy="41300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5388" y="6140196"/>
              <a:ext cx="1143000" cy="413004"/>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7000" y="6140196"/>
              <a:ext cx="1143000" cy="413004"/>
            </a:xfrm>
            <a:prstGeom prst="rect">
              <a:avLst/>
            </a:prstGeom>
            <a:ln>
              <a:noFill/>
            </a:ln>
            <a:effectLst>
              <a:outerShdw blurRad="292100" dist="139700" dir="2700000" algn="tl" rotWithShape="0">
                <a:srgbClr val="333333">
                  <a:alpha val="65000"/>
                </a:srgbClr>
              </a:outerShdw>
            </a:effectLst>
          </p:spPr>
        </p:pic>
      </p:grpSp>
      <p:sp>
        <p:nvSpPr>
          <p:cNvPr id="13" name="Subtitle 2"/>
          <p:cNvSpPr txBox="1">
            <a:spLocks/>
          </p:cNvSpPr>
          <p:nvPr/>
        </p:nvSpPr>
        <p:spPr>
          <a:xfrm>
            <a:off x="7539681" y="3822358"/>
            <a:ext cx="39624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000" dirty="0"/>
              <a:t>Presenter Contact:</a:t>
            </a:r>
          </a:p>
        </p:txBody>
      </p:sp>
      <p:sp>
        <p:nvSpPr>
          <p:cNvPr id="14" name="Subtitle 2"/>
          <p:cNvSpPr txBox="1">
            <a:spLocks/>
          </p:cNvSpPr>
          <p:nvPr/>
        </p:nvSpPr>
        <p:spPr>
          <a:xfrm>
            <a:off x="591065" y="3822358"/>
            <a:ext cx="39624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a:latin typeface="Segoe UI" panose="020B0502040204020203" pitchFamily="34" charset="0"/>
                <a:cs typeface="Segoe UI" panose="020B0502040204020203" pitchFamily="34" charset="0"/>
              </a:rPr>
              <a:t>CODE/EPS Contact</a:t>
            </a:r>
          </a:p>
          <a:p>
            <a:pPr algn="l">
              <a:spcBef>
                <a:spcPts val="600"/>
              </a:spcBef>
            </a:pPr>
            <a:r>
              <a:rPr lang="en-US" sz="1600" dirty="0">
                <a:latin typeface="Segoe UI" panose="020B0502040204020203" pitchFamily="34" charset="0"/>
                <a:cs typeface="Segoe UI" panose="020B0502040204020203" pitchFamily="34" charset="0"/>
                <a:hlinkClick r:id=""/>
              </a:rPr>
              <a:t>www.codemag.com</a:t>
            </a:r>
          </a:p>
          <a:p>
            <a:pPr algn="l">
              <a:spcBef>
                <a:spcPts val="600"/>
              </a:spcBef>
            </a:pPr>
            <a:r>
              <a:rPr lang="en-US" sz="1600" dirty="0">
                <a:latin typeface="Segoe UI" panose="020B0502040204020203" pitchFamily="34" charset="0"/>
                <a:cs typeface="Segoe UI" panose="020B0502040204020203" pitchFamily="34" charset="0"/>
                <a:hlinkClick r:id=""/>
              </a:rPr>
              <a:t>info@codemag.com</a:t>
            </a:r>
            <a:r>
              <a:rPr lang="en-US" sz="1600" dirty="0">
                <a:latin typeface="Segoe UI" panose="020B0502040204020203" pitchFamily="34" charset="0"/>
                <a:cs typeface="Segoe UI" panose="020B0502040204020203" pitchFamily="34" charset="0"/>
              </a:rPr>
              <a:t> </a:t>
            </a:r>
          </a:p>
          <a:p>
            <a:pPr algn="l"/>
            <a:r>
              <a:rPr lang="en-US" sz="1600" dirty="0">
                <a:latin typeface="Segoe UI" panose="020B0502040204020203" pitchFamily="34" charset="0"/>
                <a:cs typeface="Segoe UI" panose="020B0502040204020203" pitchFamily="34" charset="0"/>
                <a:hlinkClick r:id="rId6"/>
              </a:rPr>
              <a:t>facebook.com/</a:t>
            </a:r>
            <a:r>
              <a:rPr lang="en-US" sz="1600" dirty="0" err="1">
                <a:latin typeface="Segoe UI" panose="020B0502040204020203" pitchFamily="34" charset="0"/>
                <a:cs typeface="Segoe UI" panose="020B0502040204020203" pitchFamily="34" charset="0"/>
                <a:hlinkClick r:id="rId6"/>
              </a:rPr>
              <a:t>codemag</a:t>
            </a:r>
            <a:r>
              <a:rPr lang="en-US" sz="1600" dirty="0">
                <a:latin typeface="Segoe UI" panose="020B0502040204020203" pitchFamily="34" charset="0"/>
                <a:cs typeface="Segoe UI" panose="020B0502040204020203" pitchFamily="34" charset="0"/>
              </a:rPr>
              <a:t> </a:t>
            </a:r>
          </a:p>
          <a:p>
            <a:pPr algn="l"/>
            <a:r>
              <a:rPr lang="en-US" sz="1600" dirty="0">
                <a:latin typeface="Segoe UI" panose="020B0502040204020203" pitchFamily="34" charset="0"/>
                <a:cs typeface="Segoe UI" panose="020B0502040204020203" pitchFamily="34" charset="0"/>
                <a:hlinkClick r:id="rId7"/>
              </a:rPr>
              <a:t>twitter.com/</a:t>
            </a:r>
            <a:r>
              <a:rPr lang="en-US" sz="1600" dirty="0" err="1">
                <a:latin typeface="Segoe UI" panose="020B0502040204020203" pitchFamily="34" charset="0"/>
                <a:cs typeface="Segoe UI" panose="020B0502040204020203" pitchFamily="34" charset="0"/>
                <a:hlinkClick r:id="rId7"/>
              </a:rPr>
              <a:t>codemagazine</a:t>
            </a:r>
            <a:r>
              <a:rPr lang="en-US" sz="1600" dirty="0">
                <a:latin typeface="Segoe UI" panose="020B0502040204020203" pitchFamily="34" charset="0"/>
                <a:cs typeface="Segoe UI" panose="020B0502040204020203" pitchFamily="34" charset="0"/>
              </a:rPr>
              <a:t> </a:t>
            </a:r>
          </a:p>
        </p:txBody>
      </p:sp>
      <p:sp>
        <p:nvSpPr>
          <p:cNvPr id="15" name="Text Placeholder 2"/>
          <p:cNvSpPr>
            <a:spLocks noGrp="1"/>
          </p:cNvSpPr>
          <p:nvPr>
            <p:ph type="body" idx="1"/>
          </p:nvPr>
        </p:nvSpPr>
        <p:spPr>
          <a:xfrm>
            <a:off x="6796216" y="4198207"/>
            <a:ext cx="4705865" cy="1399117"/>
          </a:xfrm>
        </p:spPr>
        <p:txBody>
          <a:bodyPr>
            <a:normAutofit/>
          </a:bodyPr>
          <a:lstStyle>
            <a:lvl1pPr marL="0" indent="0" algn="r">
              <a:spcBef>
                <a:spcPts val="600"/>
              </a:spcBef>
              <a:buNone/>
              <a:defRPr sz="16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3648201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838201"/>
            <a:ext cx="53848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838201"/>
            <a:ext cx="53848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0" y="0"/>
            <a:ext cx="12192000" cy="762000"/>
          </a:xfrm>
        </p:spPr>
        <p:txBody>
          <a:bodyPr>
            <a:normAutofit/>
          </a:bodyPr>
          <a:lstStyle>
            <a:lvl1pPr>
              <a:defRPr sz="40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502031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6163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728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3507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12191999" cy="11430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1"/>
            <a:ext cx="10515600" cy="114299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56267"/>
            <a:ext cx="10515600" cy="42937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4/21/2017</a:t>
            </a:fld>
            <a:endParaRPr lang="en-US"/>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61066" y="6293126"/>
            <a:ext cx="1185468" cy="4283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97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2687346924"/>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bing.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eps-azureboot2017-person-app.azurewebsites.net/people" TargetMode="External"/><Relationship Id="rId2" Type="http://schemas.openxmlformats.org/officeDocument/2006/relationships/hyperlink" Target="http://golftrackerng.azurewebsites.n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code.visualstudio.com/" TargetMode="External"/><Relationship Id="rId1" Type="http://schemas.openxmlformats.org/officeDocument/2006/relationships/slideLayout" Target="../slideLayouts/slideLayout2.xml"/><Relationship Id="rId4" Type="http://schemas.openxmlformats.org/officeDocument/2006/relationships/hyperlink" Target="https://www.getpostman.com/apps"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mailto:myeager@eps-softwar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8.jp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www.sentryone.com/" TargetMode="External"/><Relationship Id="rId7" Type="http://schemas.openxmlformats.org/officeDocument/2006/relationships/image" Target="../media/image7.png"/><Relationship Id="rId2" Type="http://schemas.openxmlformats.org/officeDocument/2006/relationships/hyperlink" Target="https://facetflow.com/" TargetMode="Externa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www.opsgility.com/" TargetMode="External"/><Relationship Id="rId10" Type="http://schemas.openxmlformats.org/officeDocument/2006/relationships/image" Target="../media/image22.png"/><Relationship Id="rId4" Type="http://schemas.openxmlformats.org/officeDocument/2006/relationships/hyperlink" Target="http://www.servicebus360.com/" TargetMode="External"/><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15.png"/><Relationship Id="rId4" Type="http://schemas.openxmlformats.org/officeDocument/2006/relationships/hyperlink" Target="http://myge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Connection Info</a:t>
            </a:r>
            <a:endParaRPr lang="en-US" dirty="0"/>
          </a:p>
        </p:txBody>
      </p:sp>
      <p:sp>
        <p:nvSpPr>
          <p:cNvPr id="3" name="Content Placeholder 2"/>
          <p:cNvSpPr>
            <a:spLocks noGrp="1"/>
          </p:cNvSpPr>
          <p:nvPr>
            <p:ph idx="1"/>
          </p:nvPr>
        </p:nvSpPr>
        <p:spPr/>
        <p:txBody>
          <a:bodyPr/>
          <a:lstStyle/>
          <a:p>
            <a:pPr lvl="0"/>
            <a:r>
              <a:rPr lang="en-US" sz="4000" dirty="0"/>
              <a:t>Microsoft Wi-Fi Code: </a:t>
            </a:r>
            <a:r>
              <a:rPr lang="en-US" sz="4000" dirty="0">
                <a:solidFill>
                  <a:schemeClr val="accent2">
                    <a:lumMod val="75000"/>
                  </a:schemeClr>
                </a:solidFill>
              </a:rPr>
              <a:t>msevent89dq</a:t>
            </a:r>
          </a:p>
          <a:p>
            <a:pPr lvl="1"/>
            <a:r>
              <a:rPr lang="en-US" sz="3600" dirty="0"/>
              <a:t>Connect to </a:t>
            </a:r>
            <a:r>
              <a:rPr lang="en-US" sz="3600" dirty="0">
                <a:solidFill>
                  <a:schemeClr val="accent6">
                    <a:lumMod val="75000"/>
                  </a:schemeClr>
                </a:solidFill>
              </a:rPr>
              <a:t>MSFTGUEST</a:t>
            </a:r>
          </a:p>
          <a:p>
            <a:pPr lvl="1"/>
            <a:r>
              <a:rPr lang="en-US" sz="3600" dirty="0"/>
              <a:t>Navigate your web browser to </a:t>
            </a:r>
            <a:r>
              <a:rPr lang="en-US" sz="3600" u="sng" dirty="0">
                <a:hlinkClick r:id="rId2"/>
              </a:rPr>
              <a:t>http://bing.com</a:t>
            </a:r>
            <a:endParaRPr lang="en-US" sz="3600" dirty="0"/>
          </a:p>
          <a:p>
            <a:pPr lvl="1"/>
            <a:r>
              <a:rPr lang="en-US" sz="3600" dirty="0"/>
              <a:t>Click on </a:t>
            </a:r>
            <a:r>
              <a:rPr lang="en-US" sz="3600" dirty="0">
                <a:solidFill>
                  <a:schemeClr val="accent4">
                    <a:lumMod val="75000"/>
                  </a:schemeClr>
                </a:solidFill>
              </a:rPr>
              <a:t>Event Attendee Code</a:t>
            </a:r>
            <a:r>
              <a:rPr lang="en-US" sz="3600" dirty="0"/>
              <a:t>, and enter the above code to login</a:t>
            </a:r>
          </a:p>
          <a:p>
            <a:endParaRPr lang="en-US" dirty="0"/>
          </a:p>
        </p:txBody>
      </p:sp>
      <p:sp>
        <p:nvSpPr>
          <p:cNvPr id="4" name="TextBox 3"/>
          <p:cNvSpPr txBox="1"/>
          <p:nvPr/>
        </p:nvSpPr>
        <p:spPr>
          <a:xfrm>
            <a:off x="1409877" y="4844373"/>
            <a:ext cx="9372246" cy="646331"/>
          </a:xfrm>
          <a:prstGeom prst="rect">
            <a:avLst/>
          </a:prstGeom>
          <a:noFill/>
        </p:spPr>
        <p:txBody>
          <a:bodyPr wrap="none" rtlCol="0">
            <a:spAutoFit/>
          </a:bodyPr>
          <a:lstStyle/>
          <a:p>
            <a:r>
              <a:rPr lang="en-US" sz="3600" dirty="0"/>
              <a:t>https://github.com/kahanu/AzureBootcamp2017</a:t>
            </a:r>
          </a:p>
        </p:txBody>
      </p:sp>
    </p:spTree>
    <p:extLst>
      <p:ext uri="{BB962C8B-B14F-4D97-AF65-F5344CB8AC3E}">
        <p14:creationId xmlns:p14="http://schemas.microsoft.com/office/powerpoint/2010/main" val="12296545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Cloud Effectively</a:t>
            </a:r>
          </a:p>
          <a:p>
            <a:r>
              <a:rPr lang="en-US" dirty="0" err="1" smtClean="0"/>
              <a:t>GolfTracker</a:t>
            </a:r>
            <a:r>
              <a:rPr lang="en-US" dirty="0" smtClean="0"/>
              <a:t> Sample </a:t>
            </a:r>
            <a:r>
              <a:rPr lang="en-US" dirty="0"/>
              <a:t>App - </a:t>
            </a:r>
            <a:r>
              <a:rPr lang="en-US" dirty="0">
                <a:hlinkClick r:id="rId2"/>
              </a:rPr>
              <a:t>http://golftrackerng.azurewebsites.net</a:t>
            </a:r>
            <a:r>
              <a:rPr lang="en-US" dirty="0" smtClean="0">
                <a:hlinkClick r:id="rId2"/>
              </a:rPr>
              <a:t>/</a:t>
            </a:r>
            <a:r>
              <a:rPr lang="en-US" dirty="0" smtClean="0"/>
              <a:t> </a:t>
            </a:r>
          </a:p>
          <a:p>
            <a:r>
              <a:rPr lang="en-US" dirty="0" smtClean="0"/>
              <a:t>Person Sample </a:t>
            </a:r>
            <a:r>
              <a:rPr lang="en-US" dirty="0"/>
              <a:t>App - </a:t>
            </a:r>
            <a:r>
              <a:rPr lang="en-US" dirty="0">
                <a:hlinkClick r:id="rId3"/>
              </a:rPr>
              <a:t>http://</a:t>
            </a:r>
            <a:r>
              <a:rPr lang="en-US" dirty="0" smtClean="0">
                <a:hlinkClick r:id="rId3"/>
              </a:rPr>
              <a:t>eps-azureboot2017-person-app.azurewebsites.net/people</a:t>
            </a:r>
            <a:r>
              <a:rPr lang="en-US" dirty="0" smtClean="0"/>
              <a:t> </a:t>
            </a:r>
          </a:p>
          <a:p>
            <a:r>
              <a:rPr lang="en-US" dirty="0" smtClean="0"/>
              <a:t>Architecture</a:t>
            </a:r>
          </a:p>
          <a:p>
            <a:r>
              <a:rPr lang="en-US" dirty="0" smtClean="0"/>
              <a:t>Set up Development Environments</a:t>
            </a:r>
          </a:p>
          <a:p>
            <a:r>
              <a:rPr lang="en-US" dirty="0" smtClean="0"/>
              <a:t>Cloud Security</a:t>
            </a:r>
          </a:p>
          <a:p>
            <a:r>
              <a:rPr lang="en-US" dirty="0" smtClean="0"/>
              <a:t>Lab</a:t>
            </a:r>
            <a:endParaRPr lang="en-US" dirty="0"/>
          </a:p>
          <a:p>
            <a:r>
              <a:rPr lang="en-US" dirty="0"/>
              <a:t>Q &amp; A</a:t>
            </a:r>
          </a:p>
          <a:p>
            <a:endParaRPr lang="en-US" dirty="0"/>
          </a:p>
        </p:txBody>
      </p:sp>
    </p:spTree>
    <p:extLst>
      <p:ext uri="{BB962C8B-B14F-4D97-AF65-F5344CB8AC3E}">
        <p14:creationId xmlns:p14="http://schemas.microsoft.com/office/powerpoint/2010/main" val="3972397221"/>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Cloud Effectively</a:t>
            </a:r>
            <a:endParaRPr lang="en-US" dirty="0"/>
          </a:p>
        </p:txBody>
      </p:sp>
      <p:sp>
        <p:nvSpPr>
          <p:cNvPr id="3" name="Content Placeholder 2"/>
          <p:cNvSpPr>
            <a:spLocks noGrp="1"/>
          </p:cNvSpPr>
          <p:nvPr>
            <p:ph idx="1"/>
          </p:nvPr>
        </p:nvSpPr>
        <p:spPr/>
        <p:txBody>
          <a:bodyPr/>
          <a:lstStyle/>
          <a:p>
            <a:r>
              <a:rPr lang="en-US" dirty="0" smtClean="0"/>
              <a:t>Infrastructure </a:t>
            </a:r>
            <a:r>
              <a:rPr lang="en-US" dirty="0"/>
              <a:t>a</a:t>
            </a:r>
            <a:r>
              <a:rPr lang="en-US" dirty="0" smtClean="0"/>
              <a:t>s </a:t>
            </a:r>
            <a:r>
              <a:rPr lang="en-US" dirty="0"/>
              <a:t>a</a:t>
            </a:r>
            <a:r>
              <a:rPr lang="en-US" dirty="0" smtClean="0"/>
              <a:t> Service (IAAS)</a:t>
            </a:r>
          </a:p>
          <a:p>
            <a:pPr lvl="1"/>
            <a:r>
              <a:rPr lang="en-US" dirty="0" smtClean="0"/>
              <a:t>Primarily for IT</a:t>
            </a:r>
          </a:p>
          <a:p>
            <a:pPr lvl="1"/>
            <a:r>
              <a:rPr lang="en-US" dirty="0" smtClean="0"/>
              <a:t>Virtual Machines, etc.</a:t>
            </a:r>
          </a:p>
          <a:p>
            <a:r>
              <a:rPr lang="en-US" dirty="0" smtClean="0"/>
              <a:t>Platform as a Service (PAAS)</a:t>
            </a:r>
          </a:p>
          <a:p>
            <a:pPr lvl="1"/>
            <a:r>
              <a:rPr lang="en-US" dirty="0" smtClean="0"/>
              <a:t>Databases (Azure SQL, </a:t>
            </a:r>
            <a:r>
              <a:rPr lang="en-US" dirty="0" err="1" smtClean="0"/>
              <a:t>DocumentDB</a:t>
            </a:r>
            <a:r>
              <a:rPr lang="en-US" dirty="0" smtClean="0"/>
              <a:t>, App Services, Blob Storage, etc.)</a:t>
            </a:r>
          </a:p>
          <a:p>
            <a:r>
              <a:rPr lang="en-US" dirty="0" smtClean="0"/>
              <a:t>Software as a Service (SAAS)</a:t>
            </a:r>
          </a:p>
          <a:p>
            <a:pPr lvl="1"/>
            <a:r>
              <a:rPr lang="en-US" dirty="0" smtClean="0"/>
              <a:t>Working software applications</a:t>
            </a:r>
          </a:p>
          <a:p>
            <a:endParaRPr lang="en-US" dirty="0"/>
          </a:p>
        </p:txBody>
      </p:sp>
    </p:spTree>
    <p:extLst>
      <p:ext uri="{BB962C8B-B14F-4D97-AF65-F5344CB8AC3E}">
        <p14:creationId xmlns:p14="http://schemas.microsoft.com/office/powerpoint/2010/main" val="1471216648"/>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the Sample Apps</a:t>
            </a:r>
            <a:endParaRPr lang="en-US" dirty="0"/>
          </a:p>
        </p:txBody>
      </p:sp>
      <p:sp>
        <p:nvSpPr>
          <p:cNvPr id="4" name="Cloud 3"/>
          <p:cNvSpPr/>
          <p:nvPr/>
        </p:nvSpPr>
        <p:spPr>
          <a:xfrm>
            <a:off x="2494722" y="1669774"/>
            <a:ext cx="8859078" cy="43831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675861" y="1620078"/>
            <a:ext cx="1292087"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IBM</a:t>
            </a:r>
            <a:endParaRPr lang="en-US" dirty="0"/>
          </a:p>
        </p:txBody>
      </p:sp>
      <p:sp>
        <p:nvSpPr>
          <p:cNvPr id="6" name="Cloud 5"/>
          <p:cNvSpPr/>
          <p:nvPr/>
        </p:nvSpPr>
        <p:spPr>
          <a:xfrm>
            <a:off x="735496" y="2812774"/>
            <a:ext cx="1302026" cy="11926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AWS</a:t>
            </a:r>
            <a:endParaRPr lang="en-US" dirty="0"/>
          </a:p>
        </p:txBody>
      </p:sp>
      <p:sp>
        <p:nvSpPr>
          <p:cNvPr id="7" name="Flowchart: Magnetic Disk 6"/>
          <p:cNvSpPr/>
          <p:nvPr/>
        </p:nvSpPr>
        <p:spPr>
          <a:xfrm>
            <a:off x="3945834" y="4114800"/>
            <a:ext cx="1192696" cy="1272209"/>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Azure</a:t>
            </a:r>
            <a:endParaRPr lang="en-US" dirty="0"/>
          </a:p>
        </p:txBody>
      </p:sp>
      <p:sp>
        <p:nvSpPr>
          <p:cNvPr id="8" name="Flowchart: Magnetic Disk 7"/>
          <p:cNvSpPr/>
          <p:nvPr/>
        </p:nvSpPr>
        <p:spPr>
          <a:xfrm>
            <a:off x="3955773" y="2663687"/>
            <a:ext cx="1182757" cy="1341783"/>
          </a:xfrm>
          <a:prstGeom prst="flowChartMagneticDisk">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 DB</a:t>
            </a:r>
            <a:endParaRPr lang="en-US" dirty="0"/>
          </a:p>
        </p:txBody>
      </p:sp>
      <p:sp>
        <p:nvSpPr>
          <p:cNvPr id="9" name="Flowchart: Data 8"/>
          <p:cNvSpPr/>
          <p:nvPr/>
        </p:nvSpPr>
        <p:spPr>
          <a:xfrm>
            <a:off x="5804453" y="2497206"/>
            <a:ext cx="2425147" cy="1008822"/>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GolfTracker</a:t>
            </a:r>
            <a:r>
              <a:rPr lang="en-US" dirty="0" smtClean="0">
                <a:solidFill>
                  <a:schemeClr val="tx1"/>
                </a:solidFill>
              </a:rPr>
              <a:t> Service</a:t>
            </a:r>
            <a:endParaRPr lang="en-US" dirty="0">
              <a:solidFill>
                <a:schemeClr val="tx1"/>
              </a:solidFill>
            </a:endParaRPr>
          </a:p>
        </p:txBody>
      </p:sp>
      <p:sp>
        <p:nvSpPr>
          <p:cNvPr id="10" name="Flowchart: Data 9"/>
          <p:cNvSpPr/>
          <p:nvPr/>
        </p:nvSpPr>
        <p:spPr>
          <a:xfrm>
            <a:off x="6231835" y="4333460"/>
            <a:ext cx="1570382" cy="633620"/>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 Service</a:t>
            </a:r>
            <a:endParaRPr lang="en-US" dirty="0">
              <a:solidFill>
                <a:schemeClr val="tx1"/>
              </a:solidFill>
            </a:endParaRPr>
          </a:p>
        </p:txBody>
      </p:sp>
      <p:sp>
        <p:nvSpPr>
          <p:cNvPr id="11" name="Flowchart: Internal Storage 10"/>
          <p:cNvSpPr/>
          <p:nvPr/>
        </p:nvSpPr>
        <p:spPr>
          <a:xfrm>
            <a:off x="8686800" y="3001617"/>
            <a:ext cx="1421295" cy="1361661"/>
          </a:xfrm>
          <a:prstGeom prst="flowChartInternalStorag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Web App</a:t>
            </a:r>
            <a:endParaRPr lang="en-US" dirty="0">
              <a:solidFill>
                <a:schemeClr val="accent6">
                  <a:lumMod val="50000"/>
                </a:schemeClr>
              </a:solidFill>
            </a:endParaRPr>
          </a:p>
        </p:txBody>
      </p:sp>
    </p:spTree>
    <p:extLst>
      <p:ext uri="{BB962C8B-B14F-4D97-AF65-F5344CB8AC3E}">
        <p14:creationId xmlns:p14="http://schemas.microsoft.com/office/powerpoint/2010/main" val="345097335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Database In Azure</a:t>
            </a:r>
            <a:endParaRPr lang="en-US" dirty="0"/>
          </a:p>
        </p:txBody>
      </p:sp>
      <p:sp>
        <p:nvSpPr>
          <p:cNvPr id="5" name="Rectangle 4"/>
          <p:cNvSpPr/>
          <p:nvPr/>
        </p:nvSpPr>
        <p:spPr>
          <a:xfrm>
            <a:off x="2781300" y="2510135"/>
            <a:ext cx="6629400" cy="2646878"/>
          </a:xfrm>
          <a:prstGeom prst="rect">
            <a:avLst/>
          </a:prstGeom>
          <a:noFill/>
        </p:spPr>
        <p:txBody>
          <a:bodyPr wrap="square" lIns="91440" tIns="45720" rIns="91440" bIns="45720">
            <a:spAutoFit/>
          </a:bodyPr>
          <a:lstStyle/>
          <a:p>
            <a:pPr algn="ctr"/>
            <a:r>
              <a:rPr lang="en-US" sz="1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Demo</a:t>
            </a:r>
            <a:endParaRPr lang="en-US" sz="1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62516105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GolfTracker</a:t>
            </a:r>
            <a:r>
              <a:rPr lang="en-US" dirty="0" smtClean="0"/>
              <a:t> Service</a:t>
            </a:r>
            <a:endParaRPr lang="en-US" dirty="0"/>
          </a:p>
        </p:txBody>
      </p:sp>
      <p:sp>
        <p:nvSpPr>
          <p:cNvPr id="4" name="Content Placeholder 2"/>
          <p:cNvSpPr>
            <a:spLocks noGrp="1"/>
          </p:cNvSpPr>
          <p:nvPr>
            <p:ph idx="1"/>
          </p:nvPr>
        </p:nvSpPr>
        <p:spPr>
          <a:xfrm>
            <a:off x="699052" y="1794198"/>
            <a:ext cx="10515600" cy="4293744"/>
          </a:xfrm>
        </p:spPr>
        <p:txBody>
          <a:bodyPr/>
          <a:lstStyle/>
          <a:p>
            <a:r>
              <a:rPr lang="en-US" dirty="0"/>
              <a:t>Services are endpoints (addresses) that provide logic and data to an application UI </a:t>
            </a:r>
          </a:p>
          <a:p>
            <a:r>
              <a:rPr lang="en-US" dirty="0"/>
              <a:t>Services are the ‘back end’ parts of a system</a:t>
            </a:r>
          </a:p>
          <a:p>
            <a:r>
              <a:rPr lang="en-US" dirty="0"/>
              <a:t>All modern applications </a:t>
            </a:r>
            <a:r>
              <a:rPr lang="en-US" dirty="0" smtClean="0"/>
              <a:t>use </a:t>
            </a:r>
            <a:r>
              <a:rPr lang="en-US" dirty="0"/>
              <a:t>services, not just modern web applications</a:t>
            </a:r>
          </a:p>
          <a:p>
            <a:r>
              <a:rPr lang="en-US" dirty="0"/>
              <a:t>The concept of services is crucial to modern development</a:t>
            </a:r>
          </a:p>
        </p:txBody>
      </p:sp>
    </p:spTree>
    <p:extLst>
      <p:ext uri="{BB962C8B-B14F-4D97-AF65-F5344CB8AC3E}">
        <p14:creationId xmlns:p14="http://schemas.microsoft.com/office/powerpoint/2010/main" val="153902267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Micro-Services</a:t>
            </a:r>
          </a:p>
        </p:txBody>
      </p:sp>
      <p:sp>
        <p:nvSpPr>
          <p:cNvPr id="3" name="Content Placeholder 2"/>
          <p:cNvSpPr>
            <a:spLocks noGrp="1"/>
          </p:cNvSpPr>
          <p:nvPr>
            <p:ph idx="1"/>
          </p:nvPr>
        </p:nvSpPr>
        <p:spPr/>
        <p:txBody>
          <a:bodyPr/>
          <a:lstStyle/>
          <a:p>
            <a:r>
              <a:rPr lang="en-US" dirty="0"/>
              <a:t>Small</a:t>
            </a:r>
          </a:p>
          <a:p>
            <a:r>
              <a:rPr lang="en-US" dirty="0"/>
              <a:t>Lightweight</a:t>
            </a:r>
          </a:p>
          <a:p>
            <a:r>
              <a:rPr lang="en-US" dirty="0"/>
              <a:t>Independently developed and </a:t>
            </a:r>
            <a:r>
              <a:rPr lang="en-US" dirty="0" smtClean="0"/>
              <a:t>deployed</a:t>
            </a:r>
          </a:p>
          <a:p>
            <a:r>
              <a:rPr lang="en-US" dirty="0" smtClean="0"/>
              <a:t>In the future, services will likely be deployed in containers</a:t>
            </a:r>
            <a:endParaRPr lang="en-US" dirty="0"/>
          </a:p>
        </p:txBody>
      </p:sp>
    </p:spTree>
    <p:extLst>
      <p:ext uri="{BB962C8B-B14F-4D97-AF65-F5344CB8AC3E}">
        <p14:creationId xmlns:p14="http://schemas.microsoft.com/office/powerpoint/2010/main" val="108615879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Development Environment</a:t>
            </a:r>
            <a:endParaRPr lang="en-US" dirty="0"/>
          </a:p>
        </p:txBody>
      </p:sp>
      <p:sp>
        <p:nvSpPr>
          <p:cNvPr id="3" name="Content Placeholder 2"/>
          <p:cNvSpPr>
            <a:spLocks noGrp="1"/>
          </p:cNvSpPr>
          <p:nvPr>
            <p:ph idx="1"/>
          </p:nvPr>
        </p:nvSpPr>
        <p:spPr>
          <a:xfrm>
            <a:off x="838200" y="1456267"/>
            <a:ext cx="10800522" cy="4293744"/>
          </a:xfrm>
        </p:spPr>
        <p:txBody>
          <a:bodyPr>
            <a:normAutofit/>
          </a:bodyPr>
          <a:lstStyle/>
          <a:p>
            <a:r>
              <a:rPr lang="en-US" dirty="0"/>
              <a:t>Visual Studio </a:t>
            </a:r>
            <a:r>
              <a:rPr lang="en-US" dirty="0" smtClean="0"/>
              <a:t>2017 </a:t>
            </a:r>
            <a:r>
              <a:rPr lang="en-US" dirty="0"/>
              <a:t>Community Edition or </a:t>
            </a:r>
            <a:r>
              <a:rPr lang="en-US" dirty="0" smtClean="0"/>
              <a:t>higher</a:t>
            </a:r>
            <a:endParaRPr lang="en-US" dirty="0"/>
          </a:p>
          <a:p>
            <a:r>
              <a:rPr lang="en-US" dirty="0"/>
              <a:t>SQL Server Express </a:t>
            </a:r>
            <a:r>
              <a:rPr lang="en-US" dirty="0" smtClean="0"/>
              <a:t>(full install) 2016 </a:t>
            </a:r>
            <a:r>
              <a:rPr lang="en-US" dirty="0"/>
              <a:t>or higher</a:t>
            </a:r>
          </a:p>
          <a:p>
            <a:r>
              <a:rPr lang="en-US" dirty="0"/>
              <a:t>Visual Studio Code  </a:t>
            </a:r>
            <a:r>
              <a:rPr lang="en-US" dirty="0" smtClean="0">
                <a:hlinkClick r:id="rId2"/>
              </a:rPr>
              <a:t>http</a:t>
            </a:r>
            <a:r>
              <a:rPr lang="en-US" dirty="0">
                <a:hlinkClick r:id="rId2"/>
              </a:rPr>
              <a:t>://code.visualstudio.com/</a:t>
            </a:r>
            <a:r>
              <a:rPr lang="en-US" dirty="0"/>
              <a:t> </a:t>
            </a:r>
          </a:p>
          <a:p>
            <a:r>
              <a:rPr lang="en-US" dirty="0"/>
              <a:t>Node.js and NPM    </a:t>
            </a:r>
            <a:r>
              <a:rPr lang="en-US" dirty="0">
                <a:hlinkClick r:id="rId3"/>
              </a:rPr>
              <a:t>https://nodejs.org/en/download</a:t>
            </a:r>
            <a:r>
              <a:rPr lang="en-US" dirty="0" smtClean="0">
                <a:hlinkClick r:id="rId3"/>
              </a:rPr>
              <a:t>/</a:t>
            </a:r>
            <a:endParaRPr lang="en-US" dirty="0" smtClean="0"/>
          </a:p>
          <a:p>
            <a:r>
              <a:rPr lang="en-US" dirty="0"/>
              <a:t>Angular CLI	</a:t>
            </a:r>
            <a:r>
              <a:rPr lang="en-US" dirty="0" smtClean="0"/>
              <a:t>      </a:t>
            </a:r>
            <a:r>
              <a:rPr lang="en-US" dirty="0" err="1" smtClean="0"/>
              <a:t>npm</a:t>
            </a:r>
            <a:r>
              <a:rPr lang="en-US" dirty="0" smtClean="0"/>
              <a:t> </a:t>
            </a:r>
            <a:r>
              <a:rPr lang="en-US" dirty="0"/>
              <a:t>install -g @angular/cli</a:t>
            </a:r>
          </a:p>
          <a:p>
            <a:r>
              <a:rPr lang="en-US" dirty="0"/>
              <a:t>Postman </a:t>
            </a:r>
            <a:r>
              <a:rPr lang="en-US" sz="1100" dirty="0"/>
              <a:t>(Windows or Chrome) </a:t>
            </a:r>
            <a:r>
              <a:rPr lang="en-US" dirty="0"/>
              <a:t>   </a:t>
            </a:r>
            <a:r>
              <a:rPr lang="en-US" dirty="0">
                <a:hlinkClick r:id="rId4"/>
              </a:rPr>
              <a:t>https://</a:t>
            </a:r>
            <a:r>
              <a:rPr lang="en-US" dirty="0" smtClean="0">
                <a:hlinkClick r:id="rId4"/>
              </a:rPr>
              <a:t>www.getpostman.com/apps</a:t>
            </a:r>
            <a:r>
              <a:rPr lang="en-US" dirty="0" smtClean="0"/>
              <a:t> [optional]</a:t>
            </a:r>
            <a:endParaRPr lang="en-US" dirty="0"/>
          </a:p>
          <a:p>
            <a:pPr marL="0" indent="0">
              <a:buNone/>
            </a:pPr>
            <a:endParaRPr lang="en-US" dirty="0"/>
          </a:p>
        </p:txBody>
      </p:sp>
    </p:spTree>
    <p:extLst>
      <p:ext uri="{BB962C8B-B14F-4D97-AF65-F5344CB8AC3E}">
        <p14:creationId xmlns:p14="http://schemas.microsoft.com/office/powerpoint/2010/main" val="3901322138"/>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services using JSON</a:t>
            </a:r>
            <a:endParaRPr lang="en-US" dirty="0"/>
          </a:p>
        </p:txBody>
      </p:sp>
      <p:sp>
        <p:nvSpPr>
          <p:cNvPr id="4" name="Content Placeholder 2"/>
          <p:cNvSpPr>
            <a:spLocks noGrp="1"/>
          </p:cNvSpPr>
          <p:nvPr>
            <p:ph idx="1"/>
          </p:nvPr>
        </p:nvSpPr>
        <p:spPr>
          <a:xfrm>
            <a:off x="654626" y="1677880"/>
            <a:ext cx="11066319" cy="4643021"/>
          </a:xfrm>
        </p:spPr>
        <p:txBody>
          <a:bodyPr>
            <a:normAutofit lnSpcReduction="10000"/>
          </a:bodyPr>
          <a:lstStyle/>
          <a:p>
            <a:r>
              <a:rPr lang="en-US" dirty="0" err="1"/>
              <a:t>HttpGet</a:t>
            </a:r>
            <a:r>
              <a:rPr lang="en-US" dirty="0"/>
              <a:t> A List of People containing the string </a:t>
            </a:r>
            <a:r>
              <a:rPr lang="en-US" dirty="0" smtClean="0"/>
              <a:t>“king”</a:t>
            </a:r>
            <a:endParaRPr lang="en-US" dirty="0"/>
          </a:p>
          <a:p>
            <a:r>
              <a:rPr lang="en-US" dirty="0" err="1"/>
              <a:t>HttpGet</a:t>
            </a:r>
            <a:r>
              <a:rPr lang="en-US" dirty="0"/>
              <a:t> The Person with </a:t>
            </a:r>
            <a:r>
              <a:rPr lang="en-US" sz="2400" dirty="0" smtClean="0"/>
              <a:t>Id “3632BFA5-F0BF-4AB1-B5A2-DB1708783A6C”</a:t>
            </a:r>
            <a:endParaRPr lang="en-US" dirty="0"/>
          </a:p>
          <a:p>
            <a:r>
              <a:rPr lang="en-US" dirty="0" err="1"/>
              <a:t>HttpPost</a:t>
            </a:r>
            <a:r>
              <a:rPr lang="en-US" dirty="0"/>
              <a:t> Save This Person: </a:t>
            </a:r>
          </a:p>
          <a:p>
            <a:pPr marL="0" indent="0">
              <a:buNone/>
            </a:pPr>
            <a:r>
              <a:rPr lang="en-US" dirty="0"/>
              <a:t>{</a:t>
            </a:r>
          </a:p>
          <a:p>
            <a:pPr marL="457200" lvl="1" indent="0">
              <a:buNone/>
            </a:pPr>
            <a:r>
              <a:rPr lang="en-US" dirty="0"/>
              <a:t>“Id”: “3632BFA5-F0BF-4AB1-B5A2-DB1708783A6C”,</a:t>
            </a:r>
          </a:p>
          <a:p>
            <a:pPr marL="457200" lvl="1" indent="0">
              <a:buNone/>
            </a:pPr>
            <a:r>
              <a:rPr lang="en-US" dirty="0"/>
              <a:t>“</a:t>
            </a:r>
            <a:r>
              <a:rPr lang="en-US" dirty="0" err="1"/>
              <a:t>FirstName</a:t>
            </a:r>
            <a:r>
              <a:rPr lang="en-US" dirty="0"/>
              <a:t>”: </a:t>
            </a:r>
            <a:r>
              <a:rPr lang="en-US" dirty="0" smtClean="0"/>
              <a:t>“King”,</a:t>
            </a:r>
            <a:endParaRPr lang="en-US" dirty="0"/>
          </a:p>
          <a:p>
            <a:pPr marL="457200" lvl="1" indent="0">
              <a:buNone/>
            </a:pPr>
            <a:r>
              <a:rPr lang="en-US" dirty="0"/>
              <a:t>“</a:t>
            </a:r>
            <a:r>
              <a:rPr lang="en-US" dirty="0" err="1"/>
              <a:t>LastName</a:t>
            </a:r>
            <a:r>
              <a:rPr lang="en-US" dirty="0"/>
              <a:t>”: </a:t>
            </a:r>
            <a:r>
              <a:rPr lang="en-US" dirty="0" smtClean="0"/>
              <a:t>“Wilder”,</a:t>
            </a:r>
            <a:endParaRPr lang="en-US" dirty="0"/>
          </a:p>
          <a:p>
            <a:pPr marL="457200" lvl="1" indent="0">
              <a:buNone/>
            </a:pPr>
            <a:r>
              <a:rPr lang="en-US" dirty="0"/>
              <a:t>“Email”: </a:t>
            </a:r>
            <a:r>
              <a:rPr lang="en-US" dirty="0" smtClean="0">
                <a:hlinkClick r:id="rId2"/>
              </a:rPr>
              <a:t>“kwilder@eps-software.com</a:t>
            </a:r>
            <a:r>
              <a:rPr lang="en-US" dirty="0"/>
              <a:t>”,</a:t>
            </a:r>
          </a:p>
          <a:p>
            <a:pPr marL="457200" lvl="1" indent="0">
              <a:buNone/>
            </a:pPr>
            <a:r>
              <a:rPr lang="en-US" dirty="0"/>
              <a:t>“Phone”: </a:t>
            </a:r>
            <a:r>
              <a:rPr lang="en-US" dirty="0" smtClean="0"/>
              <a:t>“(832) 717-4445”,</a:t>
            </a:r>
            <a:endParaRPr lang="en-US" dirty="0"/>
          </a:p>
          <a:p>
            <a:pPr marL="0" indent="0">
              <a:buNone/>
            </a:pPr>
            <a:r>
              <a:rPr lang="en-US" dirty="0"/>
              <a:t>}</a:t>
            </a:r>
          </a:p>
        </p:txBody>
      </p:sp>
    </p:spTree>
    <p:extLst>
      <p:ext uri="{BB962C8B-B14F-4D97-AF65-F5344CB8AC3E}">
        <p14:creationId xmlns:p14="http://schemas.microsoft.com/office/powerpoint/2010/main" val="266483112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Server Side - Services</a:t>
            </a:r>
          </a:p>
        </p:txBody>
      </p:sp>
      <p:sp>
        <p:nvSpPr>
          <p:cNvPr id="3" name="Content Placeholder 2"/>
          <p:cNvSpPr>
            <a:spLocks noGrp="1"/>
          </p:cNvSpPr>
          <p:nvPr>
            <p:ph idx="1"/>
          </p:nvPr>
        </p:nvSpPr>
        <p:spPr/>
        <p:txBody>
          <a:bodyPr/>
          <a:lstStyle/>
          <a:p>
            <a:r>
              <a:rPr lang="en-US" dirty="0"/>
              <a:t>All non-UI code should be in services</a:t>
            </a:r>
          </a:p>
          <a:p>
            <a:r>
              <a:rPr lang="en-US" dirty="0"/>
              <a:t>JSON </a:t>
            </a:r>
            <a:r>
              <a:rPr lang="en-US" dirty="0" smtClean="0"/>
              <a:t>is </a:t>
            </a:r>
            <a:r>
              <a:rPr lang="en-US" dirty="0"/>
              <a:t>the de-facto standard</a:t>
            </a:r>
          </a:p>
          <a:p>
            <a:r>
              <a:rPr lang="en-US" dirty="0" err="1"/>
              <a:t>WebAPI</a:t>
            </a:r>
            <a:r>
              <a:rPr lang="en-US" dirty="0"/>
              <a:t> or </a:t>
            </a:r>
            <a:r>
              <a:rPr lang="en-US" dirty="0" smtClean="0"/>
              <a:t>Node.js or ASP.NET Core </a:t>
            </a:r>
            <a:r>
              <a:rPr lang="en-US" dirty="0" err="1" smtClean="0"/>
              <a:t>WebAPI</a:t>
            </a:r>
            <a:endParaRPr lang="en-US" dirty="0"/>
          </a:p>
          <a:p>
            <a:r>
              <a:rPr lang="en-US" dirty="0" smtClean="0"/>
              <a:t>Can be </a:t>
            </a:r>
            <a:r>
              <a:rPr lang="en-US" dirty="0"/>
              <a:t>published on the same domain as the web site</a:t>
            </a:r>
          </a:p>
          <a:p>
            <a:pPr lvl="1"/>
            <a:r>
              <a:rPr lang="en-US" dirty="0"/>
              <a:t>Use web server’s authentication – same authentication as the web site</a:t>
            </a:r>
          </a:p>
          <a:p>
            <a:pPr lvl="1"/>
            <a:r>
              <a:rPr lang="en-US" dirty="0"/>
              <a:t>No cross-domain security </a:t>
            </a:r>
            <a:r>
              <a:rPr lang="en-US" dirty="0" smtClean="0"/>
              <a:t>issues</a:t>
            </a:r>
          </a:p>
          <a:p>
            <a:r>
              <a:rPr lang="en-US" dirty="0" smtClean="0"/>
              <a:t>Can be published on a different domain as the web site</a:t>
            </a:r>
          </a:p>
          <a:p>
            <a:pPr lvl="1"/>
            <a:r>
              <a:rPr lang="en-US" dirty="0" smtClean="0"/>
              <a:t>Requires CORS</a:t>
            </a:r>
            <a:endParaRPr lang="en-US" dirty="0"/>
          </a:p>
        </p:txBody>
      </p:sp>
    </p:spTree>
    <p:extLst>
      <p:ext uri="{BB962C8B-B14F-4D97-AF65-F5344CB8AC3E}">
        <p14:creationId xmlns:p14="http://schemas.microsoft.com/office/powerpoint/2010/main" val="3003929675"/>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933590" cy="1142999"/>
          </a:xfrm>
        </p:spPr>
        <p:txBody>
          <a:bodyPr>
            <a:normAutofit/>
          </a:bodyPr>
          <a:lstStyle/>
          <a:p>
            <a:r>
              <a:rPr lang="en-US" dirty="0"/>
              <a:t>How Do We Build Services?</a:t>
            </a:r>
          </a:p>
        </p:txBody>
      </p:sp>
      <p:sp>
        <p:nvSpPr>
          <p:cNvPr id="3" name="Content Placeholder 2"/>
          <p:cNvSpPr>
            <a:spLocks noGrp="1"/>
          </p:cNvSpPr>
          <p:nvPr>
            <p:ph idx="1"/>
          </p:nvPr>
        </p:nvSpPr>
        <p:spPr>
          <a:xfrm>
            <a:off x="838200" y="1456267"/>
            <a:ext cx="10515600" cy="4726324"/>
          </a:xfrm>
        </p:spPr>
        <p:txBody>
          <a:bodyPr>
            <a:normAutofit lnSpcReduction="10000"/>
          </a:bodyPr>
          <a:lstStyle/>
          <a:p>
            <a:r>
              <a:rPr lang="en-US" dirty="0" err="1"/>
              <a:t>WebAPI</a:t>
            </a:r>
            <a:r>
              <a:rPr lang="en-US" dirty="0"/>
              <a:t> / IIS</a:t>
            </a:r>
          </a:p>
          <a:p>
            <a:r>
              <a:rPr lang="en-US" dirty="0"/>
              <a:t>WCF </a:t>
            </a:r>
          </a:p>
          <a:p>
            <a:r>
              <a:rPr lang="en-US" dirty="0"/>
              <a:t>WCF / CODE Framework / </a:t>
            </a:r>
            <a:r>
              <a:rPr lang="en-US" dirty="0" err="1"/>
              <a:t>WebAPI</a:t>
            </a:r>
            <a:r>
              <a:rPr lang="en-US" dirty="0"/>
              <a:t> / IIS</a:t>
            </a:r>
          </a:p>
          <a:p>
            <a:r>
              <a:rPr lang="en-US" dirty="0"/>
              <a:t>Node.js</a:t>
            </a:r>
          </a:p>
          <a:p>
            <a:r>
              <a:rPr lang="en-US" dirty="0"/>
              <a:t>PHP</a:t>
            </a:r>
          </a:p>
          <a:p>
            <a:r>
              <a:rPr lang="en-US" dirty="0"/>
              <a:t>Java</a:t>
            </a:r>
          </a:p>
          <a:p>
            <a:r>
              <a:rPr lang="en-US" dirty="0"/>
              <a:t>.NET http </a:t>
            </a:r>
            <a:endParaRPr lang="en-US" dirty="0" smtClean="0"/>
          </a:p>
          <a:p>
            <a:r>
              <a:rPr lang="en-US" dirty="0" smtClean="0"/>
              <a:t>.NET Core &amp; ASP.NET Core</a:t>
            </a:r>
            <a:endParaRPr lang="en-US" dirty="0"/>
          </a:p>
          <a:p>
            <a:r>
              <a:rPr lang="en-US" dirty="0" err="1"/>
              <a:t>Etc</a:t>
            </a:r>
            <a:r>
              <a:rPr lang="en-US" dirty="0"/>
              <a:t>…, </a:t>
            </a:r>
            <a:r>
              <a:rPr lang="en-US" dirty="0" err="1"/>
              <a:t>etc</a:t>
            </a:r>
            <a:r>
              <a:rPr lang="en-US" dirty="0"/>
              <a:t>…, </a:t>
            </a:r>
            <a:r>
              <a:rPr lang="en-US" dirty="0" err="1"/>
              <a:t>etc</a:t>
            </a:r>
            <a:r>
              <a:rPr lang="en-US" dirty="0"/>
              <a:t>…</a:t>
            </a:r>
          </a:p>
        </p:txBody>
      </p:sp>
    </p:spTree>
    <p:extLst>
      <p:ext uri="{BB962C8B-B14F-4D97-AF65-F5344CB8AC3E}">
        <p14:creationId xmlns:p14="http://schemas.microsoft.com/office/powerpoint/2010/main" val="1987022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Global</a:t>
            </a:r>
            <a:br>
              <a:rPr lang="en-US" dirty="0" smtClean="0"/>
            </a:br>
            <a:r>
              <a:rPr lang="en-US" dirty="0" smtClean="0"/>
              <a:t>Azure </a:t>
            </a:r>
            <a:r>
              <a:rPr lang="en-US" dirty="0" err="1" smtClean="0"/>
              <a:t>Bootcamp</a:t>
            </a:r>
            <a:r>
              <a:rPr lang="en-US" dirty="0" smtClean="0"/>
              <a:t/>
            </a:r>
            <a:br>
              <a:rPr lang="en-US" dirty="0" smtClean="0"/>
            </a:br>
            <a:r>
              <a:rPr lang="en-US" dirty="0" smtClean="0"/>
              <a:t>April 2017</a:t>
            </a:r>
            <a:endParaRPr lang="en-US" dirty="0"/>
          </a:p>
        </p:txBody>
      </p:sp>
      <p:sp>
        <p:nvSpPr>
          <p:cNvPr id="3" name="Subtitle 2"/>
          <p:cNvSpPr>
            <a:spLocks noGrp="1"/>
          </p:cNvSpPr>
          <p:nvPr>
            <p:ph type="subTitle" idx="1"/>
          </p:nvPr>
        </p:nvSpPr>
        <p:spPr/>
        <p:txBody>
          <a:bodyPr>
            <a:normAutofit/>
          </a:bodyPr>
          <a:lstStyle/>
          <a:p>
            <a:r>
              <a:rPr lang="en-US" dirty="0" smtClean="0"/>
              <a:t>Los Angeles, CA</a:t>
            </a:r>
          </a:p>
          <a:p>
            <a:r>
              <a:rPr lang="en-US" dirty="0" smtClean="0"/>
              <a:t>Web Apps, </a:t>
            </a:r>
            <a:r>
              <a:rPr lang="en-US" dirty="0" err="1" smtClean="0"/>
              <a:t>DocumentDB</a:t>
            </a:r>
            <a:r>
              <a:rPr lang="en-US" dirty="0" smtClean="0"/>
              <a:t> </a:t>
            </a:r>
            <a:r>
              <a:rPr lang="en-US" dirty="0"/>
              <a:t>&amp; Web API </a:t>
            </a:r>
            <a:r>
              <a:rPr lang="en-US" dirty="0" smtClean="0"/>
              <a:t>Services</a:t>
            </a:r>
            <a:endParaRPr lang="en-US" dirty="0"/>
          </a:p>
        </p:txBody>
      </p:sp>
    </p:spTree>
    <p:extLst>
      <p:ext uri="{BB962C8B-B14F-4D97-AF65-F5344CB8AC3E}">
        <p14:creationId xmlns:p14="http://schemas.microsoft.com/office/powerpoint/2010/main" val="407121883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Web Architecture (</a:t>
            </a:r>
            <a:r>
              <a:rPr lang="en-US" dirty="0" err="1" smtClean="0"/>
              <a:t>Webforms</a:t>
            </a:r>
            <a:r>
              <a:rPr lang="en-US" dirty="0" smtClean="0"/>
              <a:t>/MVC)</a:t>
            </a:r>
            <a:endParaRPr lang="en-US" dirty="0"/>
          </a:p>
        </p:txBody>
      </p:sp>
      <p:pic>
        <p:nvPicPr>
          <p:cNvPr id="5" name="Picture 4"/>
          <p:cNvPicPr>
            <a:picLocks noChangeAspect="1"/>
          </p:cNvPicPr>
          <p:nvPr/>
        </p:nvPicPr>
        <p:blipFill>
          <a:blip r:embed="rId3"/>
          <a:stretch>
            <a:fillRect/>
          </a:stretch>
        </p:blipFill>
        <p:spPr>
          <a:xfrm>
            <a:off x="2244014" y="2405487"/>
            <a:ext cx="3241196" cy="2504714"/>
          </a:xfrm>
          <a:prstGeom prst="rect">
            <a:avLst/>
          </a:prstGeom>
          <a:ln>
            <a:solidFill>
              <a:schemeClr val="accent1"/>
            </a:solidFill>
          </a:ln>
          <a:effectLst>
            <a:outerShdw blurRad="50800" dist="38100" dir="2700000" algn="tl" rotWithShape="0">
              <a:prstClr val="black">
                <a:alpha val="40000"/>
              </a:prstClr>
            </a:outerShdw>
          </a:effectLst>
        </p:spPr>
      </p:pic>
      <p:cxnSp>
        <p:nvCxnSpPr>
          <p:cNvPr id="12" name="Straight Arrow Connector 11"/>
          <p:cNvCxnSpPr/>
          <p:nvPr/>
        </p:nvCxnSpPr>
        <p:spPr>
          <a:xfrm>
            <a:off x="5485210" y="3015672"/>
            <a:ext cx="1071418" cy="0"/>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375401" y="2225960"/>
            <a:ext cx="3232727" cy="1976580"/>
            <a:chOff x="8121073" y="1616365"/>
            <a:chExt cx="3232727" cy="1976580"/>
          </a:xfrm>
          <a:effectLst>
            <a:outerShdw blurRad="50800" dist="38100" dir="2700000" algn="tl" rotWithShape="0">
              <a:prstClr val="black">
                <a:alpha val="40000"/>
              </a:prstClr>
            </a:outerShdw>
          </a:effectLst>
        </p:grpSpPr>
        <p:sp>
          <p:nvSpPr>
            <p:cNvPr id="6" name="Rectangle 5"/>
            <p:cNvSpPr/>
            <p:nvPr/>
          </p:nvSpPr>
          <p:spPr>
            <a:xfrm>
              <a:off x="8894618" y="2650836"/>
              <a:ext cx="2013527"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(HTML)</a:t>
              </a:r>
            </a:p>
          </p:txBody>
        </p:sp>
        <p:sp>
          <p:nvSpPr>
            <p:cNvPr id="8" name="Rectangle 7"/>
            <p:cNvSpPr/>
            <p:nvPr/>
          </p:nvSpPr>
          <p:spPr>
            <a:xfrm>
              <a:off x="8894618" y="2984863"/>
              <a:ext cx="2013527"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(C#)</a:t>
              </a:r>
            </a:p>
          </p:txBody>
        </p:sp>
        <p:sp>
          <p:nvSpPr>
            <p:cNvPr id="9" name="Rectangle 8"/>
            <p:cNvSpPr/>
            <p:nvPr/>
          </p:nvSpPr>
          <p:spPr>
            <a:xfrm>
              <a:off x="8294255" y="2316809"/>
              <a:ext cx="2613889"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(C#)</a:t>
              </a:r>
            </a:p>
          </p:txBody>
        </p:sp>
        <p:sp>
          <p:nvSpPr>
            <p:cNvPr id="13" name="Rectangle 12"/>
            <p:cNvSpPr/>
            <p:nvPr/>
          </p:nvSpPr>
          <p:spPr>
            <a:xfrm>
              <a:off x="8121073" y="1616365"/>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063039" y="1805246"/>
              <a:ext cx="1290610" cy="369332"/>
            </a:xfrm>
            <a:prstGeom prst="rect">
              <a:avLst/>
            </a:prstGeom>
            <a:noFill/>
          </p:spPr>
          <p:txBody>
            <a:bodyPr wrap="none" rtlCol="0">
              <a:spAutoFit/>
            </a:bodyPr>
            <a:lstStyle/>
            <a:p>
              <a:r>
                <a:rPr lang="en-US" dirty="0"/>
                <a:t>IIS Server(s)</a:t>
              </a:r>
            </a:p>
          </p:txBody>
        </p:sp>
      </p:grpSp>
      <p:grpSp>
        <p:nvGrpSpPr>
          <p:cNvPr id="26" name="Group 25"/>
          <p:cNvGrpSpPr/>
          <p:nvPr/>
        </p:nvGrpSpPr>
        <p:grpSpPr>
          <a:xfrm>
            <a:off x="6375400" y="4488434"/>
            <a:ext cx="3232727" cy="1976580"/>
            <a:chOff x="6375400" y="4488434"/>
            <a:chExt cx="3232727" cy="1976580"/>
          </a:xfrm>
          <a:effectLst>
            <a:outerShdw blurRad="50800" dist="38100" dir="2700000" algn="tl" rotWithShape="0">
              <a:prstClr val="black">
                <a:alpha val="40000"/>
              </a:prstClr>
            </a:outerShdw>
          </a:effectLst>
        </p:grpSpPr>
        <p:sp>
          <p:nvSpPr>
            <p:cNvPr id="10" name="Flowchart: Magnetic Disk 9"/>
            <p:cNvSpPr/>
            <p:nvPr/>
          </p:nvSpPr>
          <p:spPr>
            <a:xfrm>
              <a:off x="7317367" y="5382410"/>
              <a:ext cx="1330037" cy="768278"/>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5" name="Rectangle 14"/>
            <p:cNvSpPr/>
            <p:nvPr/>
          </p:nvSpPr>
          <p:spPr>
            <a:xfrm>
              <a:off x="6375400" y="4488434"/>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10933" y="4685465"/>
              <a:ext cx="1942904" cy="369332"/>
            </a:xfrm>
            <a:prstGeom prst="rect">
              <a:avLst/>
            </a:prstGeom>
            <a:noFill/>
          </p:spPr>
          <p:txBody>
            <a:bodyPr wrap="none" rtlCol="0">
              <a:spAutoFit/>
            </a:bodyPr>
            <a:lstStyle/>
            <a:p>
              <a:r>
                <a:rPr lang="en-US" dirty="0"/>
                <a:t>Database Server(s)</a:t>
              </a:r>
            </a:p>
          </p:txBody>
        </p:sp>
      </p:grpSp>
      <p:sp>
        <p:nvSpPr>
          <p:cNvPr id="17" name="TextBox 16"/>
          <p:cNvSpPr txBox="1"/>
          <p:nvPr/>
        </p:nvSpPr>
        <p:spPr>
          <a:xfrm>
            <a:off x="3306475" y="2098896"/>
            <a:ext cx="955454"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a:t>Browser</a:t>
            </a:r>
          </a:p>
        </p:txBody>
      </p:sp>
      <p:cxnSp>
        <p:nvCxnSpPr>
          <p:cNvPr id="21" name="Straight Arrow Connector 20"/>
          <p:cNvCxnSpPr/>
          <p:nvPr/>
        </p:nvCxnSpPr>
        <p:spPr>
          <a:xfrm flipH="1">
            <a:off x="5477166" y="3138053"/>
            <a:ext cx="1071417" cy="7713"/>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989456" y="3862313"/>
            <a:ext cx="1" cy="1614411"/>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86755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 Architecture</a:t>
            </a:r>
          </a:p>
        </p:txBody>
      </p:sp>
      <p:pic>
        <p:nvPicPr>
          <p:cNvPr id="5" name="Picture 4"/>
          <p:cNvPicPr>
            <a:picLocks noChangeAspect="1"/>
          </p:cNvPicPr>
          <p:nvPr/>
        </p:nvPicPr>
        <p:blipFill>
          <a:blip r:embed="rId3"/>
          <a:stretch>
            <a:fillRect/>
          </a:stretch>
        </p:blipFill>
        <p:spPr>
          <a:xfrm>
            <a:off x="1579418" y="2313124"/>
            <a:ext cx="4192120" cy="3239564"/>
          </a:xfrm>
          <a:prstGeom prst="rect">
            <a:avLst/>
          </a:prstGeom>
          <a:ln>
            <a:solidFill>
              <a:schemeClr val="accent1"/>
            </a:solidFill>
          </a:ln>
          <a:effectLst>
            <a:outerShdw blurRad="50800" dist="38100" dir="2700000" algn="tl" rotWithShape="0">
              <a:prstClr val="black">
                <a:alpha val="40000"/>
              </a:prstClr>
            </a:outerShdw>
          </a:effectLst>
        </p:spPr>
      </p:pic>
      <p:cxnSp>
        <p:nvCxnSpPr>
          <p:cNvPr id="12" name="Straight Arrow Connector 11"/>
          <p:cNvCxnSpPr/>
          <p:nvPr/>
        </p:nvCxnSpPr>
        <p:spPr>
          <a:xfrm>
            <a:off x="5771538" y="2923309"/>
            <a:ext cx="1071418" cy="0"/>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661729" y="2133597"/>
            <a:ext cx="3232727" cy="1976580"/>
            <a:chOff x="8121073" y="1616365"/>
            <a:chExt cx="3232727" cy="1976580"/>
          </a:xfrm>
          <a:effectLst>
            <a:outerShdw blurRad="50800" dist="38100" dir="2700000" algn="tl" rotWithShape="0">
              <a:prstClr val="black">
                <a:alpha val="40000"/>
              </a:prstClr>
            </a:outerShdw>
          </a:effectLst>
        </p:grpSpPr>
        <p:sp>
          <p:nvSpPr>
            <p:cNvPr id="9" name="Rectangle 8"/>
            <p:cNvSpPr/>
            <p:nvPr/>
          </p:nvSpPr>
          <p:spPr>
            <a:xfrm>
              <a:off x="8294255" y="2316809"/>
              <a:ext cx="2613889"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Web Pages</a:t>
              </a:r>
            </a:p>
          </p:txBody>
        </p:sp>
        <p:sp>
          <p:nvSpPr>
            <p:cNvPr id="13" name="Rectangle 12"/>
            <p:cNvSpPr/>
            <p:nvPr/>
          </p:nvSpPr>
          <p:spPr>
            <a:xfrm>
              <a:off x="8121073" y="1616365"/>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849215" y="1795892"/>
              <a:ext cx="1911036" cy="369332"/>
            </a:xfrm>
            <a:prstGeom prst="rect">
              <a:avLst/>
            </a:prstGeom>
            <a:noFill/>
          </p:spPr>
          <p:txBody>
            <a:bodyPr wrap="none" rtlCol="0">
              <a:spAutoFit/>
            </a:bodyPr>
            <a:lstStyle/>
            <a:p>
              <a:r>
                <a:rPr lang="en-US" dirty="0"/>
                <a:t>Any Web Server(s)</a:t>
              </a:r>
            </a:p>
          </p:txBody>
        </p:sp>
      </p:grpSp>
      <p:grpSp>
        <p:nvGrpSpPr>
          <p:cNvPr id="32" name="Group 31"/>
          <p:cNvGrpSpPr/>
          <p:nvPr/>
        </p:nvGrpSpPr>
        <p:grpSpPr>
          <a:xfrm>
            <a:off x="6661728" y="4396071"/>
            <a:ext cx="3232727" cy="1976580"/>
            <a:chOff x="6661728" y="4396071"/>
            <a:chExt cx="3232727" cy="1976580"/>
          </a:xfrm>
          <a:effectLst>
            <a:outerShdw blurRad="50800" dist="38100" dir="2700000" algn="tl" rotWithShape="0">
              <a:prstClr val="black">
                <a:alpha val="40000"/>
              </a:prstClr>
            </a:outerShdw>
          </a:effectLst>
        </p:grpSpPr>
        <p:sp>
          <p:nvSpPr>
            <p:cNvPr id="10" name="Flowchart: Magnetic Disk 9"/>
            <p:cNvSpPr/>
            <p:nvPr/>
          </p:nvSpPr>
          <p:spPr>
            <a:xfrm>
              <a:off x="7603695" y="5290047"/>
              <a:ext cx="1330037" cy="768278"/>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5" name="Rectangle 14"/>
            <p:cNvSpPr/>
            <p:nvPr/>
          </p:nvSpPr>
          <p:spPr>
            <a:xfrm>
              <a:off x="6661728" y="4396071"/>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297261" y="4593102"/>
              <a:ext cx="1942904" cy="369332"/>
            </a:xfrm>
            <a:prstGeom prst="rect">
              <a:avLst/>
            </a:prstGeom>
            <a:noFill/>
          </p:spPr>
          <p:txBody>
            <a:bodyPr wrap="none" rtlCol="0">
              <a:spAutoFit/>
            </a:bodyPr>
            <a:lstStyle/>
            <a:p>
              <a:r>
                <a:rPr lang="en-US" dirty="0"/>
                <a:t>Database Server(s)</a:t>
              </a:r>
            </a:p>
          </p:txBody>
        </p:sp>
      </p:grpSp>
      <p:sp>
        <p:nvSpPr>
          <p:cNvPr id="17" name="TextBox 16"/>
          <p:cNvSpPr txBox="1"/>
          <p:nvPr/>
        </p:nvSpPr>
        <p:spPr>
          <a:xfrm>
            <a:off x="3197751" y="1975761"/>
            <a:ext cx="955454"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a:t>Browser</a:t>
            </a:r>
          </a:p>
        </p:txBody>
      </p:sp>
      <p:cxnSp>
        <p:nvCxnSpPr>
          <p:cNvPr id="21" name="Straight Arrow Connector 20"/>
          <p:cNvCxnSpPr/>
          <p:nvPr/>
        </p:nvCxnSpPr>
        <p:spPr>
          <a:xfrm flipH="1">
            <a:off x="5763494" y="3045690"/>
            <a:ext cx="1071417" cy="7713"/>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842956" y="3321581"/>
            <a:ext cx="2613889"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 (C# / Node)</a:t>
            </a:r>
          </a:p>
        </p:txBody>
      </p:sp>
      <p:cxnSp>
        <p:nvCxnSpPr>
          <p:cNvPr id="24" name="Straight Connector 23"/>
          <p:cNvCxnSpPr>
            <a:endCxn id="10" idx="1"/>
          </p:cNvCxnSpPr>
          <p:nvPr/>
        </p:nvCxnSpPr>
        <p:spPr>
          <a:xfrm flipH="1">
            <a:off x="8268714" y="3603702"/>
            <a:ext cx="7072" cy="1686345"/>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74749" y="2967529"/>
            <a:ext cx="2401458" cy="225631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8275784" y="3769950"/>
            <a:ext cx="1" cy="1614411"/>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91805" y="3319627"/>
            <a:ext cx="1967346"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ViewModel</a:t>
            </a:r>
            <a:r>
              <a:rPr lang="en-US" dirty="0"/>
              <a:t> (.</a:t>
            </a:r>
            <a:r>
              <a:rPr lang="en-US" dirty="0" err="1"/>
              <a:t>js</a:t>
            </a:r>
            <a:r>
              <a:rPr lang="en-US" dirty="0"/>
              <a:t>)</a:t>
            </a:r>
          </a:p>
        </p:txBody>
      </p:sp>
      <p:cxnSp>
        <p:nvCxnSpPr>
          <p:cNvPr id="22" name="Straight Arrow Connector 21"/>
          <p:cNvCxnSpPr/>
          <p:nvPr/>
        </p:nvCxnSpPr>
        <p:spPr>
          <a:xfrm>
            <a:off x="4659151" y="3387790"/>
            <a:ext cx="2191849" cy="9238"/>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659151" y="3519409"/>
            <a:ext cx="2183805" cy="2748"/>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691805" y="3756583"/>
            <a:ext cx="1967346"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 (.</a:t>
            </a:r>
            <a:r>
              <a:rPr lang="en-US" dirty="0" err="1"/>
              <a:t>js</a:t>
            </a:r>
            <a:r>
              <a:rPr lang="en-US" dirty="0"/>
              <a:t> &amp; .html)</a:t>
            </a:r>
          </a:p>
        </p:txBody>
      </p:sp>
    </p:spTree>
    <p:extLst>
      <p:ext uri="{BB962C8B-B14F-4D97-AF65-F5344CB8AC3E}">
        <p14:creationId xmlns:p14="http://schemas.microsoft.com/office/powerpoint/2010/main" val="701452445"/>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sp>
        <p:nvSpPr>
          <p:cNvPr id="3" name="Content Placeholder 2"/>
          <p:cNvSpPr>
            <a:spLocks noGrp="1"/>
          </p:cNvSpPr>
          <p:nvPr>
            <p:ph idx="1"/>
          </p:nvPr>
        </p:nvSpPr>
        <p:spPr>
          <a:xfrm>
            <a:off x="838200" y="1456267"/>
            <a:ext cx="10515600" cy="4673600"/>
          </a:xfrm>
        </p:spPr>
        <p:txBody>
          <a:bodyPr/>
          <a:lstStyle/>
          <a:p>
            <a:r>
              <a:rPr lang="en-US" dirty="0"/>
              <a:t>Web server does a whole lot less:</a:t>
            </a:r>
          </a:p>
          <a:p>
            <a:pPr lvl="1"/>
            <a:r>
              <a:rPr lang="en-US" dirty="0"/>
              <a:t>Serves (mostly) static web pages</a:t>
            </a:r>
          </a:p>
          <a:p>
            <a:pPr lvl="1"/>
            <a:r>
              <a:rPr lang="en-US" dirty="0"/>
              <a:t>Authenticates users</a:t>
            </a:r>
          </a:p>
          <a:p>
            <a:pPr lvl="1"/>
            <a:r>
              <a:rPr lang="en-US" dirty="0"/>
              <a:t>Hosts service calls</a:t>
            </a:r>
          </a:p>
          <a:p>
            <a:pPr lvl="1"/>
            <a:endParaRPr lang="en-US" dirty="0"/>
          </a:p>
          <a:p>
            <a:r>
              <a:rPr lang="en-US" dirty="0"/>
              <a:t>Browser does a whole lot more</a:t>
            </a:r>
          </a:p>
          <a:p>
            <a:pPr lvl="1"/>
            <a:r>
              <a:rPr lang="en-US" dirty="0"/>
              <a:t>HTML is built or served from JavaScript</a:t>
            </a:r>
          </a:p>
          <a:p>
            <a:pPr lvl="1"/>
            <a:r>
              <a:rPr lang="en-US" dirty="0"/>
              <a:t>AJAX service calls / No post backs</a:t>
            </a:r>
          </a:p>
          <a:p>
            <a:pPr lvl="1"/>
            <a:r>
              <a:rPr lang="en-US" dirty="0"/>
              <a:t>UI flow</a:t>
            </a:r>
          </a:p>
          <a:p>
            <a:pPr lvl="1"/>
            <a:r>
              <a:rPr lang="en-US" dirty="0"/>
              <a:t>UI logic</a:t>
            </a:r>
          </a:p>
        </p:txBody>
      </p:sp>
    </p:spTree>
    <p:extLst>
      <p:ext uri="{BB962C8B-B14F-4D97-AF65-F5344CB8AC3E}">
        <p14:creationId xmlns:p14="http://schemas.microsoft.com/office/powerpoint/2010/main" val="3299598597"/>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Angular?</a:t>
            </a:r>
            <a:endParaRPr lang="en-US" dirty="0"/>
          </a:p>
        </p:txBody>
      </p:sp>
      <p:sp>
        <p:nvSpPr>
          <p:cNvPr id="3" name="Content Placeholder 2"/>
          <p:cNvSpPr>
            <a:spLocks noGrp="1"/>
          </p:cNvSpPr>
          <p:nvPr>
            <p:ph idx="1"/>
          </p:nvPr>
        </p:nvSpPr>
        <p:spPr>
          <a:xfrm>
            <a:off x="838200" y="1456267"/>
            <a:ext cx="10515600" cy="4990832"/>
          </a:xfrm>
        </p:spPr>
        <p:txBody>
          <a:bodyPr>
            <a:normAutofit fontScale="92500"/>
          </a:bodyPr>
          <a:lstStyle/>
          <a:p>
            <a:r>
              <a:rPr lang="en-US" dirty="0"/>
              <a:t>Angular </a:t>
            </a:r>
            <a:r>
              <a:rPr lang="en-US" dirty="0" smtClean="0"/>
              <a:t>(v4) </a:t>
            </a:r>
            <a:r>
              <a:rPr lang="en-US" dirty="0"/>
              <a:t>is a (massive) framework for building JavaScript applications including, but not limited to browser applications (SPAs)</a:t>
            </a:r>
          </a:p>
          <a:p>
            <a:r>
              <a:rPr lang="en-US" dirty="0"/>
              <a:t>Released (out of CTP) in September 2016</a:t>
            </a:r>
          </a:p>
          <a:p>
            <a:r>
              <a:rPr lang="en-US" dirty="0"/>
              <a:t>A re-thinking of version 1</a:t>
            </a:r>
          </a:p>
          <a:p>
            <a:r>
              <a:rPr lang="en-US" dirty="0"/>
              <a:t>Includes features such as data-binding, HTML templating, in-browser routing, application structure, out of the box support for CSS styling, and a whole lot more!</a:t>
            </a:r>
          </a:p>
          <a:p>
            <a:r>
              <a:rPr lang="en-US" dirty="0"/>
              <a:t>Built with </a:t>
            </a:r>
            <a:r>
              <a:rPr lang="en-US" dirty="0" err="1"/>
              <a:t>TypeScript</a:t>
            </a:r>
            <a:endParaRPr lang="en-US" dirty="0"/>
          </a:p>
          <a:p>
            <a:r>
              <a:rPr lang="en-US" dirty="0"/>
              <a:t>Utilizes many other open source </a:t>
            </a:r>
            <a:r>
              <a:rPr lang="en-US" dirty="0" err="1"/>
              <a:t>js</a:t>
            </a:r>
            <a:r>
              <a:rPr lang="en-US" dirty="0"/>
              <a:t> ‘frameworks</a:t>
            </a:r>
            <a:r>
              <a:rPr lang="en-US" dirty="0" smtClean="0"/>
              <a:t>’</a:t>
            </a:r>
          </a:p>
          <a:p>
            <a:r>
              <a:rPr lang="en-US" dirty="0" smtClean="0">
                <a:hlinkClick r:id="rId2"/>
              </a:rPr>
              <a:t>https://angular.io</a:t>
            </a:r>
            <a:r>
              <a:rPr lang="en-US" dirty="0" smtClean="0"/>
              <a:t> </a:t>
            </a:r>
            <a:endParaRPr lang="en-US" dirty="0"/>
          </a:p>
        </p:txBody>
      </p:sp>
    </p:spTree>
    <p:extLst>
      <p:ext uri="{BB962C8B-B14F-4D97-AF65-F5344CB8AC3E}">
        <p14:creationId xmlns:p14="http://schemas.microsoft.com/office/powerpoint/2010/main" val="4469199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313" y="1287061"/>
            <a:ext cx="10098524" cy="5133617"/>
          </a:xfrm>
        </p:spPr>
      </p:pic>
    </p:spTree>
    <p:extLst>
      <p:ext uri="{BB962C8B-B14F-4D97-AF65-F5344CB8AC3E}">
        <p14:creationId xmlns:p14="http://schemas.microsoft.com/office/powerpoint/2010/main" val="197123815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.NET We Would Call That…</a:t>
            </a:r>
          </a:p>
        </p:txBody>
      </p:sp>
      <p:sp>
        <p:nvSpPr>
          <p:cNvPr id="3" name="Content Placeholder 2"/>
          <p:cNvSpPr>
            <a:spLocks noGrp="1"/>
          </p:cNvSpPr>
          <p:nvPr>
            <p:ph idx="1"/>
          </p:nvPr>
        </p:nvSpPr>
        <p:spPr/>
        <p:txBody>
          <a:bodyPr/>
          <a:lstStyle/>
          <a:p>
            <a:r>
              <a:rPr lang="en-US" dirty="0" smtClean="0"/>
              <a:t>Annotation/Decorator </a:t>
            </a:r>
            <a:r>
              <a:rPr lang="en-US" dirty="0">
                <a:sym typeface="Wingdings" panose="05000000000000000000" pitchFamily="2" charset="2"/>
              </a:rPr>
              <a:t> Attribute  </a:t>
            </a:r>
            <a:r>
              <a:rPr lang="en-US" sz="1800" dirty="0" smtClean="0">
                <a:sym typeface="Wingdings" panose="05000000000000000000" pitchFamily="2" charset="2"/>
              </a:rPr>
              <a:t>(e.g. @Module</a:t>
            </a:r>
            <a:r>
              <a:rPr lang="en-US" sz="1800" dirty="0">
                <a:sym typeface="Wingdings" panose="05000000000000000000" pitchFamily="2" charset="2"/>
              </a:rPr>
              <a:t>, @Component, @Injectable)</a:t>
            </a:r>
            <a:endParaRPr lang="en-US" dirty="0">
              <a:sym typeface="Wingdings" panose="05000000000000000000" pitchFamily="2" charset="2"/>
            </a:endParaRPr>
          </a:p>
          <a:p>
            <a:r>
              <a:rPr lang="en-US" dirty="0" smtClean="0">
                <a:sym typeface="Wingdings" panose="05000000000000000000" pitchFamily="2" charset="2"/>
              </a:rPr>
              <a:t>Observable  </a:t>
            </a:r>
            <a:r>
              <a:rPr lang="en-US" dirty="0">
                <a:sym typeface="Wingdings" panose="05000000000000000000" pitchFamily="2" charset="2"/>
              </a:rPr>
              <a:t>Task (</a:t>
            </a:r>
            <a:r>
              <a:rPr lang="en-US" dirty="0" err="1">
                <a:sym typeface="Wingdings" panose="05000000000000000000" pitchFamily="2" charset="2"/>
              </a:rPr>
              <a:t>async</a:t>
            </a:r>
            <a:r>
              <a:rPr lang="en-US" dirty="0">
                <a:sym typeface="Wingdings" panose="05000000000000000000" pitchFamily="2" charset="2"/>
              </a:rPr>
              <a:t> &amp; await)</a:t>
            </a:r>
          </a:p>
          <a:p>
            <a:r>
              <a:rPr lang="en-US" dirty="0">
                <a:sym typeface="Wingdings" panose="05000000000000000000" pitchFamily="2" charset="2"/>
              </a:rPr>
              <a:t>@Module  Manifest for a Logical Grouping / SPA</a:t>
            </a:r>
          </a:p>
          <a:p>
            <a:r>
              <a:rPr lang="en-US" dirty="0">
                <a:sym typeface="Wingdings" panose="05000000000000000000" pitchFamily="2" charset="2"/>
              </a:rPr>
              <a:t>@Component  Page or Part of a Page</a:t>
            </a:r>
          </a:p>
          <a:p>
            <a:r>
              <a:rPr lang="en-US" dirty="0" smtClean="0">
                <a:sym typeface="Wingdings" panose="05000000000000000000" pitchFamily="2" charset="2"/>
              </a:rPr>
              <a:t>.subscribe() </a:t>
            </a:r>
            <a:r>
              <a:rPr lang="en-US" dirty="0">
                <a:sym typeface="Wingdings" panose="05000000000000000000" pitchFamily="2" charset="2"/>
              </a:rPr>
              <a:t> Callback</a:t>
            </a:r>
          </a:p>
          <a:p>
            <a:r>
              <a:rPr lang="en-US" dirty="0">
                <a:sym typeface="Wingdings" panose="05000000000000000000" pitchFamily="2" charset="2"/>
              </a:rPr>
              <a:t>Import  using in C</a:t>
            </a:r>
            <a:r>
              <a:rPr lang="en-US" dirty="0" smtClean="0">
                <a:sym typeface="Wingdings" panose="05000000000000000000" pitchFamily="2" charset="2"/>
              </a:rPr>
              <a:t>#</a:t>
            </a:r>
          </a:p>
          <a:p>
            <a:endParaRPr lang="en-US" dirty="0"/>
          </a:p>
        </p:txBody>
      </p:sp>
    </p:spTree>
    <p:extLst>
      <p:ext uri="{BB962C8B-B14F-4D97-AF65-F5344CB8AC3E}">
        <p14:creationId xmlns:p14="http://schemas.microsoft.com/office/powerpoint/2010/main" val="108135125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Concepts &amp; Terms</a:t>
            </a:r>
            <a:endParaRPr lang="en-US" dirty="0"/>
          </a:p>
        </p:txBody>
      </p:sp>
      <p:sp>
        <p:nvSpPr>
          <p:cNvPr id="3" name="Content Placeholder 2"/>
          <p:cNvSpPr>
            <a:spLocks noGrp="1"/>
          </p:cNvSpPr>
          <p:nvPr>
            <p:ph idx="1"/>
          </p:nvPr>
        </p:nvSpPr>
        <p:spPr>
          <a:xfrm>
            <a:off x="640080" y="1456266"/>
            <a:ext cx="10952480" cy="4893733"/>
          </a:xfrm>
        </p:spPr>
        <p:txBody>
          <a:bodyPr>
            <a:normAutofit/>
          </a:bodyPr>
          <a:lstStyle/>
          <a:p>
            <a:r>
              <a:rPr lang="en-US" dirty="0" smtClean="0"/>
              <a:t>Module </a:t>
            </a:r>
            <a:r>
              <a:rPr lang="en-US" sz="2400" dirty="0" smtClean="0"/>
              <a:t>(manifest for logical grouping)</a:t>
            </a:r>
            <a:endParaRPr lang="en-US" dirty="0" smtClean="0"/>
          </a:p>
          <a:p>
            <a:r>
              <a:rPr lang="en-US" dirty="0" smtClean="0"/>
              <a:t>Component </a:t>
            </a:r>
            <a:r>
              <a:rPr lang="en-US" sz="2400" dirty="0" smtClean="0"/>
              <a:t>(page or part of a page)</a:t>
            </a:r>
            <a:endParaRPr lang="en-US" dirty="0" smtClean="0"/>
          </a:p>
          <a:p>
            <a:r>
              <a:rPr lang="en-US" dirty="0" smtClean="0"/>
              <a:t>Template </a:t>
            </a:r>
            <a:r>
              <a:rPr lang="en-US" sz="2400" dirty="0" smtClean="0"/>
              <a:t>(html)</a:t>
            </a:r>
          </a:p>
          <a:p>
            <a:r>
              <a:rPr lang="en-US" dirty="0" smtClean="0"/>
              <a:t>Metadata </a:t>
            </a:r>
            <a:r>
              <a:rPr lang="en-US" sz="2400" dirty="0" smtClean="0"/>
              <a:t>(attributes)</a:t>
            </a:r>
          </a:p>
          <a:p>
            <a:r>
              <a:rPr lang="en-US" dirty="0" smtClean="0"/>
              <a:t>Data Binding</a:t>
            </a:r>
          </a:p>
          <a:p>
            <a:r>
              <a:rPr lang="en-US" dirty="0" smtClean="0"/>
              <a:t>Directive </a:t>
            </a:r>
            <a:r>
              <a:rPr lang="en-US" sz="2400" dirty="0" smtClean="0"/>
              <a:t>(component, structural e.g. </a:t>
            </a:r>
            <a:r>
              <a:rPr lang="en-US" sz="2400" dirty="0" err="1"/>
              <a:t>N</a:t>
            </a:r>
            <a:r>
              <a:rPr lang="en-US" sz="2400" dirty="0" err="1" smtClean="0"/>
              <a:t>gFor</a:t>
            </a:r>
            <a:r>
              <a:rPr lang="en-US" sz="2400" dirty="0" smtClean="0"/>
              <a:t>, attribute e.g. [(</a:t>
            </a:r>
            <a:r>
              <a:rPr lang="en-US" sz="2400" dirty="0" err="1" smtClean="0"/>
              <a:t>NgModel</a:t>
            </a:r>
            <a:r>
              <a:rPr lang="en-US" sz="2400" dirty="0" smtClean="0"/>
              <a:t>)] )</a:t>
            </a:r>
          </a:p>
          <a:p>
            <a:r>
              <a:rPr lang="en-US" dirty="0" smtClean="0"/>
              <a:t>Service </a:t>
            </a:r>
            <a:r>
              <a:rPr lang="en-US" sz="2400" dirty="0" smtClean="0"/>
              <a:t>(class shared across many components)</a:t>
            </a:r>
          </a:p>
          <a:p>
            <a:r>
              <a:rPr lang="en-US" dirty="0" smtClean="0"/>
              <a:t>Dependency Injection </a:t>
            </a:r>
            <a:r>
              <a:rPr lang="en-US" sz="2400" dirty="0" smtClean="0"/>
              <a:t>(default way to spin up new instances)</a:t>
            </a:r>
            <a:endParaRPr lang="en-US" dirty="0"/>
          </a:p>
        </p:txBody>
      </p:sp>
    </p:spTree>
    <p:extLst>
      <p:ext uri="{BB962C8B-B14F-4D97-AF65-F5344CB8AC3E}">
        <p14:creationId xmlns:p14="http://schemas.microsoft.com/office/powerpoint/2010/main" val="404979674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Concepts &amp; Terms cont’d…</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pitchFamily="2" charset="2"/>
              </a:rPr>
              <a:t>Selector</a:t>
            </a:r>
            <a:r>
              <a:rPr lang="en-US" sz="2400" dirty="0" smtClean="0">
                <a:sym typeface="Wingdings" panose="05000000000000000000" pitchFamily="2" charset="2"/>
              </a:rPr>
              <a:t>  (find this html tag an insert the template there)</a:t>
            </a:r>
          </a:p>
          <a:p>
            <a:r>
              <a:rPr lang="en-US" dirty="0">
                <a:sym typeface="Wingdings" panose="05000000000000000000" pitchFamily="2" charset="2"/>
              </a:rPr>
              <a:t>Router Outlet </a:t>
            </a:r>
            <a:r>
              <a:rPr lang="en-US" dirty="0" smtClean="0">
                <a:sym typeface="Wingdings" panose="05000000000000000000" pitchFamily="2" charset="2"/>
              </a:rPr>
              <a:t> </a:t>
            </a:r>
            <a:r>
              <a:rPr lang="en-US" sz="2400" dirty="0" smtClean="0">
                <a:sym typeface="Wingdings" panose="05000000000000000000" pitchFamily="2" charset="2"/>
              </a:rPr>
              <a:t>(client side routing: show routed pages in this html tag)</a:t>
            </a:r>
          </a:p>
          <a:p>
            <a:r>
              <a:rPr lang="en-US" dirty="0" smtClean="0">
                <a:sym typeface="Wingdings" panose="05000000000000000000" pitchFamily="2" charset="2"/>
              </a:rPr>
              <a:t>Imports  </a:t>
            </a:r>
            <a:r>
              <a:rPr lang="en-US" sz="2400" dirty="0" smtClean="0">
                <a:sym typeface="Wingdings" panose="05000000000000000000" pitchFamily="2" charset="2"/>
              </a:rPr>
              <a:t>(</a:t>
            </a:r>
            <a:r>
              <a:rPr lang="en-US" sz="2400" smtClean="0">
                <a:sym typeface="Wingdings" panose="05000000000000000000" pitchFamily="2" charset="2"/>
              </a:rPr>
              <a:t>use other modules </a:t>
            </a:r>
            <a:r>
              <a:rPr lang="en-US" sz="2400" dirty="0" smtClean="0">
                <a:sym typeface="Wingdings" panose="05000000000000000000" pitchFamily="2" charset="2"/>
              </a:rPr>
              <a:t>in this module)</a:t>
            </a:r>
            <a:endParaRPr lang="en-US" dirty="0" smtClean="0">
              <a:sym typeface="Wingdings" panose="05000000000000000000" pitchFamily="2" charset="2"/>
            </a:endParaRPr>
          </a:p>
          <a:p>
            <a:r>
              <a:rPr lang="en-US" dirty="0" smtClean="0">
                <a:sym typeface="Wingdings" panose="05000000000000000000" pitchFamily="2" charset="2"/>
              </a:rPr>
              <a:t>Exports  </a:t>
            </a:r>
            <a:r>
              <a:rPr lang="en-US" sz="2400" dirty="0" smtClean="0">
                <a:sym typeface="Wingdings" panose="05000000000000000000" pitchFamily="2" charset="2"/>
              </a:rPr>
              <a:t>(make available to other modules)</a:t>
            </a:r>
          </a:p>
          <a:p>
            <a:r>
              <a:rPr lang="en-US" dirty="0">
                <a:sym typeface="Wingdings" panose="05000000000000000000" pitchFamily="2" charset="2"/>
              </a:rPr>
              <a:t>Declarations</a:t>
            </a:r>
            <a:r>
              <a:rPr lang="en-US" sz="2400" dirty="0" smtClean="0">
                <a:sym typeface="Wingdings" panose="05000000000000000000" pitchFamily="2" charset="2"/>
              </a:rPr>
              <a:t>  (declare components that are part of a module)</a:t>
            </a:r>
            <a:endParaRPr lang="en-US" sz="2400" dirty="0">
              <a:sym typeface="Wingdings" panose="05000000000000000000" pitchFamily="2" charset="2"/>
            </a:endParaRPr>
          </a:p>
          <a:p>
            <a:r>
              <a:rPr lang="en-US" dirty="0" smtClean="0">
                <a:sym typeface="Wingdings" panose="05000000000000000000" pitchFamily="2" charset="2"/>
              </a:rPr>
              <a:t>Providers  </a:t>
            </a:r>
            <a:r>
              <a:rPr lang="en-US" sz="2400" dirty="0">
                <a:sym typeface="Wingdings" panose="05000000000000000000" pitchFamily="2" charset="2"/>
              </a:rPr>
              <a:t>(create instances for dependency injection)</a:t>
            </a:r>
          </a:p>
          <a:p>
            <a:endParaRPr lang="en-US" dirty="0"/>
          </a:p>
        </p:txBody>
      </p:sp>
    </p:spTree>
    <p:extLst>
      <p:ext uri="{BB962C8B-B14F-4D97-AF65-F5344CB8AC3E}">
        <p14:creationId xmlns:p14="http://schemas.microsoft.com/office/powerpoint/2010/main" val="329030220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Imports (using in C#)</a:t>
            </a:r>
            <a:endParaRPr lang="en-US" dirty="0"/>
          </a:p>
        </p:txBody>
      </p:sp>
      <p:sp>
        <p:nvSpPr>
          <p:cNvPr id="3" name="Content Placeholder 2"/>
          <p:cNvSpPr>
            <a:spLocks noGrp="1"/>
          </p:cNvSpPr>
          <p:nvPr>
            <p:ph idx="1"/>
          </p:nvPr>
        </p:nvSpPr>
        <p:spPr/>
        <p:txBody>
          <a:bodyPr/>
          <a:lstStyle/>
          <a:p>
            <a:r>
              <a:rPr lang="en-US" dirty="0" smtClean="0"/>
              <a:t>FRAMEWORK:</a:t>
            </a:r>
          </a:p>
          <a:p>
            <a:pPr lvl="1"/>
            <a:r>
              <a:rPr lang="en-US" dirty="0" smtClean="0"/>
              <a:t>import </a:t>
            </a:r>
            <a:r>
              <a:rPr lang="en-US" dirty="0"/>
              <a:t>{ Http, Headers } from '@angular/http</a:t>
            </a:r>
            <a:r>
              <a:rPr lang="en-US" dirty="0" smtClean="0"/>
              <a:t>';</a:t>
            </a:r>
          </a:p>
          <a:p>
            <a:pPr marL="0" indent="0">
              <a:buNone/>
            </a:pPr>
            <a:endParaRPr lang="en-US" dirty="0" smtClean="0"/>
          </a:p>
          <a:p>
            <a:r>
              <a:rPr lang="en-US" dirty="0" smtClean="0"/>
              <a:t>CLASSES:</a:t>
            </a:r>
          </a:p>
          <a:p>
            <a:pPr lvl="1"/>
            <a:r>
              <a:rPr lang="en-US" dirty="0" smtClean="0"/>
              <a:t>import </a:t>
            </a:r>
            <a:r>
              <a:rPr lang="en-US" dirty="0"/>
              <a:t>{ Person } from '../classes/person</a:t>
            </a:r>
            <a:r>
              <a:rPr lang="en-US" dirty="0" smtClean="0"/>
              <a:t>';</a:t>
            </a:r>
          </a:p>
          <a:p>
            <a:endParaRPr lang="en-US" dirty="0"/>
          </a:p>
          <a:p>
            <a:r>
              <a:rPr lang="en-US" dirty="0" smtClean="0"/>
              <a:t>JAVASCRIPT:</a:t>
            </a:r>
          </a:p>
          <a:p>
            <a:pPr lvl="1"/>
            <a:r>
              <a:rPr lang="en-US" dirty="0" smtClean="0"/>
              <a:t>import '</a:t>
            </a:r>
            <a:r>
              <a:rPr lang="en-US" dirty="0" err="1" smtClean="0"/>
              <a:t>rxjs</a:t>
            </a:r>
            <a:r>
              <a:rPr lang="en-US" dirty="0" smtClean="0"/>
              <a:t>/add/operator/';</a:t>
            </a:r>
            <a:endParaRPr lang="en-US" dirty="0"/>
          </a:p>
          <a:p>
            <a:endParaRPr lang="en-US" dirty="0"/>
          </a:p>
        </p:txBody>
      </p:sp>
    </p:spTree>
    <p:extLst>
      <p:ext uri="{BB962C8B-B14F-4D97-AF65-F5344CB8AC3E}">
        <p14:creationId xmlns:p14="http://schemas.microsoft.com/office/powerpoint/2010/main" val="229076103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sz="3200" dirty="0" smtClean="0"/>
              <a:t>{{ }}	interpolation –&gt; 1 way</a:t>
            </a:r>
          </a:p>
          <a:p>
            <a:r>
              <a:rPr lang="en-US" sz="3200" dirty="0" smtClean="0"/>
              <a:t>( )	event binding &lt;– 1 way</a:t>
            </a:r>
          </a:p>
          <a:p>
            <a:r>
              <a:rPr lang="en-US" sz="3200" dirty="0" smtClean="0"/>
              <a:t>[ ]	property binding –&gt; 1 way</a:t>
            </a:r>
          </a:p>
          <a:p>
            <a:r>
              <a:rPr lang="en-US" sz="3200" dirty="0" smtClean="0"/>
              <a:t>[( </a:t>
            </a:r>
            <a:r>
              <a:rPr lang="en-US" sz="3200" dirty="0"/>
              <a:t>)] &lt;–&gt;</a:t>
            </a:r>
            <a:r>
              <a:rPr lang="en-US" sz="3200" dirty="0" smtClean="0"/>
              <a:t>	2 way</a:t>
            </a:r>
          </a:p>
          <a:p>
            <a:endParaRPr lang="en-US" dirty="0"/>
          </a:p>
        </p:txBody>
      </p:sp>
    </p:spTree>
    <p:extLst>
      <p:ext uri="{BB962C8B-B14F-4D97-AF65-F5344CB8AC3E}">
        <p14:creationId xmlns:p14="http://schemas.microsoft.com/office/powerpoint/2010/main" val="321924807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Welcome to the</a:t>
            </a:r>
          </a:p>
        </p:txBody>
      </p:sp>
      <p:sp>
        <p:nvSpPr>
          <p:cNvPr id="6" name="TextBox 5"/>
          <p:cNvSpPr txBox="1"/>
          <p:nvPr/>
        </p:nvSpPr>
        <p:spPr>
          <a:xfrm>
            <a:off x="258417" y="5883962"/>
            <a:ext cx="1158014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srgbClr val="000000"/>
                </a:solidFill>
                <a:effectLst/>
                <a:uLnTx/>
                <a:uFillTx/>
                <a:latin typeface="Segoe UI Light" panose="020B0502040204020203" pitchFamily="34" charset="0"/>
                <a:ea typeface="+mn-ea"/>
                <a:cs typeface="Segoe UI Light" panose="020B0502040204020203" pitchFamily="34" charset="0"/>
              </a:rPr>
              <a:t>Los Angeles,</a:t>
            </a:r>
            <a:r>
              <a:rPr kumimoji="0" lang="en-US" sz="3600" b="0" i="0" u="none" strike="noStrike" kern="1200" cap="none" spc="0" normalizeH="0" noProof="0" dirty="0" smtClean="0">
                <a:ln>
                  <a:noFill/>
                </a:ln>
                <a:solidFill>
                  <a:srgbClr val="000000"/>
                </a:solidFill>
                <a:effectLst/>
                <a:uLnTx/>
                <a:uFillTx/>
                <a:latin typeface="Segoe UI Light" panose="020B0502040204020203" pitchFamily="34" charset="0"/>
                <a:ea typeface="+mn-ea"/>
                <a:cs typeface="Segoe UI Light" panose="020B0502040204020203" pitchFamily="34" charset="0"/>
              </a:rPr>
              <a:t> CA</a:t>
            </a:r>
            <a:endParaRPr kumimoji="0" lang="en-US" sz="36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53687132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Services in .NET Core</a:t>
            </a:r>
            <a:endParaRPr lang="en-US" dirty="0"/>
          </a:p>
        </p:txBody>
      </p:sp>
      <p:sp>
        <p:nvSpPr>
          <p:cNvPr id="4" name="Rectangle 3"/>
          <p:cNvSpPr/>
          <p:nvPr/>
        </p:nvSpPr>
        <p:spPr>
          <a:xfrm>
            <a:off x="3180522" y="2311353"/>
            <a:ext cx="5287617" cy="3154710"/>
          </a:xfrm>
          <a:prstGeom prst="rect">
            <a:avLst/>
          </a:prstGeom>
          <a:noFill/>
        </p:spPr>
        <p:txBody>
          <a:bodyPr wrap="square" lIns="91440" tIns="45720" rIns="91440" bIns="45720">
            <a:spAutoFit/>
          </a:bodyPr>
          <a:lstStyle/>
          <a:p>
            <a:pPr algn="ctr"/>
            <a:r>
              <a:rPr lang="en-US" sz="199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Lab</a:t>
            </a:r>
            <a:endParaRPr lang="en-US" sz="199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38608373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155205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857983" y="1548131"/>
            <a:ext cx="4444263" cy="4563582"/>
          </a:xfrm>
        </p:spPr>
        <p:txBody>
          <a:bodyPr>
            <a:normAutofit lnSpcReduction="10000"/>
          </a:bodyPr>
          <a:lstStyle/>
          <a:p>
            <a:pPr marL="0" indent="0">
              <a:buNone/>
            </a:pPr>
            <a:r>
              <a:rPr lang="en-US" sz="3600" b="1" dirty="0" smtClean="0">
                <a:latin typeface="Segoe UI Light" panose="020B0502040204020203" pitchFamily="34" charset="0"/>
                <a:cs typeface="Segoe UI Light" panose="020B0502040204020203" pitchFamily="34" charset="0"/>
              </a:rPr>
              <a:t>King Wilder</a:t>
            </a:r>
            <a:endParaRPr lang="en-US" sz="3600" b="1" dirty="0">
              <a:latin typeface="Segoe UI Light" panose="020B0502040204020203" pitchFamily="34" charset="0"/>
              <a:cs typeface="Segoe UI Light" panose="020B0502040204020203" pitchFamily="34" charset="0"/>
            </a:endParaRPr>
          </a:p>
          <a:p>
            <a:pPr>
              <a:lnSpc>
                <a:spcPct val="90000"/>
              </a:lnSpc>
              <a:buNone/>
            </a:pPr>
            <a:endParaRPr lang="en-US" b="1" dirty="0"/>
          </a:p>
          <a:p>
            <a:r>
              <a:rPr lang="en-US" sz="2000" dirty="0"/>
              <a:t>Senior </a:t>
            </a:r>
            <a:r>
              <a:rPr lang="en-US" sz="2000" dirty="0" smtClean="0"/>
              <a:t>Software Developer</a:t>
            </a:r>
            <a:r>
              <a:rPr lang="en-US" sz="2000" dirty="0"/>
              <a:t/>
            </a:r>
            <a:br>
              <a:rPr lang="en-US" sz="2000" dirty="0"/>
            </a:br>
            <a:r>
              <a:rPr lang="en-US" sz="2000" dirty="0"/>
              <a:t>EPS Software Corp.  Houston, </a:t>
            </a:r>
            <a:r>
              <a:rPr lang="en-US" sz="2000" dirty="0" smtClean="0"/>
              <a:t>TX</a:t>
            </a:r>
          </a:p>
          <a:p>
            <a:r>
              <a:rPr lang="en-US" sz="2000" dirty="0" smtClean="0"/>
              <a:t>Live in La Quinta, CA</a:t>
            </a:r>
            <a:endParaRPr lang="en-US" sz="2000" dirty="0"/>
          </a:p>
          <a:p>
            <a:r>
              <a:rPr lang="en-US" sz="2000" dirty="0"/>
              <a:t>Writer and </a:t>
            </a:r>
            <a:r>
              <a:rPr lang="en-US" sz="2000" dirty="0" smtClean="0"/>
              <a:t>Speaker</a:t>
            </a:r>
          </a:p>
          <a:p>
            <a:r>
              <a:rPr lang="en-US" sz="2000" dirty="0" smtClean="0"/>
              <a:t>Gizmo Beach</a:t>
            </a:r>
          </a:p>
          <a:p>
            <a:r>
              <a:rPr lang="en-US" sz="2000" dirty="0" smtClean="0"/>
              <a:t>Open Source Contributor</a:t>
            </a:r>
          </a:p>
          <a:p>
            <a:r>
              <a:rPr lang="en-US" sz="2000" dirty="0" smtClean="0"/>
              <a:t>Full-stack </a:t>
            </a:r>
            <a:r>
              <a:rPr lang="en-US" sz="2000" dirty="0" err="1" smtClean="0"/>
              <a:t>.Net</a:t>
            </a:r>
            <a:r>
              <a:rPr lang="en-US" sz="2000" dirty="0" smtClean="0"/>
              <a:t> developer</a:t>
            </a:r>
          </a:p>
          <a:p>
            <a:r>
              <a:rPr lang="en-US" sz="2000" dirty="0" smtClean="0"/>
              <a:t>Angular, </a:t>
            </a:r>
            <a:r>
              <a:rPr lang="en-US" sz="2000" dirty="0" err="1" smtClean="0"/>
              <a:t>NodeJS</a:t>
            </a:r>
            <a:r>
              <a:rPr lang="en-US" sz="2000" dirty="0" smtClean="0"/>
              <a:t>, </a:t>
            </a:r>
            <a:r>
              <a:rPr lang="en-US" sz="2000" dirty="0" err="1" smtClean="0"/>
              <a:t>NoSql</a:t>
            </a:r>
            <a:endParaRPr lang="en-US" sz="2000" dirty="0" smtClean="0"/>
          </a:p>
          <a:p>
            <a:r>
              <a:rPr lang="en-US" sz="2000" dirty="0" smtClean="0"/>
              <a:t>Golfer, Hiker, Coder</a:t>
            </a:r>
            <a:endParaRPr lang="en-US" sz="2000" dirty="0"/>
          </a:p>
        </p:txBody>
      </p:sp>
      <p:sp>
        <p:nvSpPr>
          <p:cNvPr id="2" name="Title 1"/>
          <p:cNvSpPr>
            <a:spLocks noGrp="1"/>
          </p:cNvSpPr>
          <p:nvPr>
            <p:ph type="title"/>
          </p:nvPr>
        </p:nvSpPr>
        <p:spPr/>
        <p:txBody>
          <a:bodyPr>
            <a:normAutofit/>
          </a:bodyPr>
          <a:lstStyle/>
          <a:p>
            <a:r>
              <a:rPr lang="en-US" dirty="0"/>
              <a:t>About the Presenter</a:t>
            </a:r>
          </a:p>
        </p:txBody>
      </p:sp>
      <p:pic>
        <p:nvPicPr>
          <p:cNvPr id="7"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95581" y="541679"/>
            <a:ext cx="2019750" cy="20129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5216" y="6310527"/>
            <a:ext cx="1147072" cy="414475"/>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9312" y="6310527"/>
            <a:ext cx="1115034" cy="402899"/>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01370" y="6298953"/>
            <a:ext cx="1179102" cy="426049"/>
          </a:xfrm>
          <a:prstGeom prst="rect">
            <a:avLst/>
          </a:prstGeom>
          <a:ln>
            <a:noFill/>
          </a:ln>
          <a:effectLst>
            <a:outerShdw blurRad="292100" dist="139700" dir="2700000" algn="tl" rotWithShape="0">
              <a:srgbClr val="333333">
                <a:alpha val="65000"/>
              </a:srgbClr>
            </a:outerShdw>
          </a:effectLst>
        </p:spPr>
      </p:pic>
      <p:pic>
        <p:nvPicPr>
          <p:cNvPr id="14" name="Picture 2" descr="http://codemag.com/Magazine/Cover/da1b41db-d90e-4750-8ea8-2f2c9898575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3696" y="3921738"/>
            <a:ext cx="1268411" cy="16489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 name="Picture 4" descr="2013 Mar/A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8671" y="3921738"/>
            <a:ext cx="1268411" cy="16489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15" descr="2012 Jul/Au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08722" y="3921738"/>
            <a:ext cx="1268411" cy="16489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4560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857983" y="1548131"/>
            <a:ext cx="10679021" cy="4563582"/>
          </a:xfrm>
        </p:spPr>
        <p:txBody>
          <a:bodyPr>
            <a:normAutofit/>
          </a:bodyPr>
          <a:lstStyle/>
          <a:p>
            <a:pPr marL="0" indent="0">
              <a:buNone/>
            </a:pPr>
            <a:r>
              <a:rPr lang="en-US" sz="3600" b="1" dirty="0" smtClean="0">
                <a:latin typeface="Segoe UI Light" panose="020B0502040204020203" pitchFamily="34" charset="0"/>
                <a:cs typeface="Segoe UI Light" panose="020B0502040204020203" pitchFamily="34" charset="0"/>
              </a:rPr>
              <a:t>Charles Johnson</a:t>
            </a:r>
            <a:endParaRPr lang="en-US" sz="3600" b="1" dirty="0">
              <a:latin typeface="Segoe UI Light" panose="020B0502040204020203" pitchFamily="34" charset="0"/>
              <a:cs typeface="Segoe UI Light" panose="020B0502040204020203" pitchFamily="34" charset="0"/>
            </a:endParaRPr>
          </a:p>
          <a:p>
            <a:pPr>
              <a:lnSpc>
                <a:spcPct val="90000"/>
              </a:lnSpc>
              <a:buNone/>
            </a:pPr>
            <a:endParaRPr lang="en-US" b="1" dirty="0"/>
          </a:p>
          <a:p>
            <a:r>
              <a:rPr lang="en-US" sz="2000" dirty="0" smtClean="0"/>
              <a:t>Alert Logic</a:t>
            </a:r>
          </a:p>
          <a:p>
            <a:r>
              <a:rPr lang="en-US" sz="2000" dirty="0" smtClean="0"/>
              <a:t>Manager – Inside Solutions Engineering</a:t>
            </a:r>
            <a:endParaRPr lang="en-US" sz="2000" dirty="0"/>
          </a:p>
          <a:p>
            <a:r>
              <a:rPr lang="en-US" sz="2000" dirty="0" smtClean="0"/>
              <a:t>Cloud Security </a:t>
            </a:r>
            <a:r>
              <a:rPr lang="en-US" sz="2000" dirty="0" smtClean="0"/>
              <a:t>Expert</a:t>
            </a:r>
          </a:p>
          <a:p>
            <a:r>
              <a:rPr lang="en-US" sz="2000" dirty="0" smtClean="0"/>
              <a:t>A 19-year </a:t>
            </a:r>
            <a:r>
              <a:rPr lang="en-US" sz="2000" dirty="0"/>
              <a:t>IT veteran wholly focused on ensuring organizations large and small are enabled to protect their data and infrastructure from malicious activity. Charles began his career in InfoSec securing communications for the Joint Chiefs of Staff and Joint Communications in the United States Navy. Prior to joining Alert Logic, Charles spent 4 years working as a consulting engineer and solutions architect helping organizations measure and address risk and operationalize investments in information systems security resources.</a:t>
            </a:r>
            <a:endParaRPr lang="en-US" sz="2000" dirty="0"/>
          </a:p>
        </p:txBody>
      </p:sp>
      <p:sp>
        <p:nvSpPr>
          <p:cNvPr id="2" name="Title 1"/>
          <p:cNvSpPr>
            <a:spLocks noGrp="1"/>
          </p:cNvSpPr>
          <p:nvPr>
            <p:ph type="title"/>
          </p:nvPr>
        </p:nvSpPr>
        <p:spPr/>
        <p:txBody>
          <a:bodyPr>
            <a:normAutofit/>
          </a:bodyPr>
          <a:lstStyle/>
          <a:p>
            <a:r>
              <a:rPr lang="en-US" dirty="0"/>
              <a:t>About the Presenter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5216" y="6310527"/>
            <a:ext cx="1147072" cy="414475"/>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9312" y="6310527"/>
            <a:ext cx="1115034" cy="402899"/>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01370" y="6298953"/>
            <a:ext cx="1179102" cy="4260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87393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CODE &amp; EPS Software Corp.</a:t>
            </a:r>
          </a:p>
        </p:txBody>
      </p:sp>
      <p:sp>
        <p:nvSpPr>
          <p:cNvPr id="3" name="Content Placeholder 2"/>
          <p:cNvSpPr>
            <a:spLocks noGrp="1"/>
          </p:cNvSpPr>
          <p:nvPr>
            <p:ph idx="1"/>
          </p:nvPr>
        </p:nvSpPr>
        <p:spPr/>
        <p:txBody>
          <a:bodyPr>
            <a:normAutofit lnSpcReduction="10000"/>
          </a:bodyPr>
          <a:lstStyle/>
          <a:p>
            <a:pPr marL="0" indent="0">
              <a:buNone/>
            </a:pPr>
            <a:r>
              <a:rPr lang="en-US" sz="4400" dirty="0"/>
              <a:t>“Helping People</a:t>
            </a:r>
            <a:r>
              <a:rPr lang="en-US" sz="4400" baseline="0" dirty="0"/>
              <a:t> Build Better Software”</a:t>
            </a:r>
          </a:p>
          <a:p>
            <a:endParaRPr lang="en-US" baseline="0" dirty="0"/>
          </a:p>
          <a:p>
            <a:r>
              <a:rPr lang="en-US" baseline="0" dirty="0"/>
              <a:t>Custom Software, Consulting, Training, Mentoring,…</a:t>
            </a:r>
          </a:p>
          <a:p>
            <a:r>
              <a:rPr lang="en-US" dirty="0" smtClean="0"/>
              <a:t>Cloud, Windows</a:t>
            </a:r>
            <a:r>
              <a:rPr lang="en-US" dirty="0"/>
              <a:t>, Web, Mobile</a:t>
            </a:r>
          </a:p>
          <a:p>
            <a:r>
              <a:rPr lang="en-US" dirty="0" smtClean="0"/>
              <a:t>Data</a:t>
            </a:r>
            <a:endParaRPr lang="en-US" dirty="0"/>
          </a:p>
          <a:p>
            <a:r>
              <a:rPr lang="en-US" dirty="0"/>
              <a:t>User Interface and Interaction Design</a:t>
            </a:r>
          </a:p>
          <a:p>
            <a:r>
              <a:rPr lang="en-US" dirty="0"/>
              <a:t>Project Rescue</a:t>
            </a:r>
          </a:p>
          <a:p>
            <a:r>
              <a:rPr lang="en-US" dirty="0"/>
              <a:t>Legacy Conversions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98" y="6311827"/>
            <a:ext cx="1143000" cy="41300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810" y="6311827"/>
            <a:ext cx="1143000" cy="41300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5722" y="6311827"/>
            <a:ext cx="1143000" cy="413004"/>
          </a:xfrm>
          <a:prstGeom prst="rect">
            <a:avLst/>
          </a:prstGeom>
          <a:ln>
            <a:noFill/>
          </a:ln>
          <a:effectLst>
            <a:outerShdw blurRad="292100" dist="139700" dir="2700000" algn="tl" rotWithShape="0">
              <a:srgbClr val="333333">
                <a:alpha val="65000"/>
              </a:srgbClr>
            </a:outerShdw>
          </a:effectLst>
        </p:spPr>
      </p:pic>
      <p:pic>
        <p:nvPicPr>
          <p:cNvPr id="7" name="Picture 2" descr="http://codemag.com/Magazine/CoverLarge/d5bef4fe-cb3c-4de5-9ebc-92fef97420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43134" y="3837094"/>
            <a:ext cx="1472946" cy="19129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359537"/>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Global Sponsors!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 xmlns:a16="http://schemas.microsoft.com/office/drawing/2014/main" id="{4600FE83-B74B-447D-BA9C-0F1A23D497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11732876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 xmlns:a16="http://schemas.microsoft.com/office/drawing/2014/main" val="20000"/>
                    </a:ext>
                  </a:extLst>
                </a:gridCol>
                <a:gridCol w="5248275">
                  <a:extLst>
                    <a:ext uri="{9D8B030D-6E8A-4147-A177-3AD203B41FA5}">
                      <a16:colId xmlns=""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 xmlns:a16="http://schemas.microsoft.com/office/drawing/2014/main" id="{9AFB916C-68FD-4EAB-9050-741974400D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42328613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 xmlns:a16="http://schemas.microsoft.com/office/drawing/2014/main" id="{7200624C-0410-4AB7-B50F-B06EBCD62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18748311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JavaScript for non-JS developer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JavaScript for non-JS developers</Template>
  <TotalTime>1507</TotalTime>
  <Words>1362</Words>
  <Application>Microsoft Office PowerPoint</Application>
  <PresentationFormat>Widescreen</PresentationFormat>
  <Paragraphs>227</Paragraphs>
  <Slides>31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Segoe UI</vt:lpstr>
      <vt:lpstr>Segoe UI Light</vt:lpstr>
      <vt:lpstr>Times New Roman</vt:lpstr>
      <vt:lpstr>Wingdings</vt:lpstr>
      <vt:lpstr>JavaScript for non-JS developers</vt:lpstr>
      <vt:lpstr>Magnus Master Theme</vt:lpstr>
      <vt:lpstr>Internet Connection Info</vt:lpstr>
      <vt:lpstr>Global Azure Bootcamp April 2017</vt:lpstr>
      <vt:lpstr>PowerPoint Presentation</vt:lpstr>
      <vt:lpstr>About the Presenter</vt:lpstr>
      <vt:lpstr>About the Presenter</vt:lpstr>
      <vt:lpstr>About CODE &amp; EPS Software Corp.</vt:lpstr>
      <vt:lpstr>PowerPoint Presentation</vt:lpstr>
      <vt:lpstr>PowerPoint Presentation</vt:lpstr>
      <vt:lpstr>PowerPoint Presentation</vt:lpstr>
      <vt:lpstr>Agenda</vt:lpstr>
      <vt:lpstr>Using the Cloud Effectively</vt:lpstr>
      <vt:lpstr>Architecture of the Sample Apps</vt:lpstr>
      <vt:lpstr>Create a Database In Azure</vt:lpstr>
      <vt:lpstr>GolfTracker Service</vt:lpstr>
      <vt:lpstr>Micro-Services</vt:lpstr>
      <vt:lpstr>Setting Up Development Environment</vt:lpstr>
      <vt:lpstr>RESTful services using JSON</vt:lpstr>
      <vt:lpstr>Programming Server Side - Services</vt:lpstr>
      <vt:lpstr>How Do We Build Services?</vt:lpstr>
      <vt:lpstr>Traditional Web Architecture (Webforms/MVC)</vt:lpstr>
      <vt:lpstr>SPA Architecture</vt:lpstr>
      <vt:lpstr>Implications</vt:lpstr>
      <vt:lpstr>What is Angular?</vt:lpstr>
      <vt:lpstr>Angular Architecture</vt:lpstr>
      <vt:lpstr>In .NET We Would Call That…</vt:lpstr>
      <vt:lpstr>Angular 2 Concepts &amp; Terms</vt:lpstr>
      <vt:lpstr>Angular 2 Concepts &amp; Terms cont’d…</vt:lpstr>
      <vt:lpstr>Imports (using in C#)</vt:lpstr>
      <vt:lpstr>Data Binding</vt:lpstr>
      <vt:lpstr>Creating Services in .NET Core</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Your Head Around the Modern Web</dc:title>
  <dc:creator>Mike Yeager</dc:creator>
  <cp:lastModifiedBy>King Wilder</cp:lastModifiedBy>
  <cp:revision>71</cp:revision>
  <dcterms:created xsi:type="dcterms:W3CDTF">2016-08-15T21:15:42Z</dcterms:created>
  <dcterms:modified xsi:type="dcterms:W3CDTF">2017-04-21T15:38:35Z</dcterms:modified>
</cp:coreProperties>
</file>