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34"/>
  </p:notesMasterIdLst>
  <p:sldIdLst>
    <p:sldId id="294" r:id="rId3"/>
    <p:sldId id="256" r:id="rId4"/>
    <p:sldId id="285" r:id="rId5"/>
    <p:sldId id="262" r:id="rId6"/>
    <p:sldId id="283" r:id="rId7"/>
    <p:sldId id="263" r:id="rId8"/>
    <p:sldId id="286" r:id="rId9"/>
    <p:sldId id="287" r:id="rId10"/>
    <p:sldId id="288" r:id="rId11"/>
    <p:sldId id="264" r:id="rId12"/>
    <p:sldId id="284" r:id="rId13"/>
    <p:sldId id="289" r:id="rId14"/>
    <p:sldId id="291" r:id="rId15"/>
    <p:sldId id="290" r:id="rId16"/>
    <p:sldId id="270" r:id="rId17"/>
    <p:sldId id="267" r:id="rId18"/>
    <p:sldId id="273" r:id="rId19"/>
    <p:sldId id="265" r:id="rId20"/>
    <p:sldId id="272" r:id="rId21"/>
    <p:sldId id="259" r:id="rId22"/>
    <p:sldId id="260" r:id="rId23"/>
    <p:sldId id="268" r:id="rId24"/>
    <p:sldId id="277" r:id="rId25"/>
    <p:sldId id="292" r:id="rId26"/>
    <p:sldId id="278" r:id="rId27"/>
    <p:sldId id="279" r:id="rId28"/>
    <p:sldId id="280" r:id="rId29"/>
    <p:sldId id="281" r:id="rId30"/>
    <p:sldId id="282" r:id="rId31"/>
    <p:sldId id="293" r:id="rId32"/>
    <p:sldId id="26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2" autoAdjust="0"/>
    <p:restoredTop sz="88407" autoAdjust="0"/>
  </p:normalViewPr>
  <p:slideViewPr>
    <p:cSldViewPr snapToGrid="0">
      <p:cViewPr varScale="1">
        <p:scale>
          <a:sx n="79" d="100"/>
          <a:sy n="79" d="100"/>
        </p:scale>
        <p:origin x="81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B4349-B75A-4D2F-AF41-056B05AD025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A0183-B7AD-4A8F-B662-F675DE509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0737D8-701F-43A0-839F-011E7D5489B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32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0737D8-701F-43A0-839F-011E7D5489B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4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IAAS</a:t>
            </a:r>
            <a:r>
              <a:rPr lang="en-US" baseline="0" dirty="0" smtClean="0"/>
              <a:t> is virtual machines, etc. more for IT</a:t>
            </a:r>
            <a:endParaRPr lang="en-US" dirty="0" smtClean="0"/>
          </a:p>
          <a:p>
            <a:r>
              <a:rPr lang="en-US" dirty="0" smtClean="0"/>
              <a:t>PAAS is</a:t>
            </a:r>
            <a:r>
              <a:rPr lang="en-US" baseline="0" dirty="0" smtClean="0"/>
              <a:t> the sweet spot for developers (Azure SQL, </a:t>
            </a:r>
            <a:r>
              <a:rPr lang="en-US" baseline="0" dirty="0" err="1" smtClean="0"/>
              <a:t>DocumentDB</a:t>
            </a:r>
            <a:r>
              <a:rPr lang="en-US" baseline="0" dirty="0" smtClean="0"/>
              <a:t>, App Services, Blob Storage, etc…)</a:t>
            </a:r>
          </a:p>
          <a:p>
            <a:r>
              <a:rPr lang="en-US" baseline="0" dirty="0" smtClean="0"/>
              <a:t>Makes it easy to share with dev teams across the globe, quickly put up dev, demo, QA &amp; production environments, give dev teams access to vast resources &amp; scale as well as services like big data, Cortana, etc.</a:t>
            </a:r>
          </a:p>
          <a:p>
            <a:r>
              <a:rPr lang="en-US" baseline="0" dirty="0" smtClean="0"/>
              <a:t>SAAS is like O365, MS Team Services, Facebook, etc. (Pre-build stuff for end users to use)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A0183-B7AD-4A8F-B662-F675DE5090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06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A0183-B7AD-4A8F-B662-F675DE5090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72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RESTful services using JSON over HTTP are</a:t>
            </a:r>
            <a:r>
              <a:rPr lang="en-US" baseline="0" dirty="0"/>
              <a:t> 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BABC3-7A37-462C-82AB-AD26892685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77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web server did everything,</a:t>
            </a:r>
            <a:r>
              <a:rPr lang="en-US" baseline="0" dirty="0"/>
              <a:t> including generate the web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A0183-B7AD-4A8F-B662-F675DE50906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01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web server now provides</a:t>
            </a:r>
            <a:r>
              <a:rPr lang="en-US" baseline="0" dirty="0"/>
              <a:t> a few basic things like authentication.</a:t>
            </a:r>
          </a:p>
          <a:p>
            <a:r>
              <a:rPr lang="en-US" baseline="0" dirty="0"/>
              <a:t>Most of the web page is now generated in the browser.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A0183-B7AD-4A8F-B662-F675DE50906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99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://www.twitter.com/codemagazine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facebook.com/codemag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0"/>
            <a:ext cx="12191999" cy="3581400"/>
          </a:xfrm>
          <a:prstGeom prst="rect">
            <a:avLst/>
          </a:prstGeom>
          <a:gradFill flip="none" rotWithShape="1">
            <a:gsLst>
              <a:gs pos="0">
                <a:srgbClr val="00AEEF"/>
              </a:gs>
              <a:gs pos="50000">
                <a:srgbClr val="0094CC"/>
              </a:gs>
              <a:gs pos="100000">
                <a:srgbClr val="00689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199" y="592667"/>
            <a:ext cx="10854267" cy="2675466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60800"/>
            <a:ext cx="9144000" cy="1595920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37067" y="5867400"/>
            <a:ext cx="7535333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CODE Training</a:t>
            </a:r>
          </a:p>
          <a:p>
            <a:pPr algn="l"/>
            <a:r>
              <a:rPr lang="en-US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codemag.com/training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32198" y="5736120"/>
            <a:ext cx="3259802" cy="112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085" y="5864906"/>
            <a:ext cx="2276847" cy="822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49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cover/>
      </p:transition>
    </mc:Choice>
    <mc:Fallback xmlns="">
      <p:transition spd="med">
        <p:cov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199" y="6293126"/>
            <a:ext cx="4631267" cy="4283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670C4-9B15-42BD-9085-B68DEC83E822}" type="datetimeFigureOut">
              <a:rPr lang="en-US" smtClean="0"/>
              <a:t>4/20/2017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3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cover/>
      </p:transition>
    </mc:Choice>
    <mc:Fallback xmlns="">
      <p:transition spd="med">
        <p:cov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90533"/>
            <a:ext cx="10515600" cy="13991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199" y="6293126"/>
            <a:ext cx="4631267" cy="4283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670C4-9B15-42BD-9085-B68DEC83E822}" type="datetimeFigureOut">
              <a:rPr lang="en-US" smtClean="0"/>
              <a:t>4/20/2017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cover/>
      </p:transition>
    </mc:Choice>
    <mc:Fallback xmlns="">
      <p:transition spd="med">
        <p:cov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1999" cy="3581400"/>
          </a:xfrm>
          <a:prstGeom prst="rect">
            <a:avLst/>
          </a:prstGeom>
          <a:gradFill flip="none" rotWithShape="1">
            <a:gsLst>
              <a:gs pos="0">
                <a:srgbClr val="00AEEF"/>
              </a:gs>
              <a:gs pos="50000">
                <a:srgbClr val="0094CC"/>
              </a:gs>
              <a:gs pos="100000">
                <a:srgbClr val="00689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263612"/>
            <a:ext cx="12191998" cy="167228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dirty="0"/>
              <a:t>Q&amp;A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017241"/>
            <a:ext cx="12191999" cy="922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sz="4000" dirty="0"/>
              <a:t>Contact us with Questions!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535827"/>
            <a:ext cx="12191999" cy="1322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200399" y="6177348"/>
            <a:ext cx="5791200" cy="413004"/>
            <a:chOff x="1828800" y="6140196"/>
            <a:chExt cx="5791200" cy="41300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6140196"/>
              <a:ext cx="1138782" cy="4114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194" y="6140196"/>
              <a:ext cx="1143000" cy="41300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388" y="6140196"/>
              <a:ext cx="1143000" cy="41300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6140196"/>
              <a:ext cx="1143000" cy="41300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13" name="Subtitle 2"/>
          <p:cNvSpPr txBox="1">
            <a:spLocks/>
          </p:cNvSpPr>
          <p:nvPr/>
        </p:nvSpPr>
        <p:spPr>
          <a:xfrm>
            <a:off x="7539681" y="3822358"/>
            <a:ext cx="39624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/>
              <a:t>Presenter Contact: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591065" y="3822358"/>
            <a:ext cx="39624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CODE/EPS Contact</a:t>
            </a:r>
          </a:p>
          <a:p>
            <a:pPr algn="l">
              <a:spcBef>
                <a:spcPts val="600"/>
              </a:spcBef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  <a:hlinkClick r:id=""/>
              </a:rPr>
              <a:t>www.codemag.com</a:t>
            </a:r>
          </a:p>
          <a:p>
            <a:pPr algn="l">
              <a:spcBef>
                <a:spcPts val="600"/>
              </a:spcBef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  <a:hlinkClick r:id=""/>
              </a:rPr>
              <a:t>info@codemag.com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l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facebook.com/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codemag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l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twitter.com/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codemagazine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6796216" y="4198207"/>
            <a:ext cx="4705865" cy="1399117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648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cover/>
      </p:transition>
    </mc:Choice>
    <mc:Fallback xmlns="">
      <p:transition spd="med">
        <p:cov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838201"/>
            <a:ext cx="53848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838201"/>
            <a:ext cx="53848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rm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0316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Sober blue">
    <p:bg>
      <p:bgPr>
        <a:solidFill>
          <a:srgbClr val="0A7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61630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272834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Ol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3507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0"/>
            <a:ext cx="12191999" cy="1143000"/>
          </a:xfrm>
          <a:prstGeom prst="rect">
            <a:avLst/>
          </a:prstGeom>
          <a:gradFill flip="none" rotWithShape="1">
            <a:gsLst>
              <a:gs pos="0">
                <a:srgbClr val="00AEEF"/>
              </a:gs>
              <a:gs pos="50000">
                <a:srgbClr val="0094CC"/>
              </a:gs>
              <a:gs pos="100000">
                <a:srgbClr val="00689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42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6267"/>
            <a:ext cx="10515600" cy="4293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199" y="6293126"/>
            <a:ext cx="4631267" cy="4283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670C4-9B15-42BD-9085-B68DEC83E822}" type="datetimeFigureOut">
              <a:rPr lang="en-US" smtClean="0"/>
              <a:t>4/20/2017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066" y="6293126"/>
            <a:ext cx="1185468" cy="428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09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med" p14:dur="600">
        <p:cover/>
      </p:transition>
    </mc:Choice>
    <mc:Fallback xmlns="">
      <p:transition spd="med">
        <p:cover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252000" tIns="252000" rIns="252000" bIns="252000" rtlCol="0" anchor="ctr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1040"/>
          </a:xfrm>
          <a:prstGeom prst="rect">
            <a:avLst/>
          </a:prstGeom>
        </p:spPr>
        <p:txBody>
          <a:bodyPr vert="horz" lIns="252000" tIns="90000" rIns="252000" bIns="9000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87346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192" rtl="0" eaLnBrk="1" fontAlgn="auto" latinLnBrk="0" hangingPunct="1">
        <a:lnSpc>
          <a:spcPct val="100000"/>
        </a:lnSpc>
        <a:spcBef>
          <a:spcPts val="0"/>
        </a:spcBef>
        <a:spcAft>
          <a:spcPts val="2400"/>
        </a:spcAft>
        <a:buClrTx/>
        <a:buSzPct val="90000"/>
        <a:buFont typeface="Arial" pitchFamily="34" charset="0"/>
        <a:buNone/>
        <a:tabLst/>
        <a:defRPr sz="40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bing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ps-azureboot2017-person-app.azurewebsites.net/people" TargetMode="External"/><Relationship Id="rId2" Type="http://schemas.openxmlformats.org/officeDocument/2006/relationships/hyperlink" Target="http://golftrackerng.azurewebsites.ne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hyperlink" Target="http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tpostman.com/app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myeager@eps-software.co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8.jp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://www.sentryone.com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facetflow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hyperlink" Target="http://www.opsgility.com/" TargetMode="External"/><Relationship Id="rId10" Type="http://schemas.openxmlformats.org/officeDocument/2006/relationships/image" Target="../media/image22.png"/><Relationship Id="rId4" Type="http://schemas.openxmlformats.org/officeDocument/2006/relationships/hyperlink" Target="http://www.servicebus360.com/" TargetMode="External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sqlsentry.com/products/performanceadvisor/azuredb?utm_source=global-azure-bootcamp&amp;utm_medium=event&amp;utm_campaign=global-azure-bootcamp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://myge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Connection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4000" dirty="0"/>
              <a:t>Microsoft Wi-Fi Code: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msevent89dq</a:t>
            </a:r>
          </a:p>
          <a:p>
            <a:pPr lvl="1"/>
            <a:r>
              <a:rPr lang="en-US" sz="3600" dirty="0"/>
              <a:t>Connect to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MSFTGUEST</a:t>
            </a:r>
          </a:p>
          <a:p>
            <a:pPr lvl="1"/>
            <a:r>
              <a:rPr lang="en-US" sz="3600" dirty="0"/>
              <a:t>Navigate your web browser to </a:t>
            </a:r>
            <a:r>
              <a:rPr lang="en-US" sz="3600" u="sng" dirty="0">
                <a:hlinkClick r:id="rId2"/>
              </a:rPr>
              <a:t>http://bing.com</a:t>
            </a:r>
            <a:endParaRPr lang="en-US" sz="3600" dirty="0"/>
          </a:p>
          <a:p>
            <a:pPr lvl="1"/>
            <a:r>
              <a:rPr lang="en-US" sz="3600" dirty="0"/>
              <a:t>Click on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Event Attendee Code</a:t>
            </a:r>
            <a:r>
              <a:rPr lang="en-US" sz="3600" dirty="0"/>
              <a:t>, and enter the above code to login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9877" y="4844373"/>
            <a:ext cx="9372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https://github.com/kahanu/AzureBootcamp2017</a:t>
            </a:r>
          </a:p>
        </p:txBody>
      </p:sp>
    </p:spTree>
    <p:extLst>
      <p:ext uri="{BB962C8B-B14F-4D97-AF65-F5344CB8AC3E}">
        <p14:creationId xmlns:p14="http://schemas.microsoft.com/office/powerpoint/2010/main" val="12296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cover/>
      </p:transition>
    </mc:Choice>
    <mc:Fallback xmlns="">
      <p:transition spd="med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Using the Cloud Effectively</a:t>
            </a:r>
          </a:p>
          <a:p>
            <a:r>
              <a:rPr lang="en-US" dirty="0" err="1" smtClean="0"/>
              <a:t>GolfTracker</a:t>
            </a:r>
            <a:r>
              <a:rPr lang="en-US" dirty="0" smtClean="0"/>
              <a:t> Sample </a:t>
            </a:r>
            <a:r>
              <a:rPr lang="en-US" dirty="0"/>
              <a:t>App - </a:t>
            </a:r>
            <a:r>
              <a:rPr lang="en-US" dirty="0">
                <a:hlinkClick r:id="rId2"/>
              </a:rPr>
              <a:t>http://golftrackerng.azurewebsites.net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Person Sample </a:t>
            </a:r>
            <a:r>
              <a:rPr lang="en-US" dirty="0"/>
              <a:t>App -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eps-azureboot2017-person-app.azurewebsites.net/people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Set up Development Environments</a:t>
            </a:r>
          </a:p>
          <a:p>
            <a:r>
              <a:rPr lang="en-US" dirty="0" smtClean="0"/>
              <a:t>Cloud Security</a:t>
            </a:r>
          </a:p>
          <a:p>
            <a:r>
              <a:rPr lang="en-US" dirty="0" smtClean="0"/>
              <a:t>Lab</a:t>
            </a:r>
            <a:endParaRPr lang="en-US" dirty="0"/>
          </a:p>
          <a:p>
            <a:r>
              <a:rPr lang="en-US" dirty="0"/>
              <a:t>Q &amp;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9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cover/>
      </p:transition>
    </mc:Choice>
    <mc:Fallback xmlns="">
      <p:transition spd="med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Cloud Effectively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Infrastructure </a:t>
            </a:r>
            <a:r>
              <a:rPr lang="en-US" dirty="0"/>
              <a:t>a</a:t>
            </a:r>
            <a:r>
              <a:rPr lang="en-US" dirty="0" smtClean="0"/>
              <a:t>s </a:t>
            </a:r>
            <a:r>
              <a:rPr lang="en-US" dirty="0"/>
              <a:t>a</a:t>
            </a:r>
            <a:r>
              <a:rPr lang="en-US" dirty="0" smtClean="0"/>
              <a:t> Service (IAAS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Primarily for IT</a:t>
            </a:r>
          </a:p>
          <a:p>
            <a:pPr lvl="1"/>
            <a:r>
              <a:rPr lang="en-US" dirty="0" smtClean="0"/>
              <a:t>Virtual Machines, etc.</a:t>
            </a:r>
            <a:endParaRPr lang="en-US" dirty="0" smtClean="0"/>
          </a:p>
          <a:p>
            <a:r>
              <a:rPr lang="en-US" dirty="0" smtClean="0"/>
              <a:t>Platform as a Service (PAAS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Databases (Azure SQL, </a:t>
            </a:r>
            <a:r>
              <a:rPr lang="en-US" dirty="0" err="1" smtClean="0"/>
              <a:t>DocumentDB</a:t>
            </a:r>
            <a:r>
              <a:rPr lang="en-US" dirty="0" smtClean="0"/>
              <a:t>, App Services, Blob Storage, etc.)</a:t>
            </a:r>
            <a:endParaRPr lang="en-US" dirty="0" smtClean="0"/>
          </a:p>
          <a:p>
            <a:r>
              <a:rPr lang="en-US" dirty="0" smtClean="0"/>
              <a:t>Software as a Service (SAAS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Working software applications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21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cover/>
      </p:transition>
    </mc:Choice>
    <mc:Fallback xmlns="">
      <p:transition spd="med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the Sample Apps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2494722" y="1669774"/>
            <a:ext cx="8859078" cy="43831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675861" y="1620078"/>
            <a:ext cx="1292087" cy="685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IBM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735496" y="2812774"/>
            <a:ext cx="1302026" cy="119269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AWS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3945834" y="4114800"/>
            <a:ext cx="1192696" cy="1272209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Azure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3955773" y="2663687"/>
            <a:ext cx="1182757" cy="1341783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 DB</a:t>
            </a:r>
            <a:endParaRPr lang="en-US" dirty="0"/>
          </a:p>
        </p:txBody>
      </p:sp>
      <p:sp>
        <p:nvSpPr>
          <p:cNvPr id="9" name="Flowchart: Data 8"/>
          <p:cNvSpPr/>
          <p:nvPr/>
        </p:nvSpPr>
        <p:spPr>
          <a:xfrm>
            <a:off x="5804453" y="2497206"/>
            <a:ext cx="2425147" cy="100882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GolfTracker</a:t>
            </a:r>
            <a:r>
              <a:rPr lang="en-US" dirty="0" smtClean="0">
                <a:solidFill>
                  <a:schemeClr val="tx1"/>
                </a:solidFill>
              </a:rPr>
              <a:t>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Data 9"/>
          <p:cNvSpPr/>
          <p:nvPr/>
        </p:nvSpPr>
        <p:spPr>
          <a:xfrm>
            <a:off x="6231835" y="4333460"/>
            <a:ext cx="1570382" cy="633620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Person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Internal Storage 10"/>
          <p:cNvSpPr/>
          <p:nvPr/>
        </p:nvSpPr>
        <p:spPr>
          <a:xfrm>
            <a:off x="8686800" y="3001617"/>
            <a:ext cx="1421295" cy="1361661"/>
          </a:xfrm>
          <a:prstGeom prst="flowChartInternalStorag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Web App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97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cover/>
      </p:transition>
    </mc:Choice>
    <mc:Fallback xmlns="">
      <p:transition spd="med">
        <p:cov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Database In Azure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81300" y="2510135"/>
            <a:ext cx="662940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Demo</a:t>
            </a:r>
            <a:endParaRPr lang="en-US" sz="16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516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cover/>
      </p:transition>
    </mc:Choice>
    <mc:Fallback xmlns="">
      <p:transition spd="med">
        <p:cov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GolfTracker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99052" y="1794198"/>
            <a:ext cx="10515600" cy="4293744"/>
          </a:xfrm>
        </p:spPr>
        <p:txBody>
          <a:bodyPr/>
          <a:lstStyle/>
          <a:p>
            <a:r>
              <a:rPr lang="en-US" dirty="0"/>
              <a:t>Services are endpoints (addresses) that provide logic and data to an application UI </a:t>
            </a:r>
          </a:p>
          <a:p>
            <a:r>
              <a:rPr lang="en-US" dirty="0"/>
              <a:t>Services are the ‘back end’ parts of a system</a:t>
            </a:r>
          </a:p>
          <a:p>
            <a:r>
              <a:rPr lang="en-US" dirty="0"/>
              <a:t>All modern applications </a:t>
            </a:r>
            <a:r>
              <a:rPr lang="en-US" dirty="0" smtClean="0"/>
              <a:t>use </a:t>
            </a:r>
            <a:r>
              <a:rPr lang="en-US" dirty="0"/>
              <a:t>services, not just modern web applications</a:t>
            </a:r>
          </a:p>
          <a:p>
            <a:r>
              <a:rPr lang="en-US" dirty="0"/>
              <a:t>The concept of services is crucial to modern development</a:t>
            </a:r>
          </a:p>
        </p:txBody>
      </p:sp>
    </p:spTree>
    <p:extLst>
      <p:ext uri="{BB962C8B-B14F-4D97-AF65-F5344CB8AC3E}">
        <p14:creationId xmlns:p14="http://schemas.microsoft.com/office/powerpoint/2010/main" val="153902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cover/>
      </p:transition>
    </mc:Choice>
    <mc:Fallback xmlns="">
      <p:transition spd="med">
        <p:cov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Micro-Services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</a:t>
            </a:r>
          </a:p>
          <a:p>
            <a:r>
              <a:rPr lang="en-US" dirty="0"/>
              <a:t>Lightweight</a:t>
            </a:r>
          </a:p>
          <a:p>
            <a:r>
              <a:rPr lang="en-US" dirty="0"/>
              <a:t>Independently developed and </a:t>
            </a:r>
            <a:r>
              <a:rPr lang="en-US" dirty="0" smtClean="0"/>
              <a:t>deployed</a:t>
            </a:r>
          </a:p>
          <a:p>
            <a:r>
              <a:rPr lang="en-US" dirty="0" smtClean="0"/>
              <a:t>In the future, services will likely be deployed in 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5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cover/>
      </p:transition>
    </mc:Choice>
    <mc:Fallback xmlns="">
      <p:transition spd="med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267"/>
            <a:ext cx="10800522" cy="4293744"/>
          </a:xfrm>
        </p:spPr>
        <p:txBody>
          <a:bodyPr>
            <a:normAutofit/>
          </a:bodyPr>
          <a:lstStyle/>
          <a:p>
            <a:r>
              <a:rPr lang="en-US" dirty="0"/>
              <a:t>Visual Studio </a:t>
            </a:r>
            <a:r>
              <a:rPr lang="en-US" dirty="0" smtClean="0"/>
              <a:t>2017 </a:t>
            </a:r>
            <a:r>
              <a:rPr lang="en-US" dirty="0"/>
              <a:t>Community Edition or </a:t>
            </a:r>
            <a:r>
              <a:rPr lang="en-US" dirty="0" smtClean="0"/>
              <a:t>higher</a:t>
            </a:r>
            <a:endParaRPr lang="en-US" dirty="0"/>
          </a:p>
          <a:p>
            <a:r>
              <a:rPr lang="en-US" dirty="0"/>
              <a:t>SQL Server Express </a:t>
            </a:r>
            <a:r>
              <a:rPr lang="en-US" dirty="0" smtClean="0"/>
              <a:t>(full install) 2016 </a:t>
            </a:r>
            <a:r>
              <a:rPr lang="en-US" dirty="0"/>
              <a:t>or higher</a:t>
            </a:r>
          </a:p>
          <a:p>
            <a:r>
              <a:rPr lang="en-US" dirty="0"/>
              <a:t>Visual Studio Code 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://code.visualstudio.com/</a:t>
            </a:r>
            <a:r>
              <a:rPr lang="en-US" dirty="0"/>
              <a:t> </a:t>
            </a:r>
          </a:p>
          <a:p>
            <a:r>
              <a:rPr lang="en-US" dirty="0"/>
              <a:t>Node.js and NPM    </a:t>
            </a:r>
            <a:r>
              <a:rPr lang="en-US" dirty="0">
                <a:hlinkClick r:id="rId3"/>
              </a:rPr>
              <a:t>https://nodejs.org/en/download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Angular CLI	</a:t>
            </a:r>
            <a:r>
              <a:rPr lang="en-US" dirty="0" smtClean="0"/>
              <a:t>     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install -g @angular/cli</a:t>
            </a:r>
          </a:p>
          <a:p>
            <a:r>
              <a:rPr lang="en-US" dirty="0"/>
              <a:t>Postman </a:t>
            </a:r>
            <a:r>
              <a:rPr lang="en-US" sz="1100" dirty="0"/>
              <a:t>(Windows or Chrome) </a:t>
            </a:r>
            <a:r>
              <a:rPr lang="en-US" dirty="0"/>
              <a:t>  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www.getpostman.com/apps</a:t>
            </a:r>
            <a:r>
              <a:rPr lang="en-US" dirty="0" smtClean="0"/>
              <a:t> [optional]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2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cover/>
      </p:transition>
    </mc:Choice>
    <mc:Fallback xmlns="">
      <p:transition spd="med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Terms of </a:t>
            </a:r>
            <a:r>
              <a:rPr lang="en-US" dirty="0" smtClean="0"/>
              <a:t>JSON over REST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54626" y="1677880"/>
            <a:ext cx="11066319" cy="464302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HttpGet</a:t>
            </a:r>
            <a:r>
              <a:rPr lang="en-US" dirty="0"/>
              <a:t> A List of People containing the string </a:t>
            </a:r>
            <a:r>
              <a:rPr lang="en-US" dirty="0" smtClean="0"/>
              <a:t>“king”</a:t>
            </a:r>
            <a:endParaRPr lang="en-US" dirty="0"/>
          </a:p>
          <a:p>
            <a:r>
              <a:rPr lang="en-US" dirty="0" err="1"/>
              <a:t>HttpGet</a:t>
            </a:r>
            <a:r>
              <a:rPr lang="en-US" dirty="0"/>
              <a:t> The Person with </a:t>
            </a:r>
            <a:r>
              <a:rPr lang="en-US" sz="2400" dirty="0" smtClean="0"/>
              <a:t>Id “3632BFA5-F0BF-4AB1-B5A2-DB1708783A6C”</a:t>
            </a:r>
            <a:endParaRPr lang="en-US" dirty="0"/>
          </a:p>
          <a:p>
            <a:r>
              <a:rPr lang="en-US" dirty="0" err="1"/>
              <a:t>HttpPost</a:t>
            </a:r>
            <a:r>
              <a:rPr lang="en-US" dirty="0"/>
              <a:t> Save This Person: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“Id”: “3632BFA5-F0BF-4AB1-B5A2-DB1708783A6C”,</a:t>
            </a:r>
          </a:p>
          <a:p>
            <a:pPr marL="457200" lvl="1" indent="0">
              <a:buNone/>
            </a:pPr>
            <a:r>
              <a:rPr lang="en-US" dirty="0"/>
              <a:t>“</a:t>
            </a:r>
            <a:r>
              <a:rPr lang="en-US" dirty="0" err="1"/>
              <a:t>FirstName</a:t>
            </a:r>
            <a:r>
              <a:rPr lang="en-US" dirty="0"/>
              <a:t>”: </a:t>
            </a:r>
            <a:r>
              <a:rPr lang="en-US" dirty="0" smtClean="0"/>
              <a:t>“King”,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“</a:t>
            </a:r>
            <a:r>
              <a:rPr lang="en-US" dirty="0" err="1"/>
              <a:t>LastName</a:t>
            </a:r>
            <a:r>
              <a:rPr lang="en-US" dirty="0"/>
              <a:t>”: </a:t>
            </a:r>
            <a:r>
              <a:rPr lang="en-US" dirty="0" smtClean="0"/>
              <a:t>“Wilder”,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“Email”: </a:t>
            </a:r>
            <a:r>
              <a:rPr lang="en-US" dirty="0" smtClean="0">
                <a:hlinkClick r:id="rId2"/>
              </a:rPr>
              <a:t>“kwilder@eps-software.com</a:t>
            </a:r>
            <a:r>
              <a:rPr lang="en-US" dirty="0"/>
              <a:t>”,</a:t>
            </a:r>
          </a:p>
          <a:p>
            <a:pPr marL="457200" lvl="1" indent="0">
              <a:buNone/>
            </a:pPr>
            <a:r>
              <a:rPr lang="en-US" dirty="0"/>
              <a:t>“Phone”: </a:t>
            </a:r>
            <a:r>
              <a:rPr lang="en-US" dirty="0" smtClean="0"/>
              <a:t>“(832) 717-4445”,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48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cover/>
      </p:transition>
    </mc:Choice>
    <mc:Fallback xmlns="">
      <p:transition spd="med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Server Side -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non-UI code should be in services</a:t>
            </a:r>
          </a:p>
          <a:p>
            <a:r>
              <a:rPr lang="en-US" dirty="0"/>
              <a:t>JSON over REST is the de-facto standard</a:t>
            </a:r>
          </a:p>
          <a:p>
            <a:r>
              <a:rPr lang="en-US" dirty="0" err="1"/>
              <a:t>WebAPI</a:t>
            </a:r>
            <a:r>
              <a:rPr lang="en-US" dirty="0"/>
              <a:t> or </a:t>
            </a:r>
            <a:r>
              <a:rPr lang="en-US" dirty="0" smtClean="0"/>
              <a:t>Node.js or ASP.NET Core </a:t>
            </a:r>
            <a:r>
              <a:rPr lang="en-US" dirty="0" err="1" smtClean="0"/>
              <a:t>WebAPI</a:t>
            </a:r>
            <a:endParaRPr lang="en-US" dirty="0"/>
          </a:p>
          <a:p>
            <a:r>
              <a:rPr lang="en-US" dirty="0" smtClean="0"/>
              <a:t>Can be </a:t>
            </a:r>
            <a:r>
              <a:rPr lang="en-US" dirty="0"/>
              <a:t>published on the same domain as the web site</a:t>
            </a:r>
          </a:p>
          <a:p>
            <a:pPr lvl="1"/>
            <a:r>
              <a:rPr lang="en-US" dirty="0"/>
              <a:t>Use web server’s authentication – same authentication as the web site</a:t>
            </a:r>
          </a:p>
          <a:p>
            <a:pPr lvl="1"/>
            <a:r>
              <a:rPr lang="en-US" dirty="0"/>
              <a:t>No cross-domain security </a:t>
            </a:r>
            <a:r>
              <a:rPr lang="en-US" dirty="0" smtClean="0"/>
              <a:t>issues</a:t>
            </a:r>
          </a:p>
          <a:p>
            <a:r>
              <a:rPr lang="en-US" dirty="0" smtClean="0"/>
              <a:t>Can be published on a different domain as the web site</a:t>
            </a:r>
          </a:p>
          <a:p>
            <a:pPr lvl="1"/>
            <a:r>
              <a:rPr lang="en-US" dirty="0" smtClean="0"/>
              <a:t>Requires CORS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2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cover/>
      </p:transition>
    </mc:Choice>
    <mc:Fallback xmlns="">
      <p:transition spd="med">
        <p:cover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933590" cy="1142999"/>
          </a:xfrm>
        </p:spPr>
        <p:txBody>
          <a:bodyPr>
            <a:normAutofit/>
          </a:bodyPr>
          <a:lstStyle/>
          <a:p>
            <a:r>
              <a:rPr lang="en-US" dirty="0"/>
              <a:t>How Do We Build Services?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6324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WebAPI</a:t>
            </a:r>
            <a:r>
              <a:rPr lang="en-US" dirty="0"/>
              <a:t> / IIS</a:t>
            </a:r>
          </a:p>
          <a:p>
            <a:r>
              <a:rPr lang="en-US" dirty="0"/>
              <a:t>WCF </a:t>
            </a:r>
          </a:p>
          <a:p>
            <a:r>
              <a:rPr lang="en-US" dirty="0"/>
              <a:t>WCF / CODE Framework / </a:t>
            </a:r>
            <a:r>
              <a:rPr lang="en-US" dirty="0" err="1"/>
              <a:t>WebAPI</a:t>
            </a:r>
            <a:r>
              <a:rPr lang="en-US" dirty="0"/>
              <a:t> / IIS</a:t>
            </a:r>
          </a:p>
          <a:p>
            <a:r>
              <a:rPr lang="en-US" dirty="0"/>
              <a:t>Node.js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.NET http </a:t>
            </a:r>
            <a:endParaRPr lang="en-US" dirty="0" smtClean="0"/>
          </a:p>
          <a:p>
            <a:r>
              <a:rPr lang="en-US" dirty="0" smtClean="0"/>
              <a:t>.NET Core &amp; ASP.NET Core</a:t>
            </a:r>
            <a:endParaRPr lang="en-US" dirty="0"/>
          </a:p>
          <a:p>
            <a:r>
              <a:rPr lang="en-US" dirty="0" err="1"/>
              <a:t>Etc</a:t>
            </a:r>
            <a:r>
              <a:rPr lang="en-US" dirty="0"/>
              <a:t>…, </a:t>
            </a:r>
            <a:r>
              <a:rPr lang="en-US" dirty="0" err="1"/>
              <a:t>etc</a:t>
            </a:r>
            <a:r>
              <a:rPr lang="en-US" dirty="0"/>
              <a:t>…,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87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cover/>
      </p:transition>
    </mc:Choice>
    <mc:Fallback xmlns="">
      <p:transition spd="med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Global</a:t>
            </a:r>
            <a:br>
              <a:rPr lang="en-US" dirty="0" smtClean="0"/>
            </a:br>
            <a:r>
              <a:rPr lang="en-US" dirty="0" smtClean="0"/>
              <a:t>Azure </a:t>
            </a:r>
            <a:r>
              <a:rPr lang="en-US" dirty="0" err="1" smtClean="0"/>
              <a:t>Bootcamp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April 2017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 Angeles, CA</a:t>
            </a:r>
            <a:endParaRPr lang="en-US" dirty="0" smtClean="0"/>
          </a:p>
          <a:p>
            <a:r>
              <a:rPr lang="en-US" dirty="0" smtClean="0"/>
              <a:t>Web Apps, </a:t>
            </a:r>
            <a:r>
              <a:rPr lang="en-US" dirty="0" err="1" smtClean="0"/>
              <a:t>DocumentDB</a:t>
            </a:r>
            <a:r>
              <a:rPr lang="en-US" dirty="0" smtClean="0"/>
              <a:t> </a:t>
            </a:r>
            <a:r>
              <a:rPr lang="en-US" dirty="0"/>
              <a:t>&amp; Web API </a:t>
            </a:r>
            <a:r>
              <a:rPr lang="en-US" dirty="0" smtClean="0"/>
              <a:t>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1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cover/>
      </p:transition>
    </mc:Choice>
    <mc:Fallback xmlns="">
      <p:transition spd="med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Traditional Web Architecture (</a:t>
            </a:r>
            <a:r>
              <a:rPr lang="en-US" dirty="0" err="1" smtClean="0"/>
              <a:t>Webforms</a:t>
            </a:r>
            <a:r>
              <a:rPr lang="en-US" dirty="0" smtClean="0"/>
              <a:t>/MVC)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014" y="2405487"/>
            <a:ext cx="3241196" cy="2504714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Straight Arrow Connector 11"/>
          <p:cNvCxnSpPr/>
          <p:nvPr/>
        </p:nvCxnSpPr>
        <p:spPr>
          <a:xfrm>
            <a:off x="5485210" y="3015672"/>
            <a:ext cx="107141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375401" y="2225960"/>
            <a:ext cx="3232727" cy="1976580"/>
            <a:chOff x="8121073" y="1616365"/>
            <a:chExt cx="3232727" cy="19765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/>
            <p:cNvSpPr/>
            <p:nvPr/>
          </p:nvSpPr>
          <p:spPr>
            <a:xfrm>
              <a:off x="8894618" y="2650836"/>
              <a:ext cx="2013527" cy="2678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View (HTML)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94618" y="2984863"/>
              <a:ext cx="2013527" cy="2678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(C#)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294255" y="2316809"/>
              <a:ext cx="2613889" cy="2678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Controller (C#)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121073" y="1616365"/>
              <a:ext cx="3232727" cy="19765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063039" y="1805246"/>
              <a:ext cx="1290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IIS Server(s)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375400" y="4488434"/>
            <a:ext cx="3232727" cy="1976580"/>
            <a:chOff x="6375400" y="4488434"/>
            <a:chExt cx="3232727" cy="19765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Flowchart: Magnetic Disk 9"/>
            <p:cNvSpPr/>
            <p:nvPr/>
          </p:nvSpPr>
          <p:spPr>
            <a:xfrm>
              <a:off x="7317367" y="5382410"/>
              <a:ext cx="1330037" cy="768278"/>
            </a:xfrm>
            <a:prstGeom prst="flowChartMagneticDisk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Database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75400" y="4488434"/>
              <a:ext cx="3232727" cy="19765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10933" y="4685465"/>
              <a:ext cx="1942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Database Server(s)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306475" y="2098896"/>
            <a:ext cx="95545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477166" y="3138053"/>
            <a:ext cx="1071417" cy="77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989456" y="3862313"/>
            <a:ext cx="1" cy="1614411"/>
          </a:xfrm>
          <a:prstGeom prst="line">
            <a:avLst/>
          </a:prstGeom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86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cover/>
      </p:transition>
    </mc:Choice>
    <mc:Fallback xmlns="">
      <p:transition spd="med">
        <p:cover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418" y="2313124"/>
            <a:ext cx="4192120" cy="3239564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Straight Arrow Connector 11"/>
          <p:cNvCxnSpPr/>
          <p:nvPr/>
        </p:nvCxnSpPr>
        <p:spPr>
          <a:xfrm>
            <a:off x="5771538" y="2923309"/>
            <a:ext cx="107141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661729" y="2133597"/>
            <a:ext cx="3232727" cy="1976580"/>
            <a:chOff x="8121073" y="1616365"/>
            <a:chExt cx="3232727" cy="19765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Rectangle 8"/>
            <p:cNvSpPr/>
            <p:nvPr/>
          </p:nvSpPr>
          <p:spPr>
            <a:xfrm>
              <a:off x="8294255" y="2316809"/>
              <a:ext cx="2613889" cy="2678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Static Web Pages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121073" y="1616365"/>
              <a:ext cx="3232727" cy="19765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849215" y="1795892"/>
              <a:ext cx="1911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Any Web Server(s)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661728" y="4396071"/>
            <a:ext cx="3232727" cy="1976580"/>
            <a:chOff x="6661728" y="4396071"/>
            <a:chExt cx="3232727" cy="19765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Flowchart: Magnetic Disk 9"/>
            <p:cNvSpPr/>
            <p:nvPr/>
          </p:nvSpPr>
          <p:spPr>
            <a:xfrm>
              <a:off x="7603695" y="5290047"/>
              <a:ext cx="1330037" cy="768278"/>
            </a:xfrm>
            <a:prstGeom prst="flowChartMagneticDisk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Database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61728" y="4396071"/>
              <a:ext cx="3232727" cy="19765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97261" y="4593102"/>
              <a:ext cx="1942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Database Server(s)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197751" y="1975761"/>
            <a:ext cx="95545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763494" y="3045690"/>
            <a:ext cx="1071417" cy="77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42956" y="3321581"/>
            <a:ext cx="2613889" cy="2678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 (C# / Node)</a:t>
            </a:r>
          </a:p>
        </p:txBody>
      </p:sp>
      <p:cxnSp>
        <p:nvCxnSpPr>
          <p:cNvPr id="24" name="Straight Connector 23"/>
          <p:cNvCxnSpPr>
            <a:endCxn id="10" idx="1"/>
          </p:cNvCxnSpPr>
          <p:nvPr/>
        </p:nvCxnSpPr>
        <p:spPr>
          <a:xfrm flipH="1">
            <a:off x="8268714" y="3603702"/>
            <a:ext cx="7072" cy="1686345"/>
          </a:xfrm>
          <a:prstGeom prst="line">
            <a:avLst/>
          </a:prstGeom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474749" y="2967529"/>
            <a:ext cx="2401458" cy="225631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8275784" y="3769950"/>
            <a:ext cx="1" cy="1614411"/>
          </a:xfrm>
          <a:prstGeom prst="line">
            <a:avLst/>
          </a:prstGeom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691805" y="3319627"/>
            <a:ext cx="1967346" cy="2678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ViewModel</a:t>
            </a:r>
            <a:r>
              <a:rPr lang="en-US" dirty="0"/>
              <a:t> (.</a:t>
            </a:r>
            <a:r>
              <a:rPr lang="en-US" dirty="0" err="1"/>
              <a:t>js</a:t>
            </a:r>
            <a:r>
              <a:rPr lang="en-US" dirty="0"/>
              <a:t>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659151" y="3387790"/>
            <a:ext cx="2191849" cy="92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659151" y="3519409"/>
            <a:ext cx="2183805" cy="27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691805" y="3756583"/>
            <a:ext cx="1967346" cy="2678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 (.</a:t>
            </a:r>
            <a:r>
              <a:rPr lang="en-US" dirty="0" err="1"/>
              <a:t>js</a:t>
            </a:r>
            <a:r>
              <a:rPr lang="en-US" dirty="0"/>
              <a:t> &amp; .html)</a:t>
            </a:r>
          </a:p>
        </p:txBody>
      </p:sp>
    </p:spTree>
    <p:extLst>
      <p:ext uri="{BB962C8B-B14F-4D97-AF65-F5344CB8AC3E}">
        <p14:creationId xmlns:p14="http://schemas.microsoft.com/office/powerpoint/2010/main" val="70145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cover/>
      </p:transition>
    </mc:Choice>
    <mc:Fallback xmlns="">
      <p:transition spd="med">
        <p:cover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673600"/>
          </a:xfrm>
        </p:spPr>
        <p:txBody>
          <a:bodyPr/>
          <a:lstStyle/>
          <a:p>
            <a:r>
              <a:rPr lang="en-US" dirty="0"/>
              <a:t>Web server does a whole lot less:</a:t>
            </a:r>
          </a:p>
          <a:p>
            <a:pPr lvl="1"/>
            <a:r>
              <a:rPr lang="en-US" dirty="0"/>
              <a:t>Serves (mostly) static web pages</a:t>
            </a:r>
          </a:p>
          <a:p>
            <a:pPr lvl="1"/>
            <a:r>
              <a:rPr lang="en-US" dirty="0"/>
              <a:t>Authenticates users</a:t>
            </a:r>
          </a:p>
          <a:p>
            <a:pPr lvl="1"/>
            <a:r>
              <a:rPr lang="en-US" dirty="0"/>
              <a:t>Hosts service calls</a:t>
            </a:r>
          </a:p>
          <a:p>
            <a:pPr lvl="1"/>
            <a:endParaRPr lang="en-US" dirty="0"/>
          </a:p>
          <a:p>
            <a:r>
              <a:rPr lang="en-US" dirty="0"/>
              <a:t>Browser does a whole lot more</a:t>
            </a:r>
          </a:p>
          <a:p>
            <a:pPr lvl="1"/>
            <a:r>
              <a:rPr lang="en-US" dirty="0"/>
              <a:t>HTML is built or served from JavaScript</a:t>
            </a:r>
          </a:p>
          <a:p>
            <a:pPr lvl="1"/>
            <a:r>
              <a:rPr lang="en-US" dirty="0"/>
              <a:t>AJAX service calls / No post backs</a:t>
            </a:r>
          </a:p>
          <a:p>
            <a:pPr lvl="1"/>
            <a:r>
              <a:rPr lang="en-US" dirty="0"/>
              <a:t>UI flow</a:t>
            </a:r>
          </a:p>
          <a:p>
            <a:pPr lvl="1"/>
            <a:r>
              <a:rPr lang="en-US" dirty="0"/>
              <a:t>UI logic</a:t>
            </a:r>
          </a:p>
        </p:txBody>
      </p:sp>
    </p:spTree>
    <p:extLst>
      <p:ext uri="{BB962C8B-B14F-4D97-AF65-F5344CB8AC3E}">
        <p14:creationId xmlns:p14="http://schemas.microsoft.com/office/powerpoint/2010/main" val="329959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cover/>
      </p:transition>
    </mc:Choice>
    <mc:Fallback xmlns="">
      <p:transition spd="med">
        <p:cover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Angular?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990832"/>
          </a:xfrm>
        </p:spPr>
        <p:txBody>
          <a:bodyPr>
            <a:normAutofit fontScale="92500"/>
          </a:bodyPr>
          <a:lstStyle/>
          <a:p>
            <a:r>
              <a:rPr lang="en-US" dirty="0"/>
              <a:t>Angular </a:t>
            </a:r>
            <a:r>
              <a:rPr lang="en-US" dirty="0" smtClean="0"/>
              <a:t>(v4) </a:t>
            </a:r>
            <a:r>
              <a:rPr lang="en-US" dirty="0"/>
              <a:t>is a (massive) framework for building JavaScript applications including, but not limited to browser applications (SPAs)</a:t>
            </a:r>
          </a:p>
          <a:p>
            <a:r>
              <a:rPr lang="en-US" dirty="0"/>
              <a:t>Released (out of CTP) in September 2016</a:t>
            </a:r>
          </a:p>
          <a:p>
            <a:r>
              <a:rPr lang="en-US" dirty="0"/>
              <a:t>A re-thinking of version 1</a:t>
            </a:r>
          </a:p>
          <a:p>
            <a:r>
              <a:rPr lang="en-US" dirty="0"/>
              <a:t>Includes features such as data-binding, HTML templating, in-browser routing, application structure, out of the box support for CSS styling, and a whole lot more!</a:t>
            </a:r>
          </a:p>
          <a:p>
            <a:r>
              <a:rPr lang="en-US" dirty="0"/>
              <a:t>Built with </a:t>
            </a:r>
            <a:r>
              <a:rPr lang="en-US" dirty="0" err="1"/>
              <a:t>TypeScript</a:t>
            </a:r>
            <a:endParaRPr lang="en-US" dirty="0"/>
          </a:p>
          <a:p>
            <a:r>
              <a:rPr lang="en-US" dirty="0"/>
              <a:t>Utilizes many other open source </a:t>
            </a:r>
            <a:r>
              <a:rPr lang="en-US" dirty="0" err="1"/>
              <a:t>js</a:t>
            </a:r>
            <a:r>
              <a:rPr lang="en-US" dirty="0"/>
              <a:t> ‘frameworks</a:t>
            </a:r>
            <a:r>
              <a:rPr lang="en-US" dirty="0" smtClean="0"/>
              <a:t>’</a:t>
            </a:r>
          </a:p>
          <a:p>
            <a:r>
              <a:rPr lang="en-US" dirty="0" smtClean="0">
                <a:hlinkClick r:id="rId2"/>
              </a:rPr>
              <a:t>https://angular.io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9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cover/>
      </p:transition>
    </mc:Choice>
    <mc:Fallback xmlns="">
      <p:transition spd="med">
        <p:cover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13" y="1287061"/>
            <a:ext cx="10098524" cy="5133617"/>
          </a:xfrm>
        </p:spPr>
      </p:pic>
    </p:spTree>
    <p:extLst>
      <p:ext uri="{BB962C8B-B14F-4D97-AF65-F5344CB8AC3E}">
        <p14:creationId xmlns:p14="http://schemas.microsoft.com/office/powerpoint/2010/main" val="197123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cover/>
      </p:transition>
    </mc:Choice>
    <mc:Fallback xmlns="">
      <p:transition spd="med">
        <p:cover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.NET We Would Call That…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Annotation/Decorator </a:t>
            </a:r>
            <a:r>
              <a:rPr lang="en-US" dirty="0">
                <a:sym typeface="Wingdings" panose="05000000000000000000" pitchFamily="2" charset="2"/>
              </a:rPr>
              <a:t> Attribute  </a:t>
            </a:r>
            <a:r>
              <a:rPr lang="en-US" sz="1800" dirty="0" smtClean="0">
                <a:sym typeface="Wingdings" panose="05000000000000000000" pitchFamily="2" charset="2"/>
              </a:rPr>
              <a:t>(e.g. @Module</a:t>
            </a:r>
            <a:r>
              <a:rPr lang="en-US" sz="1800" dirty="0">
                <a:sym typeface="Wingdings" panose="05000000000000000000" pitchFamily="2" charset="2"/>
              </a:rPr>
              <a:t>, @Component, @Injectable)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Observable  </a:t>
            </a:r>
            <a:r>
              <a:rPr lang="en-US" dirty="0">
                <a:sym typeface="Wingdings" panose="05000000000000000000" pitchFamily="2" charset="2"/>
              </a:rPr>
              <a:t>Task (</a:t>
            </a:r>
            <a:r>
              <a:rPr lang="en-US" dirty="0" err="1">
                <a:sym typeface="Wingdings" panose="05000000000000000000" pitchFamily="2" charset="2"/>
              </a:rPr>
              <a:t>async</a:t>
            </a:r>
            <a:r>
              <a:rPr lang="en-US" dirty="0">
                <a:sym typeface="Wingdings" panose="05000000000000000000" pitchFamily="2" charset="2"/>
              </a:rPr>
              <a:t> &amp; await)</a:t>
            </a:r>
          </a:p>
          <a:p>
            <a:r>
              <a:rPr lang="en-US" dirty="0">
                <a:sym typeface="Wingdings" panose="05000000000000000000" pitchFamily="2" charset="2"/>
              </a:rPr>
              <a:t>@Module  Manifest for a Logical Grouping / SPA</a:t>
            </a:r>
          </a:p>
          <a:p>
            <a:r>
              <a:rPr lang="en-US" dirty="0">
                <a:sym typeface="Wingdings" panose="05000000000000000000" pitchFamily="2" charset="2"/>
              </a:rPr>
              <a:t>@Component  Page or Part of a Page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.subscribe() </a:t>
            </a:r>
            <a:r>
              <a:rPr lang="en-US" dirty="0">
                <a:sym typeface="Wingdings" panose="05000000000000000000" pitchFamily="2" charset="2"/>
              </a:rPr>
              <a:t> Callback</a:t>
            </a:r>
          </a:p>
          <a:p>
            <a:r>
              <a:rPr lang="en-US" dirty="0">
                <a:sym typeface="Wingdings" panose="05000000000000000000" pitchFamily="2" charset="2"/>
              </a:rPr>
              <a:t>Import  using in C</a:t>
            </a:r>
            <a:r>
              <a:rPr lang="en-US" dirty="0" smtClean="0">
                <a:sym typeface="Wingdings" panose="05000000000000000000" pitchFamily="2" charset="2"/>
              </a:rPr>
              <a:t>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5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cover/>
      </p:transition>
    </mc:Choice>
    <mc:Fallback xmlns="">
      <p:transition spd="med">
        <p:cover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2 Concepts &amp;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456266"/>
            <a:ext cx="10952480" cy="4893733"/>
          </a:xfrm>
        </p:spPr>
        <p:txBody>
          <a:bodyPr>
            <a:normAutofit/>
          </a:bodyPr>
          <a:lstStyle/>
          <a:p>
            <a:r>
              <a:rPr lang="en-US" dirty="0" smtClean="0"/>
              <a:t>Module </a:t>
            </a:r>
            <a:r>
              <a:rPr lang="en-US" sz="2400" dirty="0" smtClean="0"/>
              <a:t>(manifest for logical grouping)</a:t>
            </a:r>
            <a:endParaRPr lang="en-US" dirty="0" smtClean="0"/>
          </a:p>
          <a:p>
            <a:r>
              <a:rPr lang="en-US" dirty="0" smtClean="0"/>
              <a:t>Component </a:t>
            </a:r>
            <a:r>
              <a:rPr lang="en-US" sz="2400" dirty="0" smtClean="0"/>
              <a:t>(page or part of a page)</a:t>
            </a:r>
            <a:endParaRPr lang="en-US" dirty="0" smtClean="0"/>
          </a:p>
          <a:p>
            <a:r>
              <a:rPr lang="en-US" dirty="0" smtClean="0"/>
              <a:t>Template </a:t>
            </a:r>
            <a:r>
              <a:rPr lang="en-US" sz="2400" dirty="0" smtClean="0"/>
              <a:t>(html)</a:t>
            </a:r>
          </a:p>
          <a:p>
            <a:r>
              <a:rPr lang="en-US" dirty="0" smtClean="0"/>
              <a:t>Metadata </a:t>
            </a:r>
            <a:r>
              <a:rPr lang="en-US" sz="2400" dirty="0" smtClean="0"/>
              <a:t>(attributes)</a:t>
            </a:r>
          </a:p>
          <a:p>
            <a:r>
              <a:rPr lang="en-US" dirty="0" smtClean="0"/>
              <a:t>Data Binding</a:t>
            </a:r>
          </a:p>
          <a:p>
            <a:r>
              <a:rPr lang="en-US" dirty="0" smtClean="0"/>
              <a:t>Directive </a:t>
            </a:r>
            <a:r>
              <a:rPr lang="en-US" sz="2400" dirty="0" smtClean="0"/>
              <a:t>(component, structural e.g. </a:t>
            </a:r>
            <a:r>
              <a:rPr lang="en-US" sz="2400" dirty="0" err="1"/>
              <a:t>N</a:t>
            </a:r>
            <a:r>
              <a:rPr lang="en-US" sz="2400" dirty="0" err="1" smtClean="0"/>
              <a:t>gFor</a:t>
            </a:r>
            <a:r>
              <a:rPr lang="en-US" sz="2400" dirty="0" smtClean="0"/>
              <a:t>, attribute e.g. [(</a:t>
            </a:r>
            <a:r>
              <a:rPr lang="en-US" sz="2400" dirty="0" err="1" smtClean="0"/>
              <a:t>NgModel</a:t>
            </a:r>
            <a:r>
              <a:rPr lang="en-US" sz="2400" dirty="0" smtClean="0"/>
              <a:t>)] )</a:t>
            </a:r>
          </a:p>
          <a:p>
            <a:r>
              <a:rPr lang="en-US" dirty="0" smtClean="0"/>
              <a:t>Service </a:t>
            </a:r>
            <a:r>
              <a:rPr lang="en-US" sz="2400" dirty="0" smtClean="0"/>
              <a:t>(class shared across many components)</a:t>
            </a:r>
          </a:p>
          <a:p>
            <a:r>
              <a:rPr lang="en-US" dirty="0" smtClean="0"/>
              <a:t>Dependency Injection </a:t>
            </a:r>
            <a:r>
              <a:rPr lang="en-US" sz="2400" dirty="0" smtClean="0"/>
              <a:t>(default way to spin up new instances)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79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cover/>
      </p:transition>
    </mc:Choice>
    <mc:Fallback xmlns="">
      <p:transition spd="med">
        <p:cover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2 Concepts &amp; Terms 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Selector</a:t>
            </a:r>
            <a:r>
              <a:rPr lang="en-US" sz="2400" dirty="0" smtClean="0">
                <a:sym typeface="Wingdings" panose="05000000000000000000" pitchFamily="2" charset="2"/>
              </a:rPr>
              <a:t>  (find this html tag an insert the template there)</a:t>
            </a:r>
          </a:p>
          <a:p>
            <a:r>
              <a:rPr lang="en-US" dirty="0">
                <a:sym typeface="Wingdings" panose="05000000000000000000" pitchFamily="2" charset="2"/>
              </a:rPr>
              <a:t>Router Outlet 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(client side routing: show routed pages in this html tag)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Imports  </a:t>
            </a:r>
            <a:r>
              <a:rPr lang="en-US" sz="2400" dirty="0" smtClean="0">
                <a:sym typeface="Wingdings" panose="05000000000000000000" pitchFamily="2" charset="2"/>
              </a:rPr>
              <a:t>(</a:t>
            </a:r>
            <a:r>
              <a:rPr lang="en-US" sz="2400" smtClean="0">
                <a:sym typeface="Wingdings" panose="05000000000000000000" pitchFamily="2" charset="2"/>
              </a:rPr>
              <a:t>use other modules </a:t>
            </a:r>
            <a:r>
              <a:rPr lang="en-US" sz="2400" dirty="0" smtClean="0">
                <a:sym typeface="Wingdings" panose="05000000000000000000" pitchFamily="2" charset="2"/>
              </a:rPr>
              <a:t>in this module)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Exports  </a:t>
            </a:r>
            <a:r>
              <a:rPr lang="en-US" sz="2400" dirty="0" smtClean="0">
                <a:sym typeface="Wingdings" panose="05000000000000000000" pitchFamily="2" charset="2"/>
              </a:rPr>
              <a:t>(make available to other modules)</a:t>
            </a:r>
          </a:p>
          <a:p>
            <a:r>
              <a:rPr lang="en-US" dirty="0">
                <a:sym typeface="Wingdings" panose="05000000000000000000" pitchFamily="2" charset="2"/>
              </a:rPr>
              <a:t>Declarations</a:t>
            </a:r>
            <a:r>
              <a:rPr lang="en-US" sz="2400" dirty="0" smtClean="0">
                <a:sym typeface="Wingdings" panose="05000000000000000000" pitchFamily="2" charset="2"/>
              </a:rPr>
              <a:t>  (declare components that are part of a module)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Providers  </a:t>
            </a:r>
            <a:r>
              <a:rPr lang="en-US" sz="2400" dirty="0">
                <a:sym typeface="Wingdings" panose="05000000000000000000" pitchFamily="2" charset="2"/>
              </a:rPr>
              <a:t>(create instances for dependency injection)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0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cover/>
      </p:transition>
    </mc:Choice>
    <mc:Fallback xmlns="">
      <p:transition spd="med">
        <p:cover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 (using in 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FRAMEWORK:</a:t>
            </a:r>
          </a:p>
          <a:p>
            <a:pPr lvl="1"/>
            <a:r>
              <a:rPr lang="en-US" dirty="0" smtClean="0"/>
              <a:t>import </a:t>
            </a:r>
            <a:r>
              <a:rPr lang="en-US" dirty="0"/>
              <a:t>{ Http, Headers } from '@angular/http</a:t>
            </a:r>
            <a:r>
              <a:rPr lang="en-US" dirty="0" smtClean="0"/>
              <a:t>';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CLASSES:</a:t>
            </a:r>
          </a:p>
          <a:p>
            <a:pPr lvl="1"/>
            <a:r>
              <a:rPr lang="en-US" dirty="0" smtClean="0"/>
              <a:t>import </a:t>
            </a:r>
            <a:r>
              <a:rPr lang="en-US" dirty="0"/>
              <a:t>{ Person } from '../classes/person</a:t>
            </a:r>
            <a:r>
              <a:rPr lang="en-US" dirty="0" smtClean="0"/>
              <a:t>';</a:t>
            </a:r>
          </a:p>
          <a:p>
            <a:endParaRPr lang="en-US" dirty="0"/>
          </a:p>
          <a:p>
            <a:r>
              <a:rPr lang="en-US" dirty="0" smtClean="0"/>
              <a:t>JAVASCRIPT:</a:t>
            </a:r>
          </a:p>
          <a:p>
            <a:pPr lvl="1"/>
            <a:r>
              <a:rPr lang="en-US" dirty="0" smtClean="0"/>
              <a:t>import </a:t>
            </a:r>
            <a:r>
              <a:rPr lang="en-US" dirty="0" smtClean="0"/>
              <a:t>'</a:t>
            </a:r>
            <a:r>
              <a:rPr lang="en-US" dirty="0" err="1" smtClean="0"/>
              <a:t>rxjs</a:t>
            </a:r>
            <a:r>
              <a:rPr lang="en-US" dirty="0" smtClean="0"/>
              <a:t>/add/operator/';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76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cover/>
      </p:transition>
    </mc:Choice>
    <mc:Fallback xmlns="">
      <p:transition spd="med">
        <p:cover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{{ }}	interpolation –&gt; 1 way</a:t>
            </a:r>
          </a:p>
          <a:p>
            <a:r>
              <a:rPr lang="en-US" sz="3200" dirty="0" smtClean="0"/>
              <a:t>( )	event binding &lt;– 1 way</a:t>
            </a:r>
          </a:p>
          <a:p>
            <a:r>
              <a:rPr lang="en-US" sz="3200" dirty="0" smtClean="0"/>
              <a:t>[ ]	property binding –&gt; 1 way</a:t>
            </a:r>
          </a:p>
          <a:p>
            <a:r>
              <a:rPr lang="en-US" sz="3200" dirty="0" smtClean="0"/>
              <a:t>[( </a:t>
            </a:r>
            <a:r>
              <a:rPr lang="en-US" sz="3200" dirty="0"/>
              <a:t>)] &lt;–&gt;</a:t>
            </a:r>
            <a:r>
              <a:rPr lang="en-US" sz="3200" dirty="0" smtClean="0"/>
              <a:t>	2 </a:t>
            </a:r>
            <a:r>
              <a:rPr lang="en-US" sz="3200" dirty="0" smtClean="0"/>
              <a:t>way</a:t>
            </a: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24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cover/>
      </p:transition>
    </mc:Choice>
    <mc:Fallback xmlns="">
      <p:transition spd="med">
        <p:cov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Welcome to 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417" y="5883962"/>
            <a:ext cx="11580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Los Angeles,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CA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395" y="520946"/>
            <a:ext cx="7945210" cy="536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713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Services in .NET Core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80522" y="2311353"/>
            <a:ext cx="5287617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99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Lab</a:t>
            </a:r>
            <a:endParaRPr lang="en-US" sz="199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608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cover/>
      </p:transition>
    </mc:Choice>
    <mc:Fallback xmlns="">
      <p:transition spd="med">
        <p:cover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5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cover/>
      </p:transition>
    </mc:Choice>
    <mc:Fallback xmlns="">
      <p:transition spd="med">
        <p:cov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857983" y="1548131"/>
            <a:ext cx="4444263" cy="4563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King Wilder</a:t>
            </a:r>
            <a:endParaRPr lang="en-US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US" b="1" dirty="0"/>
          </a:p>
          <a:p>
            <a:r>
              <a:rPr lang="en-US" sz="2000" dirty="0"/>
              <a:t>Senior </a:t>
            </a:r>
            <a:r>
              <a:rPr lang="en-US" sz="2000" dirty="0" smtClean="0"/>
              <a:t>Software Developer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EPS Software Corp.  Houston, TX</a:t>
            </a:r>
          </a:p>
          <a:p>
            <a:r>
              <a:rPr lang="en-US" sz="2000" dirty="0"/>
              <a:t>Writer and </a:t>
            </a:r>
            <a:r>
              <a:rPr lang="en-US" sz="2000" dirty="0" smtClean="0"/>
              <a:t>Speaker</a:t>
            </a:r>
          </a:p>
          <a:p>
            <a:r>
              <a:rPr lang="en-US" sz="2000" dirty="0" smtClean="0"/>
              <a:t>Gizmo Beach</a:t>
            </a:r>
          </a:p>
          <a:p>
            <a:r>
              <a:rPr lang="en-US" sz="2000" dirty="0" smtClean="0"/>
              <a:t>Open Source Contributor</a:t>
            </a:r>
          </a:p>
          <a:p>
            <a:r>
              <a:rPr lang="en-US" sz="2000" dirty="0" smtClean="0"/>
              <a:t>Full-stack </a:t>
            </a:r>
            <a:r>
              <a:rPr lang="en-US" sz="2000" dirty="0" err="1" smtClean="0"/>
              <a:t>.Net</a:t>
            </a:r>
            <a:r>
              <a:rPr lang="en-US" sz="2000" dirty="0" smtClean="0"/>
              <a:t> developer</a:t>
            </a:r>
          </a:p>
          <a:p>
            <a:r>
              <a:rPr lang="en-US" sz="2000" dirty="0" smtClean="0"/>
              <a:t>Angular, </a:t>
            </a:r>
            <a:r>
              <a:rPr lang="en-US" sz="2000" dirty="0" err="1" smtClean="0"/>
              <a:t>NodeJS</a:t>
            </a:r>
            <a:r>
              <a:rPr lang="en-US" sz="2000" dirty="0" smtClean="0"/>
              <a:t>, </a:t>
            </a:r>
            <a:r>
              <a:rPr lang="en-US" sz="2000" dirty="0" err="1" smtClean="0"/>
              <a:t>NoSql</a:t>
            </a:r>
            <a:endParaRPr lang="en-US" sz="2000" dirty="0" smtClean="0"/>
          </a:p>
          <a:p>
            <a:r>
              <a:rPr lang="en-US" sz="2000" dirty="0" smtClean="0"/>
              <a:t>Golfer, Hiker, Coder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the Presenter</a:t>
            </a: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5581" y="541679"/>
            <a:ext cx="2019750" cy="20129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16" y="6310527"/>
            <a:ext cx="1147072" cy="41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312" y="6310527"/>
            <a:ext cx="1115034" cy="402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370" y="6298953"/>
            <a:ext cx="1179102" cy="4260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2" descr="http://codemag.com/Magazine/Cover/da1b41db-d90e-4750-8ea8-2f2c9898575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696" y="3921738"/>
            <a:ext cx="1268411" cy="1648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2013 Mar/Ap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671" y="3921738"/>
            <a:ext cx="1268411" cy="1648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2012 Jul/Au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22" y="3921738"/>
            <a:ext cx="1268411" cy="1648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456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857983" y="1548131"/>
            <a:ext cx="4444263" cy="4563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Charles Johnson</a:t>
            </a:r>
            <a:endParaRPr lang="en-US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US" b="1" dirty="0"/>
          </a:p>
          <a:p>
            <a:r>
              <a:rPr lang="en-US" sz="2000" dirty="0" smtClean="0"/>
              <a:t>Alert Logic</a:t>
            </a:r>
          </a:p>
          <a:p>
            <a:r>
              <a:rPr lang="en-US" sz="2000" dirty="0" smtClean="0"/>
              <a:t>Manager – Inside Solutions Engineering</a:t>
            </a:r>
            <a:endParaRPr lang="en-US" sz="2000" dirty="0"/>
          </a:p>
          <a:p>
            <a:r>
              <a:rPr lang="en-US" sz="2000" dirty="0" smtClean="0"/>
              <a:t>Cloud Security Expert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the Presenter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16" y="6310527"/>
            <a:ext cx="1147072" cy="41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312" y="6310527"/>
            <a:ext cx="1115034" cy="402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370" y="6298953"/>
            <a:ext cx="1179102" cy="4260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8739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CODE &amp; EPS Software Corp.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dirty="0"/>
              <a:t>“Helping People</a:t>
            </a:r>
            <a:r>
              <a:rPr lang="en-US" sz="4400" baseline="0" dirty="0"/>
              <a:t> Build Better Software”</a:t>
            </a:r>
          </a:p>
          <a:p>
            <a:endParaRPr lang="en-US" baseline="0" dirty="0"/>
          </a:p>
          <a:p>
            <a:r>
              <a:rPr lang="en-US" baseline="0" dirty="0"/>
              <a:t>Custom Software, Consulting, Training, Mentoring,…</a:t>
            </a:r>
          </a:p>
          <a:p>
            <a:r>
              <a:rPr lang="en-US" dirty="0" smtClean="0"/>
              <a:t>Cloud, Windows</a:t>
            </a:r>
            <a:r>
              <a:rPr lang="en-US" dirty="0"/>
              <a:t>, Web, Mobile</a:t>
            </a:r>
          </a:p>
          <a:p>
            <a:r>
              <a:rPr lang="en-US" dirty="0" smtClean="0"/>
              <a:t>Data</a:t>
            </a:r>
            <a:endParaRPr lang="en-US" dirty="0"/>
          </a:p>
          <a:p>
            <a:r>
              <a:rPr lang="en-US" dirty="0"/>
              <a:t>User Interface and Interaction Design</a:t>
            </a:r>
          </a:p>
          <a:p>
            <a:r>
              <a:rPr lang="en-US" dirty="0"/>
              <a:t>Project Rescue</a:t>
            </a:r>
          </a:p>
          <a:p>
            <a:r>
              <a:rPr lang="en-US" dirty="0"/>
              <a:t>Legacy Conversions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98" y="6311827"/>
            <a:ext cx="1143000" cy="413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810" y="6311827"/>
            <a:ext cx="1143000" cy="413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722" y="6311827"/>
            <a:ext cx="1143000" cy="413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 descr="http://codemag.com/Magazine/CoverLarge/d5bef4fe-cb3c-4de5-9ebc-92fef974202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3134" y="3837094"/>
            <a:ext cx="1472946" cy="1912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35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cover/>
      </p:transition>
    </mc:Choice>
    <mc:Fallback xmlns="">
      <p:transition spd="med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713" y="0"/>
            <a:ext cx="701057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 BIG thank you to the 2017 Global Sponsors!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122" y="1025745"/>
            <a:ext cx="3348207" cy="107314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311873" y="6334780"/>
            <a:ext cx="556825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For providing the “Stuff We All Get”!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61" b="22015"/>
          <a:stretch/>
        </p:blipFill>
        <p:spPr>
          <a:xfrm>
            <a:off x="8907657" y="1317811"/>
            <a:ext cx="2969428" cy="16992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20" y="3386093"/>
            <a:ext cx="4646158" cy="9528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15" y="1559200"/>
            <a:ext cx="3600434" cy="10032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4600FE83-B74B-447D-BA9C-0F1A23D497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816" y="5638826"/>
            <a:ext cx="1806182" cy="1219173"/>
          </a:xfrm>
          <a:prstGeom prst="rect">
            <a:avLst/>
          </a:prstGeom>
        </p:spPr>
      </p:pic>
      <p:pic>
        <p:nvPicPr>
          <p:cNvPr id="21" name="Picture 20" descr="C:\Users\Mike\AppData\Local\Microsoft\Windows\INetCache\Content.Word\SentryOne-logo-300px.png">
            <a:extLst>
              <a:ext uri="{FF2B5EF4-FFF2-40B4-BE49-F238E27FC236}">
                <a16:creationId xmlns:a16="http://schemas.microsoft.com/office/drawing/2014/main" xmlns="" id="{F7ED822C-9D0A-4C9A-A1B5-B08C3B186E7C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711" y="5155061"/>
            <a:ext cx="3964940" cy="688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 descr="https://global.azurebootcamp.net/wp-content/uploads/2013/04/microsoft-dx-300x292.png">
            <a:extLst>
              <a:ext uri="{FF2B5EF4-FFF2-40B4-BE49-F238E27FC236}">
                <a16:creationId xmlns:a16="http://schemas.microsoft.com/office/drawing/2014/main" xmlns="" id="{2592A8B3-9CB7-41AA-B644-25AE0333A6ED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822" y="3420669"/>
            <a:ext cx="2420470" cy="2196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3287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724150" y="1181891"/>
          <a:ext cx="9029700" cy="46167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1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48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65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Sponsor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Offering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31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+mj-lt"/>
                        </a:rPr>
                        <a:t>Cloudmonix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effectLst/>
                          <a:latin typeface="+mj-lt"/>
                          <a:hlinkClick r:id="rId2"/>
                        </a:rPr>
                        <a:t>https://cloudmonix.com/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2" marR="574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Cloudmonix offers 1 full month of unlimited monitoring under the Ultimate plan.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57422" marR="57422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1597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SentryOne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3"/>
                        </a:rPr>
                        <a:t>http://www.sentryone.com/</a:t>
                      </a:r>
                      <a:r>
                        <a:rPr lang="en-US" sz="20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</a:txBody>
                  <a:tcPr marL="57422" marR="57422" marT="0" marB="0" anchor="ctr"/>
                </a:tc>
                <a:tc>
                  <a:txBody>
                    <a:bodyPr/>
                    <a:lstStyle/>
                    <a:p>
                      <a:r>
                        <a:rPr lang="nl-BE" sz="2000">
                          <a:effectLst/>
                          <a:latin typeface="+mj-lt"/>
                        </a:rPr>
                        <a:t>SQL Sentry offers an extended evaluation for every attendee.</a:t>
                      </a:r>
                      <a:endParaRPr lang="nl-BE" sz="2000" dirty="0">
                        <a:effectLst/>
                        <a:latin typeface="+mj-lt"/>
                      </a:endParaRPr>
                    </a:p>
                  </a:txBody>
                  <a:tcPr marL="57422" marR="57422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01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ServiceBus360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4"/>
                        </a:rPr>
                        <a:t>http://www.servicebus360.com/</a:t>
                      </a:r>
                      <a:r>
                        <a:rPr lang="en-US" sz="20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</a:txBody>
                  <a:tcPr marL="57422" marR="57422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+mj-lt"/>
                        </a:rPr>
                        <a:t>Servicebus360 offers an extended license until September 30 for all attendees, and this for 3 namespaces, 3 alarms per namespace, 3 resources per namespace to monitor and 2 users.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57422" marR="57422" marT="0" marB="0" anchor="ctr"/>
                </a:tc>
                <a:extLst>
                  <a:ext uri="{0D108BD9-81ED-4DB2-BD59-A6C34878D82A}">
                    <a16:rowId xmlns:a16="http://schemas.microsoft.com/office/drawing/2014/main" xmlns="" val="279315004"/>
                  </a:ext>
                </a:extLst>
              </a:tr>
              <a:tr h="773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OpsGility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5"/>
                        </a:rPr>
                        <a:t>http://www.Opsgility.com/</a:t>
                      </a:r>
                      <a:r>
                        <a:rPr lang="en-US" sz="2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2" marR="57422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+mj-lt"/>
                        </a:rPr>
                        <a:t>Opsgility offers a 30 day subscription free trial for all attendees.</a:t>
                      </a:r>
                    </a:p>
                  </a:txBody>
                  <a:tcPr marL="57422" marR="57422" marT="0" marB="0" anchor="ctr"/>
                </a:tc>
                <a:extLst>
                  <a:ext uri="{0D108BD9-81ED-4DB2-BD59-A6C34878D82A}">
                    <a16:rowId xmlns:a16="http://schemas.microsoft.com/office/drawing/2014/main" xmlns="" val="170742063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90680" y="0"/>
            <a:ext cx="2810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“Stuff We All Get”</a:t>
            </a:r>
          </a:p>
        </p:txBody>
      </p:sp>
      <p:pic>
        <p:nvPicPr>
          <p:cNvPr id="1044" name="Picture 20" descr="CloudMonix-Orange-croppe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67" y="1652022"/>
            <a:ext cx="2381298" cy="4857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AFB916C-68FD-4EAB-9050-741974400DE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816" y="5638826"/>
            <a:ext cx="1806182" cy="1219173"/>
          </a:xfrm>
          <a:prstGeom prst="rect">
            <a:avLst/>
          </a:prstGeom>
        </p:spPr>
      </p:pic>
      <p:pic>
        <p:nvPicPr>
          <p:cNvPr id="12" name="Picture 11" descr="C:\Users\Mike\AppData\Local\Microsoft\Windows\INetCache\Content.Word\SentryOne-logo-300px.png">
            <a:extLst>
              <a:ext uri="{FF2B5EF4-FFF2-40B4-BE49-F238E27FC236}">
                <a16:creationId xmlns:a16="http://schemas.microsoft.com/office/drawing/2014/main" xmlns="" id="{1E8D2F85-100B-457E-B4C2-85724A6B6872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67" y="2740407"/>
            <a:ext cx="2386558" cy="414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C:\Users\Mike\AppData\Local\Microsoft\Windows\INetCache\Content.Word\servicebus360_logo_blue.png">
            <a:extLst>
              <a:ext uri="{FF2B5EF4-FFF2-40B4-BE49-F238E27FC236}">
                <a16:creationId xmlns:a16="http://schemas.microsoft.com/office/drawing/2014/main" xmlns="" id="{80B578EA-FECF-4365-B7B3-53A3E8D08896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67" y="4083184"/>
            <a:ext cx="2297417" cy="292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C:\Users\Mike\AppData\Local\Microsoft\Windows\INetCache\Content.Word\Color Logo with Tagline - New Design.png">
            <a:extLst>
              <a:ext uri="{FF2B5EF4-FFF2-40B4-BE49-F238E27FC236}">
                <a16:creationId xmlns:a16="http://schemas.microsoft.com/office/drawing/2014/main" xmlns="" id="{681B0DF1-56A7-45F6-80BD-89EE6AF88DF6}"/>
              </a:ext>
            </a:extLst>
          </p:cNvPr>
          <p:cNvPicPr/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38"/>
          <a:stretch/>
        </p:blipFill>
        <p:spPr bwMode="auto">
          <a:xfrm>
            <a:off x="327626" y="4928920"/>
            <a:ext cx="2297417" cy="632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2861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01978" y="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Raffle Prizes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200624C-0410-4AB7-B50F-B06EBCD628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816" y="5638826"/>
            <a:ext cx="1806182" cy="1219173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654603" y="1332739"/>
            <a:ext cx="10882794" cy="4232500"/>
            <a:chOff x="818658" y="1536880"/>
            <a:chExt cx="10882794" cy="4232500"/>
          </a:xfrm>
        </p:grpSpPr>
        <p:sp>
          <p:nvSpPr>
            <p:cNvPr id="6" name="TextBox 5"/>
            <p:cNvSpPr txBox="1"/>
            <p:nvPr/>
          </p:nvSpPr>
          <p:spPr>
            <a:xfrm>
              <a:off x="3831543" y="1595422"/>
              <a:ext cx="7869907" cy="923330"/>
            </a:xfrm>
            <a:prstGeom prst="rect">
              <a:avLst/>
            </a:prstGeom>
            <a:solidFill>
              <a:srgbClr val="0A79B8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 Winner: One license chosen from ReSharper, dotTrace Memory, dotTrace Performance, dotCover, dotPeek, PhpStorm, PyCharm, IntelliJ IDEA, AppCode, WebStorm, RubyMine. </a:t>
              </a:r>
              <a:r>
                <a:rPr lang="en-US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You’ll receive a voucher with a code from the organizers.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658" y="3939403"/>
              <a:ext cx="2462352" cy="78921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831541" y="4010846"/>
              <a:ext cx="7869907" cy="646331"/>
            </a:xfrm>
            <a:prstGeom prst="rect">
              <a:avLst/>
            </a:prstGeom>
            <a:solidFill>
              <a:srgbClr val="0A79B8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  <a:hlinkClick r:id="rId4" tooltip="MyGet"/>
                </a:rPr>
                <a:t>MyGet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is offering a free Starter subscription for 1 year for 1 attendee per location. </a:t>
              </a:r>
              <a:r>
                <a:rPr lang="en-US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Give your Full name and email to the Organizers.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15" b="23062"/>
            <a:stretch/>
          </p:blipFill>
          <p:spPr>
            <a:xfrm>
              <a:off x="1300184" y="1536880"/>
              <a:ext cx="1980826" cy="104041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CDBFFF62-C9B5-4C03-A0DA-2B2726B2C55E}"/>
                </a:ext>
              </a:extLst>
            </p:cNvPr>
            <p:cNvSpPr txBox="1"/>
            <p:nvPr/>
          </p:nvSpPr>
          <p:spPr>
            <a:xfrm>
              <a:off x="3831544" y="2813283"/>
              <a:ext cx="7869908" cy="923330"/>
            </a:xfrm>
            <a:prstGeom prst="rect">
              <a:avLst/>
            </a:prstGeom>
            <a:solidFill>
              <a:srgbClr val="0A79B8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 Winner: a 1 year license of </a:t>
              </a:r>
              <a:r>
                <a:rPr lang="nl-BE" b="1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DBSentry</a:t>
              </a:r>
              <a:r>
                <a:rPr lang="nl-B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(</a:t>
              </a:r>
              <a:r>
                <a:rPr lang="nl-BE" b="1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formerly</a:t>
              </a:r>
              <a:r>
                <a:rPr lang="nl-B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  <a:hlinkClick r:id="rId6"/>
                </a:rPr>
                <a:t>Performance Advisor for Azure SQL Database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 for raffle per location. </a:t>
              </a:r>
              <a:r>
                <a:rPr lang="en-US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Give your Full name and email to the Organizers.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D5FE5993-C5B8-47A4-892F-8315F6CBBC9A}"/>
                </a:ext>
              </a:extLst>
            </p:cNvPr>
            <p:cNvSpPr txBox="1"/>
            <p:nvPr/>
          </p:nvSpPr>
          <p:spPr>
            <a:xfrm>
              <a:off x="3831543" y="5108549"/>
              <a:ext cx="7869907" cy="646331"/>
            </a:xfrm>
            <a:prstGeom prst="rect">
              <a:avLst/>
            </a:prstGeom>
            <a:solidFill>
              <a:srgbClr val="0A79B8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They offer 3 12-month subscriptions per GAB Location.</a:t>
              </a:r>
            </a:p>
            <a:p>
              <a:r>
                <a:rPr lang="en-US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Give your Full name, email phone and company to the Organizers.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B6E080B8-4A59-4DD4-8D61-F1E9CEBA6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321" y="5094048"/>
              <a:ext cx="2423689" cy="675332"/>
            </a:xfrm>
            <a:prstGeom prst="rect">
              <a:avLst/>
            </a:prstGeom>
          </p:spPr>
        </p:pic>
        <p:pic>
          <p:nvPicPr>
            <p:cNvPr id="18" name="Picture 17" descr="C:\Users\Mike\AppData\Local\Microsoft\Windows\INetCache\Content.Word\SentryOne-logo-300px.png">
              <a:extLst>
                <a:ext uri="{FF2B5EF4-FFF2-40B4-BE49-F238E27FC236}">
                  <a16:creationId xmlns:a16="http://schemas.microsoft.com/office/drawing/2014/main" xmlns="" id="{2D3D6532-E48A-4779-A39C-8D250F239392}"/>
                </a:ext>
              </a:extLst>
            </p:cNvPr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452" y="3067787"/>
              <a:ext cx="2386558" cy="4143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74831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Script for non-JS develop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gnus Master Theme">
  <a:themeElements>
    <a:clrScheme name="Custom 4">
      <a:dk1>
        <a:srgbClr val="000000"/>
      </a:dk1>
      <a:lt1>
        <a:srgbClr val="FFFFFF"/>
      </a:lt1>
      <a:dk2>
        <a:srgbClr val="002050"/>
      </a:dk2>
      <a:lt2>
        <a:srgbClr val="FFFFFF"/>
      </a:lt2>
      <a:accent1>
        <a:srgbClr val="0072C6"/>
      </a:accent1>
      <a:accent2>
        <a:srgbClr val="DC3C00"/>
      </a:accent2>
      <a:accent3>
        <a:srgbClr val="505050"/>
      </a:accent3>
      <a:accent4>
        <a:srgbClr val="D2D2D2"/>
      </a:accent4>
      <a:accent5>
        <a:srgbClr val="7FBA00"/>
      </a:accent5>
      <a:accent6>
        <a:srgbClr val="007233"/>
      </a:accent6>
      <a:hlink>
        <a:srgbClr val="FFFFFF"/>
      </a:hlink>
      <a:folHlink>
        <a:srgbClr val="FFFFFF"/>
      </a:folHlink>
    </a:clrScheme>
    <a:fontScheme name="Custom Theme Fon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chEd_2013_Template_r05" id="{52CF7746-2BCC-4712-8D0A-4EFD2BD35E94}" vid="{95027F19-C175-4D31-A201-08949528A9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JavaScript for non-JS developers</Template>
  <TotalTime>1501</TotalTime>
  <Words>1286</Words>
  <Application>Microsoft Office PowerPoint</Application>
  <PresentationFormat>Widescreen</PresentationFormat>
  <Paragraphs>225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Segoe UI</vt:lpstr>
      <vt:lpstr>Segoe UI Light</vt:lpstr>
      <vt:lpstr>Times New Roman</vt:lpstr>
      <vt:lpstr>Wingdings</vt:lpstr>
      <vt:lpstr>JavaScript for non-JS developers</vt:lpstr>
      <vt:lpstr>Magnus Master Theme</vt:lpstr>
      <vt:lpstr>Internet Connection Info</vt:lpstr>
      <vt:lpstr>Global Azure Bootcamp April 2017</vt:lpstr>
      <vt:lpstr>PowerPoint Presentation</vt:lpstr>
      <vt:lpstr>About the Presenter</vt:lpstr>
      <vt:lpstr>About the Presenter</vt:lpstr>
      <vt:lpstr>About CODE &amp; EPS Software Corp.</vt:lpstr>
      <vt:lpstr>PowerPoint Presentation</vt:lpstr>
      <vt:lpstr>PowerPoint Presentation</vt:lpstr>
      <vt:lpstr>PowerPoint Presentation</vt:lpstr>
      <vt:lpstr>Agenda</vt:lpstr>
      <vt:lpstr>Using the Cloud Effectively</vt:lpstr>
      <vt:lpstr>Architecture of the Sample Apps</vt:lpstr>
      <vt:lpstr>Create a Database In Azure</vt:lpstr>
      <vt:lpstr>GolfTracker Service</vt:lpstr>
      <vt:lpstr>Micro-Services</vt:lpstr>
      <vt:lpstr>Setting Up Development Environment</vt:lpstr>
      <vt:lpstr>In Terms of JSON over REST</vt:lpstr>
      <vt:lpstr>Programming Server Side - Services</vt:lpstr>
      <vt:lpstr>How Do We Build Services?</vt:lpstr>
      <vt:lpstr>Traditional Web Architecture (Webforms/MVC)</vt:lpstr>
      <vt:lpstr>SPA Architecture</vt:lpstr>
      <vt:lpstr>Implications</vt:lpstr>
      <vt:lpstr>What is Angular?</vt:lpstr>
      <vt:lpstr>Angular Architecture</vt:lpstr>
      <vt:lpstr>In .NET We Would Call That…</vt:lpstr>
      <vt:lpstr>Angular 2 Concepts &amp; Terms</vt:lpstr>
      <vt:lpstr>Angular 2 Concepts &amp; Terms cont’d…</vt:lpstr>
      <vt:lpstr>Imports (using in C#)</vt:lpstr>
      <vt:lpstr>Data Binding</vt:lpstr>
      <vt:lpstr>Creating Services in .NET Core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Your Head Around the Modern Web</dc:title>
  <dc:creator>Mike Yeager</dc:creator>
  <cp:lastModifiedBy>King Wilder</cp:lastModifiedBy>
  <cp:revision>67</cp:revision>
  <dcterms:created xsi:type="dcterms:W3CDTF">2016-08-15T21:15:42Z</dcterms:created>
  <dcterms:modified xsi:type="dcterms:W3CDTF">2017-04-20T21:10:15Z</dcterms:modified>
</cp:coreProperties>
</file>