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92" r:id="rId2"/>
  </p:sldMasterIdLst>
  <p:notesMasterIdLst>
    <p:notesMasterId r:id="rId29"/>
  </p:notesMasterIdLst>
  <p:sldIdLst>
    <p:sldId id="256" r:id="rId3"/>
    <p:sldId id="323" r:id="rId4"/>
    <p:sldId id="388" r:id="rId5"/>
    <p:sldId id="387" r:id="rId6"/>
    <p:sldId id="389" r:id="rId7"/>
    <p:sldId id="419" r:id="rId8"/>
    <p:sldId id="418" r:id="rId9"/>
    <p:sldId id="420" r:id="rId10"/>
    <p:sldId id="416" r:id="rId11"/>
    <p:sldId id="422" r:id="rId12"/>
    <p:sldId id="421" r:id="rId13"/>
    <p:sldId id="425" r:id="rId14"/>
    <p:sldId id="424" r:id="rId15"/>
    <p:sldId id="417" r:id="rId16"/>
    <p:sldId id="380" r:id="rId17"/>
    <p:sldId id="405" r:id="rId18"/>
    <p:sldId id="381" r:id="rId19"/>
    <p:sldId id="407" r:id="rId20"/>
    <p:sldId id="394" r:id="rId21"/>
    <p:sldId id="410" r:id="rId22"/>
    <p:sldId id="412" r:id="rId23"/>
    <p:sldId id="413" r:id="rId24"/>
    <p:sldId id="414" r:id="rId25"/>
    <p:sldId id="415" r:id="rId26"/>
    <p:sldId id="399" r:id="rId27"/>
    <p:sldId id="400" r:id="rId28"/>
  </p:sldIdLst>
  <p:sldSz cx="9144000" cy="6858000" type="screen4x3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9" autoAdjust="0"/>
    <p:restoredTop sz="94279" autoAdjust="0"/>
  </p:normalViewPr>
  <p:slideViewPr>
    <p:cSldViewPr>
      <p:cViewPr varScale="1">
        <p:scale>
          <a:sx n="76" d="100"/>
          <a:sy n="76" d="100"/>
        </p:scale>
        <p:origin x="1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E4241-6A5F-4A7F-B163-90D947335EA6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5845B-5CAC-4565-9B75-88C55BB6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845B-5CAC-4565-9B75-88C55BB6B0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87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845B-5CAC-4565-9B75-88C55BB6B0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845B-5CAC-4565-9B75-88C55BB6B0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845B-5CAC-4565-9B75-88C55BB6B0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845B-5CAC-4565-9B75-88C55BB6B0F5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3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845B-5CAC-4565-9B75-88C55BB6B0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845B-5CAC-4565-9B75-88C55BB6B0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845B-5CAC-4565-9B75-88C55BB6B0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1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845B-5CAC-4565-9B75-88C55BB6B0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845B-5CAC-4565-9B75-88C55BB6B0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5845B-5CAC-4565-9B75-88C55BB6B0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3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845B-5CAC-4565-9B75-88C55BB6B0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Bitcoin: The first blockchain network</a:t>
            </a:r>
          </a:p>
          <a:p>
            <a:r>
              <a:rPr lang="en-US" sz="1200" dirty="0"/>
              <a:t>Ethereum: The first smart contract blockchain network</a:t>
            </a:r>
          </a:p>
          <a:p>
            <a:r>
              <a:rPr lang="en-US" sz="1200" dirty="0"/>
              <a:t>P2P: Peer-to-peer</a:t>
            </a:r>
          </a:p>
          <a:p>
            <a:r>
              <a:rPr lang="en-US" sz="1200" dirty="0"/>
              <a:t>Node: a computer on a Blockchain network</a:t>
            </a:r>
          </a:p>
          <a:p>
            <a:r>
              <a:rPr lang="en-US" sz="1200" dirty="0"/>
              <a:t>Block: a data structure contains transactions / data</a:t>
            </a:r>
          </a:p>
          <a:p>
            <a:r>
              <a:rPr lang="en-US" sz="1200" dirty="0"/>
              <a:t>Mining: A process of adding a new block</a:t>
            </a:r>
          </a:p>
          <a:p>
            <a:r>
              <a:rPr lang="en-US" sz="1200" dirty="0"/>
              <a:t>Consensus: Agreements followed by all nodes</a:t>
            </a:r>
          </a:p>
          <a:p>
            <a:r>
              <a:rPr lang="en-US" sz="1200" dirty="0" err="1"/>
              <a:t>PoW</a:t>
            </a:r>
            <a:r>
              <a:rPr lang="en-US" sz="1200" dirty="0"/>
              <a:t>: Proof of Work</a:t>
            </a:r>
          </a:p>
          <a:p>
            <a:r>
              <a:rPr lang="en-US" sz="1200" dirty="0" err="1"/>
              <a:t>PoS</a:t>
            </a:r>
            <a:r>
              <a:rPr lang="en-US" sz="1200" dirty="0"/>
              <a:t>: Proof of Stack</a:t>
            </a:r>
          </a:p>
          <a:p>
            <a:r>
              <a:rPr lang="en-US" sz="1200" dirty="0"/>
              <a:t>Smart Contract: A program that runs in a blockchain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5845B-5CAC-4565-9B75-88C55BB6B0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4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845B-5CAC-4565-9B75-88C55BB6B0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845B-5CAC-4565-9B75-88C55BB6B0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1932" y="1189178"/>
            <a:ext cx="8740142" cy="168764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52162" indent="0">
              <a:buNone/>
              <a:defRPr>
                <a:solidFill>
                  <a:schemeClr val="bg1"/>
                </a:solidFill>
              </a:defRPr>
            </a:lvl2pPr>
            <a:lvl3pPr>
              <a:defRPr sz="1765">
                <a:solidFill>
                  <a:schemeClr val="bg1"/>
                </a:solidFill>
              </a:defRPr>
            </a:lvl3pPr>
            <a:lvl4pPr>
              <a:defRPr sz="1471">
                <a:solidFill>
                  <a:schemeClr val="bg1"/>
                </a:solidFill>
              </a:defRPr>
            </a:lvl4pPr>
            <a:lvl5pPr>
              <a:defRPr sz="147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Section1</a:t>
            </a:r>
          </a:p>
          <a:p>
            <a:pPr lvl="1"/>
            <a:r>
              <a:rPr lang="en-US" dirty="0"/>
              <a:t>Subsection1</a:t>
            </a:r>
          </a:p>
          <a:p>
            <a:pPr lvl="1"/>
            <a:r>
              <a:rPr lang="en-US" dirty="0"/>
              <a:t>Subsection2</a:t>
            </a:r>
          </a:p>
          <a:p>
            <a:pPr lvl="0"/>
            <a:r>
              <a:rPr lang="en-US" dirty="0"/>
              <a:t>Section2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078" y="6036873"/>
            <a:ext cx="2282741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059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1324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256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87834" y="1635896"/>
            <a:ext cx="6454237" cy="4931036"/>
          </a:xfrm>
        </p:spPr>
        <p:txBody>
          <a:bodyPr wrap="square">
            <a:noAutofit/>
          </a:bodyPr>
          <a:lstStyle>
            <a:lvl3pPr>
              <a:defRPr sz="1765"/>
            </a:lvl3pPr>
            <a:lvl4pPr>
              <a:defRPr sz="1471"/>
            </a:lvl4pPr>
            <a:lvl5pPr>
              <a:defRPr sz="147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8187" y="1635896"/>
            <a:ext cx="2016956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1765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722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13328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52" y="2084173"/>
            <a:ext cx="7395504" cy="1793104"/>
          </a:xfrm>
        </p:spPr>
        <p:txBody>
          <a:bodyPr/>
          <a:lstStyle>
            <a:lvl1pPr>
              <a:defRPr sz="353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761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8187" y="1635896"/>
            <a:ext cx="2016956" cy="4931036"/>
          </a:xfrm>
        </p:spPr>
        <p:txBody>
          <a:bodyPr>
            <a:noAutofit/>
          </a:bodyPr>
          <a:lstStyle>
            <a:lvl1pPr marL="252162" indent="-252162">
              <a:buNone/>
              <a:defRPr kumimoji="0" lang="en-US" sz="1765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722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1840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5" y="2980724"/>
            <a:ext cx="537855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  <a:defRPr lang="en-US" sz="2647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397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397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397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397">
                <a:solidFill>
                  <a:srgbClr val="FFFFFF"/>
                </a:solidFill>
              </a:defRPr>
            </a:lvl5pPr>
          </a:lstStyle>
          <a:p>
            <a:pPr marL="0" lvl="0" indent="0" algn="l" defTabSz="672261" rtl="0" eaLnBrk="1" latinLnBrk="0" hangingPunct="1">
              <a:spcBef>
                <a:spcPct val="200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1934" y="1507552"/>
            <a:ext cx="2890985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2942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91427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002639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5" y="2980724"/>
            <a:ext cx="537855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2647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72261" rtl="0" eaLnBrk="1" latinLnBrk="0" hangingPunct="1">
              <a:spcBef>
                <a:spcPct val="200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01932" y="291070"/>
            <a:ext cx="8740141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6859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30" b="0" kern="1200" cap="none" spc="-76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01934" y="1507552"/>
            <a:ext cx="2890985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2942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91427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08813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5" y="2980724"/>
            <a:ext cx="537855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647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72261" rtl="0" eaLnBrk="1" latinLnBrk="0" hangingPunct="1">
              <a:spcBef>
                <a:spcPct val="200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01930" y="1505896"/>
            <a:ext cx="2890970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473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82"/>
            <a:ext cx="8740142" cy="1180451"/>
          </a:xfrm>
        </p:spPr>
        <p:txBody>
          <a:bodyPr>
            <a:spAutoFit/>
          </a:bodyPr>
          <a:lstStyle>
            <a:lvl1pPr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429610" indent="-177448"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420227" indent="-252162"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471"/>
            </a:lvl4pPr>
            <a:lvl5pPr>
              <a:defRPr sz="1471"/>
            </a:lvl5pPr>
          </a:lstStyle>
          <a:p>
            <a:pPr marL="0" lvl="0" indent="0" algn="l" defTabSz="672261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672261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672261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027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01932" y="2262478"/>
            <a:ext cx="1149349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914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3488803" y="2256323"/>
            <a:ext cx="2377014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6071838" y="2257102"/>
            <a:ext cx="2870233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557304" y="2256138"/>
            <a:ext cx="1725477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914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335196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2" y="1189177"/>
            <a:ext cx="8740142" cy="1845826"/>
          </a:xfrm>
          <a:prstGeom prst="rect">
            <a:avLst/>
          </a:prstGeom>
        </p:spPr>
        <p:txBody>
          <a:bodyPr/>
          <a:lstStyle>
            <a:lvl1pPr marL="213638" indent="-213638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71" indent="-206633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909" indent="-213638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2017" indent="-168108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125" indent="-168108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96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2" y="1189177"/>
            <a:ext cx="8740142" cy="1845826"/>
          </a:xfrm>
          <a:prstGeom prst="rect">
            <a:avLst/>
          </a:prstGeom>
        </p:spPr>
        <p:txBody>
          <a:bodyPr/>
          <a:lstStyle>
            <a:lvl1pPr marL="213638" indent="-213638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71" indent="-206633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909" indent="-213638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2017" indent="-168108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125" indent="-168108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6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15310" y="1189186"/>
            <a:ext cx="5826763" cy="1588192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252114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20190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7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88266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56342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3530" b="0" kern="1200" cap="none" spc="-76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078" y="6036873"/>
            <a:ext cx="2282741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059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1324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201933" y="1554113"/>
            <a:ext cx="2689275" cy="3586208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0161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28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4" y="381000"/>
            <a:ext cx="8741880" cy="1066800"/>
          </a:xfrm>
        </p:spPr>
        <p:txBody>
          <a:bodyPr/>
          <a:lstStyle>
            <a:lvl1pPr>
              <a:defRPr sz="5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752600"/>
            <a:ext cx="8740140" cy="4571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3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1932" y="1189178"/>
            <a:ext cx="8740142" cy="168764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52162" indent="0">
              <a:buNone/>
              <a:defRPr>
                <a:solidFill>
                  <a:schemeClr val="bg1"/>
                </a:solidFill>
              </a:defRPr>
            </a:lvl2pPr>
            <a:lvl3pPr>
              <a:defRPr sz="1765">
                <a:solidFill>
                  <a:schemeClr val="bg1"/>
                </a:solidFill>
              </a:defRPr>
            </a:lvl3pPr>
            <a:lvl4pPr>
              <a:defRPr sz="1471">
                <a:solidFill>
                  <a:schemeClr val="bg1"/>
                </a:solidFill>
              </a:defRPr>
            </a:lvl4pPr>
            <a:lvl5pPr>
              <a:defRPr sz="147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Section1</a:t>
            </a:r>
          </a:p>
          <a:p>
            <a:pPr lvl="1"/>
            <a:r>
              <a:rPr lang="en-US" dirty="0"/>
              <a:t>Subsection1</a:t>
            </a:r>
          </a:p>
          <a:p>
            <a:pPr lvl="1"/>
            <a:r>
              <a:rPr lang="en-US" dirty="0"/>
              <a:t>Subsection2</a:t>
            </a:r>
          </a:p>
          <a:p>
            <a:pPr lvl="0"/>
            <a:r>
              <a:rPr lang="en-US" dirty="0"/>
              <a:t>Section2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078" y="6036873"/>
            <a:ext cx="2282741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059" b="1" dirty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1324" b="1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39702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15310" y="1189186"/>
            <a:ext cx="5826763" cy="1588192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252114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20190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7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88266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56342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3530" b="0" kern="1200" cap="none" spc="-76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078" y="6036873"/>
            <a:ext cx="2282741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059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1324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201933" y="1554113"/>
            <a:ext cx="2689275" cy="3586208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1685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80891" y="1198491"/>
            <a:ext cx="6157707" cy="136402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252114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20190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7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88266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56342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078" y="6036873"/>
            <a:ext cx="2282741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059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1324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82062" y="360098"/>
            <a:ext cx="2016956" cy="2689656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482062" y="3167848"/>
            <a:ext cx="2016956" cy="2689656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2780891" y="4049998"/>
            <a:ext cx="6157707" cy="136402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252114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20190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7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88266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56342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764047" y="3167849"/>
            <a:ext cx="6157707" cy="673582"/>
          </a:xfrm>
        </p:spPr>
        <p:txBody>
          <a:bodyPr wrap="square">
            <a:spAutoFit/>
          </a:bodyPr>
          <a:lstStyle>
            <a:lvl1pPr marL="0" indent="0">
              <a:buNone/>
              <a:defRPr lang="en-US" sz="3530" b="0" kern="1200" cap="none" spc="-76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marL="252114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20190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7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88266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56342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2780891" y="360107"/>
            <a:ext cx="6157707" cy="673582"/>
          </a:xfrm>
        </p:spPr>
        <p:txBody>
          <a:bodyPr wrap="square">
            <a:spAutoFit/>
          </a:bodyPr>
          <a:lstStyle>
            <a:lvl1pPr marL="0" indent="0">
              <a:buNone/>
              <a:defRPr lang="en-US" sz="3530" b="0" kern="1200" cap="none" spc="-76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marL="252114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20190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7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88266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56342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1784096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2075840"/>
            <a:ext cx="8740094" cy="1801436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Section1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437078" y="6036873"/>
            <a:ext cx="2282741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059" b="1" dirty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1324" b="1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2075840"/>
            <a:ext cx="8740094" cy="1801436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Section1</a:t>
            </a:r>
          </a:p>
        </p:txBody>
      </p:sp>
    </p:spTree>
    <p:extLst>
      <p:ext uri="{BB962C8B-B14F-4D97-AF65-F5344CB8AC3E}">
        <p14:creationId xmlns:p14="http://schemas.microsoft.com/office/powerpoint/2010/main" val="3703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blue)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1933" y="1189186"/>
            <a:ext cx="8740142" cy="1588192"/>
          </a:xfrm>
        </p:spPr>
        <p:txBody>
          <a:bodyPr>
            <a:spAutoFit/>
          </a:bodyPr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  <a:lvl2pPr marL="252114" indent="0">
              <a:buNone/>
              <a:defRPr>
                <a:solidFill>
                  <a:schemeClr val="bg1"/>
                </a:solidFill>
              </a:defRPr>
            </a:lvl2pPr>
            <a:lvl3pPr marL="420190" indent="0">
              <a:buNone/>
              <a:defRPr>
                <a:solidFill>
                  <a:schemeClr val="bg1"/>
                </a:solidFill>
              </a:defRPr>
            </a:lvl3pPr>
            <a:lvl4pPr marL="588266" indent="0">
              <a:buNone/>
              <a:defRPr>
                <a:solidFill>
                  <a:schemeClr val="bg1"/>
                </a:solidFill>
              </a:defRPr>
            </a:lvl4pPr>
            <a:lvl5pPr marL="75634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Section1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078" y="6036873"/>
            <a:ext cx="2282741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059" b="1" dirty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1324" b="1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1499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1933" y="1189186"/>
            <a:ext cx="8740142" cy="1588192"/>
          </a:xfrm>
        </p:spPr>
        <p:txBody>
          <a:bodyPr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252114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20190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7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88266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56342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3530" b="0" kern="1200" cap="none" spc="-76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Section1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7078" y="6036873"/>
            <a:ext cx="2282741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059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1324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0017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6859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30" b="0" kern="1200" cap="none" spc="-76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3672" y="1337045"/>
            <a:ext cx="4033910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rgbClr val="67217A"/>
                </a:solidFill>
              </a:defRPr>
            </a:lvl1pPr>
            <a:lvl2pPr marL="0" indent="0">
              <a:buNone/>
              <a:defRPr sz="1471"/>
            </a:lvl2pPr>
            <a:lvl3pPr marL="170411" indent="0">
              <a:buNone/>
              <a:tabLst/>
              <a:defRPr sz="1471"/>
            </a:lvl3pPr>
            <a:lvl4pPr marL="338486" indent="0">
              <a:buNone/>
              <a:defRPr/>
            </a:lvl4pPr>
            <a:lvl5pPr marL="504228" indent="0">
              <a:buNone/>
              <a:tabLst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09901" y="1337045"/>
            <a:ext cx="4033910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rgbClr val="67217A"/>
                </a:solidFill>
              </a:defRPr>
            </a:lvl1pPr>
            <a:lvl2pPr marL="0" indent="0">
              <a:buNone/>
              <a:defRPr sz="1471"/>
            </a:lvl2pPr>
            <a:lvl3pPr marL="170411" indent="0">
              <a:buNone/>
              <a:tabLst/>
              <a:defRPr sz="1471"/>
            </a:lvl3pPr>
            <a:lvl4pPr marL="338486" indent="0">
              <a:buNone/>
              <a:defRPr/>
            </a:lvl4pPr>
            <a:lvl5pPr marL="504228" indent="0">
              <a:buNone/>
              <a:tabLst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7078" y="6036873"/>
            <a:ext cx="2282741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059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1324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378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80891" y="1198491"/>
            <a:ext cx="6157707" cy="136402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252114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20190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7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88266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56342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078" y="6036873"/>
            <a:ext cx="2282741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059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1324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82062" y="360098"/>
            <a:ext cx="2016956" cy="2689656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482062" y="3167848"/>
            <a:ext cx="2016956" cy="2689656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2780891" y="4049998"/>
            <a:ext cx="6157707" cy="136402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252114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20190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7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88266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56342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764047" y="3167849"/>
            <a:ext cx="6157707" cy="673582"/>
          </a:xfrm>
        </p:spPr>
        <p:txBody>
          <a:bodyPr wrap="square">
            <a:spAutoFit/>
          </a:bodyPr>
          <a:lstStyle>
            <a:lvl1pPr marL="0" indent="0">
              <a:buNone/>
              <a:defRPr lang="en-US" sz="3530" b="0" kern="1200" cap="none" spc="-76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marL="252114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20190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7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88266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56342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2780891" y="360107"/>
            <a:ext cx="6157707" cy="673582"/>
          </a:xfrm>
        </p:spPr>
        <p:txBody>
          <a:bodyPr wrap="square">
            <a:spAutoFit/>
          </a:bodyPr>
          <a:lstStyle>
            <a:lvl1pPr marL="0" indent="0">
              <a:buNone/>
              <a:defRPr lang="en-US" sz="3530" b="0" kern="1200" cap="none" spc="-76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marL="252114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20190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7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88266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56342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8200488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1932" y="1189182"/>
            <a:ext cx="8740142" cy="1180451"/>
          </a:xfrm>
        </p:spPr>
        <p:txBody>
          <a:bodyPr>
            <a:spAutoFit/>
          </a:bodyPr>
          <a:lstStyle>
            <a:lvl1pPr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429610" indent="-177448"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420227" indent="-252162"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471"/>
            </a:lvl4pPr>
            <a:lvl5pPr>
              <a:defRPr sz="1471"/>
            </a:lvl5pPr>
          </a:lstStyle>
          <a:p>
            <a:pPr marL="0" lvl="0" indent="0" algn="l" defTabSz="672261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First level</a:t>
            </a:r>
          </a:p>
          <a:p>
            <a:pPr marL="0" lvl="1" indent="0" algn="l" defTabSz="672261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672261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Code section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7078" y="6036873"/>
            <a:ext cx="2282741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059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1324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9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87834" y="1635896"/>
            <a:ext cx="6454237" cy="4931036"/>
          </a:xfrm>
        </p:spPr>
        <p:txBody>
          <a:bodyPr wrap="square">
            <a:noAutofit/>
          </a:bodyPr>
          <a:lstStyle>
            <a:lvl3pPr>
              <a:defRPr sz="1765"/>
            </a:lvl3pPr>
            <a:lvl4pPr>
              <a:defRPr sz="1471"/>
            </a:lvl4pPr>
            <a:lvl5pPr>
              <a:defRPr sz="147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8187" y="1635896"/>
            <a:ext cx="2016956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1765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722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2611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52" y="2084173"/>
            <a:ext cx="7395504" cy="1793104"/>
          </a:xfrm>
        </p:spPr>
        <p:txBody>
          <a:bodyPr/>
          <a:lstStyle>
            <a:lvl1pPr>
              <a:defRPr sz="353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6598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8187" y="1635896"/>
            <a:ext cx="2016956" cy="4931036"/>
          </a:xfrm>
        </p:spPr>
        <p:txBody>
          <a:bodyPr>
            <a:noAutofit/>
          </a:bodyPr>
          <a:lstStyle>
            <a:lvl1pPr marL="252162" indent="-252162">
              <a:buNone/>
              <a:defRPr kumimoji="0" lang="en-US" sz="1765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722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3869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5" y="2980724"/>
            <a:ext cx="537855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  <a:defRPr lang="en-US" sz="2647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397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397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397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397">
                <a:solidFill>
                  <a:srgbClr val="FFFFFF"/>
                </a:solidFill>
              </a:defRPr>
            </a:lvl5pPr>
          </a:lstStyle>
          <a:p>
            <a:pPr marL="0" lvl="0" indent="0" algn="l" defTabSz="672261" rtl="0" eaLnBrk="1" latinLnBrk="0" hangingPunct="1">
              <a:spcBef>
                <a:spcPct val="200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1934" y="1507552"/>
            <a:ext cx="2890985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2942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91427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48193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5" y="2980724"/>
            <a:ext cx="537855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2647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72261" rtl="0" eaLnBrk="1" latinLnBrk="0" hangingPunct="1">
              <a:spcBef>
                <a:spcPct val="200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01932" y="291070"/>
            <a:ext cx="8740141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6859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30" b="0" kern="1200" cap="none" spc="-76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01934" y="1507552"/>
            <a:ext cx="2890985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2942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91427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6679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5" y="2980724"/>
            <a:ext cx="537855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647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72261" rtl="0" eaLnBrk="1" latinLnBrk="0" hangingPunct="1">
              <a:spcBef>
                <a:spcPct val="200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01930" y="1505896"/>
            <a:ext cx="2890970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95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82"/>
            <a:ext cx="8740142" cy="1180451"/>
          </a:xfrm>
        </p:spPr>
        <p:txBody>
          <a:bodyPr>
            <a:spAutoFit/>
          </a:bodyPr>
          <a:lstStyle>
            <a:lvl1pPr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429610" indent="-177448"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420227" indent="-252162"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471"/>
            </a:lvl4pPr>
            <a:lvl5pPr>
              <a:defRPr sz="1471"/>
            </a:lvl5pPr>
          </a:lstStyle>
          <a:p>
            <a:pPr marL="0" lvl="0" indent="0" algn="l" defTabSz="672261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672261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672261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656160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01932" y="2262478"/>
            <a:ext cx="1149349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914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3488803" y="2256323"/>
            <a:ext cx="2377014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6071838" y="2257102"/>
            <a:ext cx="2870233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557304" y="2256138"/>
            <a:ext cx="1725477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914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17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770859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2" y="1189177"/>
            <a:ext cx="8740142" cy="1845826"/>
          </a:xfrm>
          <a:prstGeom prst="rect">
            <a:avLst/>
          </a:prstGeom>
        </p:spPr>
        <p:txBody>
          <a:bodyPr/>
          <a:lstStyle>
            <a:lvl1pPr marL="213638" indent="-213638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71" indent="-206633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909" indent="-213638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2017" indent="-168108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125" indent="-168108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11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2075840"/>
            <a:ext cx="8740094" cy="1801436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Section1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437078" y="6036873"/>
            <a:ext cx="2282741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059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1324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1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2" y="1189177"/>
            <a:ext cx="8740142" cy="1845826"/>
          </a:xfrm>
          <a:prstGeom prst="rect">
            <a:avLst/>
          </a:prstGeom>
        </p:spPr>
        <p:txBody>
          <a:bodyPr/>
          <a:lstStyle>
            <a:lvl1pPr marL="213638" indent="-213638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71" indent="-206633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909" indent="-213638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2017" indent="-168108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125" indent="-168108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8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04040"/>
                </a:solidFill>
              </a:rPr>
              <a:pPr/>
              <a:t>10/3/18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04040"/>
                </a:solidFill>
              </a:rPr>
              <a:pPr/>
              <a:t>‹#›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623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4" y="381000"/>
            <a:ext cx="8741880" cy="1066800"/>
          </a:xfrm>
        </p:spPr>
        <p:txBody>
          <a:bodyPr/>
          <a:lstStyle>
            <a:lvl1pPr>
              <a:defRPr sz="5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752600"/>
            <a:ext cx="8740140" cy="4571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04040"/>
                </a:solidFill>
              </a:rPr>
              <a:pPr/>
              <a:t>10/3/18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04040"/>
                </a:solidFill>
              </a:rPr>
              <a:pPr/>
              <a:t>‹#›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0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2075840"/>
            <a:ext cx="8740094" cy="1801436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Section1</a:t>
            </a:r>
          </a:p>
        </p:txBody>
      </p:sp>
    </p:spTree>
    <p:extLst>
      <p:ext uri="{BB962C8B-B14F-4D97-AF65-F5344CB8AC3E}">
        <p14:creationId xmlns:p14="http://schemas.microsoft.com/office/powerpoint/2010/main" val="33240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blue)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1933" y="1189186"/>
            <a:ext cx="8740142" cy="1588192"/>
          </a:xfrm>
        </p:spPr>
        <p:txBody>
          <a:bodyPr>
            <a:spAutoFit/>
          </a:bodyPr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  <a:lvl2pPr marL="252114" indent="0">
              <a:buNone/>
              <a:defRPr>
                <a:solidFill>
                  <a:schemeClr val="bg1"/>
                </a:solidFill>
              </a:defRPr>
            </a:lvl2pPr>
            <a:lvl3pPr marL="420190" indent="0">
              <a:buNone/>
              <a:defRPr>
                <a:solidFill>
                  <a:schemeClr val="bg1"/>
                </a:solidFill>
              </a:defRPr>
            </a:lvl3pPr>
            <a:lvl4pPr marL="588266" indent="0">
              <a:buNone/>
              <a:defRPr>
                <a:solidFill>
                  <a:schemeClr val="bg1"/>
                </a:solidFill>
              </a:defRPr>
            </a:lvl4pPr>
            <a:lvl5pPr marL="75634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Section1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078" y="6036873"/>
            <a:ext cx="2282741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059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1324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7712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1933" y="1189186"/>
            <a:ext cx="8740142" cy="1588192"/>
          </a:xfrm>
        </p:spPr>
        <p:txBody>
          <a:bodyPr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252114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20190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7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88266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56342" marR="0" indent="0" algn="l" defTabSz="6859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3530" b="0" kern="1200" cap="none" spc="-76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Section1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7078" y="6036873"/>
            <a:ext cx="2282741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059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1324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755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6859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30" b="0" kern="1200" cap="none" spc="-76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3672" y="1337045"/>
            <a:ext cx="4033910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rgbClr val="67217A"/>
                </a:solidFill>
              </a:defRPr>
            </a:lvl1pPr>
            <a:lvl2pPr marL="0" indent="0">
              <a:buNone/>
              <a:defRPr sz="1471"/>
            </a:lvl2pPr>
            <a:lvl3pPr marL="170411" indent="0">
              <a:buNone/>
              <a:tabLst/>
              <a:defRPr sz="1471"/>
            </a:lvl3pPr>
            <a:lvl4pPr marL="338486" indent="0">
              <a:buNone/>
              <a:defRPr/>
            </a:lvl4pPr>
            <a:lvl5pPr marL="504228" indent="0">
              <a:buNone/>
              <a:tabLst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09901" y="1337045"/>
            <a:ext cx="4033910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rgbClr val="67217A"/>
                </a:solidFill>
              </a:defRPr>
            </a:lvl1pPr>
            <a:lvl2pPr marL="0" indent="0">
              <a:buNone/>
              <a:defRPr sz="1471"/>
            </a:lvl2pPr>
            <a:lvl3pPr marL="170411" indent="0">
              <a:buNone/>
              <a:tabLst/>
              <a:defRPr sz="1471"/>
            </a:lvl3pPr>
            <a:lvl4pPr marL="338486" indent="0">
              <a:buNone/>
              <a:defRPr/>
            </a:lvl4pPr>
            <a:lvl5pPr marL="504228" indent="0">
              <a:buNone/>
              <a:tabLst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7078" y="6036873"/>
            <a:ext cx="2282741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059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1324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120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1932" y="1189182"/>
            <a:ext cx="8740142" cy="1180451"/>
          </a:xfrm>
        </p:spPr>
        <p:txBody>
          <a:bodyPr>
            <a:spAutoFit/>
          </a:bodyPr>
          <a:lstStyle>
            <a:lvl1pPr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429610" indent="-177448"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420227" indent="-252162">
              <a:defRPr lang="en-US" sz="176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471"/>
            </a:lvl4pPr>
            <a:lvl5pPr>
              <a:defRPr sz="1471"/>
            </a:lvl5pPr>
          </a:lstStyle>
          <a:p>
            <a:pPr marL="0" lvl="0" indent="0" algn="l" defTabSz="672261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First level</a:t>
            </a:r>
          </a:p>
          <a:p>
            <a:pPr marL="0" lvl="1" indent="0" algn="l" defTabSz="672261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672261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Code section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7078" y="6036873"/>
            <a:ext cx="2282741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059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1324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910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4" y="289520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4" y="1189187"/>
            <a:ext cx="8740140" cy="158819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049233" y="3100602"/>
            <a:ext cx="6858623" cy="6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5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91" r:id="rId5"/>
    <p:sldLayoutId id="2147483872" r:id="rId6"/>
    <p:sldLayoutId id="2147483873" r:id="rId7"/>
    <p:sldLayoutId id="2147483874" r:id="rId8"/>
    <p:sldLayoutId id="2147483875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  <p:sldLayoutId id="2147483888" r:id="rId19"/>
    <p:sldLayoutId id="2147483889" r:id="rId20"/>
    <p:sldLayoutId id="2147483890" r:id="rId21"/>
  </p:sldLayoutIdLst>
  <p:transition>
    <p:fade/>
  </p:transition>
  <p:txStyles>
    <p:titleStyle>
      <a:lvl1pPr algn="l" defTabSz="685922" rtl="0" eaLnBrk="1" latinLnBrk="0" hangingPunct="1">
        <a:lnSpc>
          <a:spcPct val="90000"/>
        </a:lnSpc>
        <a:spcBef>
          <a:spcPct val="0"/>
        </a:spcBef>
        <a:buNone/>
        <a:defRPr lang="en-US" sz="3530" b="0" kern="1200" cap="none" spc="-7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62" marR="0" indent="-252162" algn="l" defTabSz="6859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610" marR="0" indent="-177448" algn="l" defTabSz="6859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79" marR="0" indent="-168108" algn="l" defTabSz="6859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487" marR="0" indent="-168108" algn="l" defTabSz="6859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596" marR="0" indent="-168108" algn="l" defTabSz="6859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283" indent="-171481" algn="l" defTabSz="68592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9244" indent="-171481" algn="l" defTabSz="68592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2205" indent="-171481" algn="l" defTabSz="68592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5167" indent="-171481" algn="l" defTabSz="68592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60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922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882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842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804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765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725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686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4">
          <p15:clr>
            <a:srgbClr val="5ACBF0"/>
          </p15:clr>
        </p15:guide>
        <p15:guide id="10" pos="4780">
          <p15:clr>
            <a:srgbClr val="5ACBF0"/>
          </p15:clr>
        </p15:guide>
        <p15:guide id="11" pos="5356">
          <p15:clr>
            <a:srgbClr val="5ACBF0"/>
          </p15:clr>
        </p15:guide>
        <p15:guide id="12" pos="5932">
          <p15:clr>
            <a:srgbClr val="5ACBF0"/>
          </p15:clr>
        </p15:guide>
        <p15:guide id="13" pos="6508">
          <p15:clr>
            <a:srgbClr val="5ACBF0"/>
          </p15:clr>
        </p15:guide>
        <p15:guide id="14" pos="7084">
          <p15:clr>
            <a:srgbClr val="5ACBF0"/>
          </p15:clr>
        </p15:guide>
        <p15:guide id="15" pos="7660">
          <p15:clr>
            <a:srgbClr val="5ACBF0"/>
          </p15:clr>
        </p15:guide>
        <p15:guide id="16" pos="288">
          <p15:clr>
            <a:srgbClr val="C35EA4"/>
          </p15:clr>
        </p15:guide>
        <p15:guide id="17" pos="7545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4" y="289520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4" y="1189187"/>
            <a:ext cx="8740140" cy="158819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049233" y="3100602"/>
            <a:ext cx="6858623" cy="6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5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  <p:sldLayoutId id="2147483912" r:id="rId20"/>
    <p:sldLayoutId id="2147483913" r:id="rId21"/>
  </p:sldLayoutIdLst>
  <p:transition>
    <p:fade/>
  </p:transition>
  <p:txStyles>
    <p:titleStyle>
      <a:lvl1pPr algn="l" defTabSz="685922" rtl="0" eaLnBrk="1" latinLnBrk="0" hangingPunct="1">
        <a:lnSpc>
          <a:spcPct val="90000"/>
        </a:lnSpc>
        <a:spcBef>
          <a:spcPct val="0"/>
        </a:spcBef>
        <a:buNone/>
        <a:defRPr lang="en-US" sz="3530" b="0" kern="1200" cap="none" spc="-7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62" marR="0" indent="-252162" algn="l" defTabSz="6859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610" marR="0" indent="-177448" algn="l" defTabSz="6859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79" marR="0" indent="-168108" algn="l" defTabSz="6859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487" marR="0" indent="-168108" algn="l" defTabSz="6859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596" marR="0" indent="-168108" algn="l" defTabSz="6859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283" indent="-171481" algn="l" defTabSz="68592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9244" indent="-171481" algn="l" defTabSz="68592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2205" indent="-171481" algn="l" defTabSz="68592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5167" indent="-171481" algn="l" defTabSz="68592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60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922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882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842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804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765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725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686" algn="l" defTabSz="68592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4">
          <p15:clr>
            <a:srgbClr val="5ACBF0"/>
          </p15:clr>
        </p15:guide>
        <p15:guide id="10" pos="4780">
          <p15:clr>
            <a:srgbClr val="5ACBF0"/>
          </p15:clr>
        </p15:guide>
        <p15:guide id="11" pos="5356">
          <p15:clr>
            <a:srgbClr val="5ACBF0"/>
          </p15:clr>
        </p15:guide>
        <p15:guide id="12" pos="5932">
          <p15:clr>
            <a:srgbClr val="5ACBF0"/>
          </p15:clr>
        </p15:guide>
        <p15:guide id="13" pos="6508">
          <p15:clr>
            <a:srgbClr val="5ACBF0"/>
          </p15:clr>
        </p15:guide>
        <p15:guide id="14" pos="7084">
          <p15:clr>
            <a:srgbClr val="5ACBF0"/>
          </p15:clr>
        </p15:guide>
        <p15:guide id="15" pos="7660">
          <p15:clr>
            <a:srgbClr val="5ACBF0"/>
          </p15:clr>
        </p15:guide>
        <p15:guide id="16" pos="288">
          <p15:clr>
            <a:srgbClr val="C35EA4"/>
          </p15:clr>
        </p15:guide>
        <p15:guide id="17" pos="7545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henryhe9999@gmail.com" TargetMode="External"/><Relationship Id="rId7" Type="http://schemas.openxmlformats.org/officeDocument/2006/relationships/hyperlink" Target="https://www.c-sharpcorner.com/members/henry-he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twitter.com/henryhe9999" TargetMode="External"/><Relationship Id="rId5" Type="http://schemas.openxmlformats.org/officeDocument/2006/relationships/hyperlink" Target="https://github.com/henryhe9999" TargetMode="External"/><Relationship Id="rId4" Type="http://schemas.openxmlformats.org/officeDocument/2006/relationships/hyperlink" Target="http://henrycomputerworld.blogspo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122363"/>
            <a:ext cx="8610600" cy="2387600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Programming the Blockchain with .NET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Henry He</a:t>
            </a:r>
          </a:p>
        </p:txBody>
      </p:sp>
      <p:sp>
        <p:nvSpPr>
          <p:cNvPr id="4" name="AutoShape 2" descr="Image result for reactjs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reactjs"/>
          <p:cNvSpPr>
            <a:spLocks noChangeAspect="1" noChangeArrowheads="1"/>
          </p:cNvSpPr>
          <p:nvPr/>
        </p:nvSpPr>
        <p:spPr bwMode="auto">
          <a:xfrm>
            <a:off x="307975" y="-1638300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reactjs"/>
          <p:cNvSpPr>
            <a:spLocks noChangeAspect="1" noChangeArrowheads="1"/>
          </p:cNvSpPr>
          <p:nvPr/>
        </p:nvSpPr>
        <p:spPr bwMode="auto">
          <a:xfrm>
            <a:off x="460375" y="-1485900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" descr="Image result for doc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752601"/>
            <a:ext cx="8740140" cy="4876800"/>
          </a:xfrm>
        </p:spPr>
        <p:txBody>
          <a:bodyPr/>
          <a:lstStyle/>
          <a:p>
            <a:r>
              <a:rPr lang="en-US" sz="2800" dirty="0"/>
              <a:t>Bitcoin</a:t>
            </a:r>
          </a:p>
          <a:p>
            <a:r>
              <a:rPr lang="en-US" sz="2800" dirty="0"/>
              <a:t>Ethereum</a:t>
            </a:r>
          </a:p>
          <a:p>
            <a:r>
              <a:rPr lang="en-US" sz="2800" dirty="0"/>
              <a:t>P2P</a:t>
            </a:r>
          </a:p>
          <a:p>
            <a:r>
              <a:rPr lang="en-US" sz="2800" dirty="0"/>
              <a:t>Node</a:t>
            </a:r>
          </a:p>
          <a:p>
            <a:r>
              <a:rPr lang="en-US" sz="2800" dirty="0"/>
              <a:t>Block</a:t>
            </a:r>
          </a:p>
          <a:p>
            <a:r>
              <a:rPr lang="en-US" sz="2800" dirty="0"/>
              <a:t>Mining</a:t>
            </a:r>
          </a:p>
          <a:p>
            <a:r>
              <a:rPr lang="en-US" sz="2800" dirty="0"/>
              <a:t>Consensus</a:t>
            </a:r>
          </a:p>
          <a:p>
            <a:r>
              <a:rPr lang="en-US" sz="2800" dirty="0" err="1"/>
              <a:t>PoW</a:t>
            </a:r>
            <a:endParaRPr lang="en-US" sz="2800" dirty="0"/>
          </a:p>
          <a:p>
            <a:r>
              <a:rPr lang="en-US" sz="2800" dirty="0" err="1"/>
              <a:t>PoS</a:t>
            </a:r>
            <a:endParaRPr lang="en-US" sz="2800" dirty="0"/>
          </a:p>
          <a:p>
            <a:r>
              <a:rPr lang="en-US" sz="2800" dirty="0"/>
              <a:t>Smart Contract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17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189186"/>
            <a:ext cx="8740140" cy="40686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Build a Blockchain with .NET Core</a:t>
            </a:r>
          </a:p>
        </p:txBody>
      </p:sp>
    </p:spTree>
    <p:extLst>
      <p:ext uri="{BB962C8B-B14F-4D97-AF65-F5344CB8AC3E}">
        <p14:creationId xmlns:p14="http://schemas.microsoft.com/office/powerpoint/2010/main" val="105990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4" y="381000"/>
            <a:ext cx="8741880" cy="1066800"/>
          </a:xfrm>
        </p:spPr>
        <p:txBody>
          <a:bodyPr/>
          <a:lstStyle/>
          <a:p>
            <a:r>
              <a:rPr lang="en-US" sz="4800" dirty="0"/>
              <a:t>Build a Blockchain with 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752600"/>
            <a:ext cx="8740140" cy="923330"/>
          </a:xfrm>
        </p:spPr>
        <p:txBody>
          <a:bodyPr/>
          <a:lstStyle/>
          <a:p>
            <a:r>
              <a:rPr lang="en-US" sz="2400" dirty="0"/>
              <a:t>Visual Studio 2017</a:t>
            </a:r>
          </a:p>
          <a:p>
            <a:r>
              <a:rPr lang="en-US" sz="2400" dirty="0"/>
              <a:t>.NET Core 2.1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25163"/>
            <a:ext cx="6775450" cy="376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67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189186"/>
            <a:ext cx="8740140" cy="40686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Basic </a:t>
            </a:r>
            <a:r>
              <a:rPr lang="en-US" sz="8000" dirty="0" err="1">
                <a:solidFill>
                  <a:schemeClr val="bg1"/>
                </a:solidFill>
              </a:rPr>
              <a:t>Blockchain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6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752600"/>
            <a:ext cx="8740140" cy="5921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116187"/>
            <a:ext cx="8902700" cy="30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76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189186"/>
            <a:ext cx="8740140" cy="40686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Proof of Work</a:t>
            </a:r>
          </a:p>
        </p:txBody>
      </p:sp>
    </p:spTree>
    <p:extLst>
      <p:ext uri="{BB962C8B-B14F-4D97-AF65-F5344CB8AC3E}">
        <p14:creationId xmlns:p14="http://schemas.microsoft.com/office/powerpoint/2010/main" val="161874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2110488"/>
            <a:ext cx="8740775" cy="385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02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189186"/>
            <a:ext cx="8740140" cy="406861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</a:rPr>
              <a:t>Transactions </a:t>
            </a:r>
          </a:p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</a:rPr>
              <a:t>and </a:t>
            </a:r>
          </a:p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</a:rPr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269182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and Reward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4788"/>
            <a:ext cx="8331073" cy="526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892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189186"/>
            <a:ext cx="8740140" cy="40686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</a:rPr>
              <a:t>P2P Network</a:t>
            </a:r>
          </a:p>
        </p:txBody>
      </p:sp>
    </p:spTree>
    <p:extLst>
      <p:ext uri="{BB962C8B-B14F-4D97-AF65-F5344CB8AC3E}">
        <p14:creationId xmlns:p14="http://schemas.microsoft.com/office/powerpoint/2010/main" val="289273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752600"/>
            <a:ext cx="8740140" cy="3509359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Henry He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MCSD with years software design and development experience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>
              <a:buFontTx/>
              <a:buChar char="-"/>
            </a:pPr>
            <a:r>
              <a:rPr lang="en-US" sz="2000" dirty="0"/>
              <a:t>Blockchain Club Organizer at Medidata</a:t>
            </a:r>
          </a:p>
          <a:p>
            <a:pPr marL="571500" indent="-457200">
              <a:buFontTx/>
              <a:buChar char="-"/>
            </a:pPr>
            <a:r>
              <a:rPr lang="en-US" sz="2000" dirty="0"/>
              <a:t>Blockchain Columnist at C# Corner</a:t>
            </a:r>
          </a:p>
          <a:p>
            <a:pPr marL="571500" indent="-457200">
              <a:buFontTx/>
              <a:buChar char="-"/>
            </a:pPr>
            <a:r>
              <a:rPr lang="en-US" sz="2000" dirty="0"/>
              <a:t>Winner of Blockchain Hackathon at IDT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57200"/>
            <a:ext cx="2137141" cy="2137141"/>
          </a:xfrm>
          <a:prstGeom prst="rect">
            <a:avLst/>
          </a:prstGeom>
        </p:spPr>
      </p:pic>
      <p:sp>
        <p:nvSpPr>
          <p:cNvPr id="4" name="AutoShape 2" descr="Image result for reactjs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5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63749-185E-3B4A-BE25-24BC7F6F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DDB1A-1E88-3E40-A424-138FF403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98" y="1981200"/>
            <a:ext cx="85657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05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189186"/>
            <a:ext cx="8740140" cy="40686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</a:rPr>
              <a:t>A Real World Example</a:t>
            </a:r>
          </a:p>
          <a:p>
            <a:pPr marL="0" indent="0" algn="ctr">
              <a:buNone/>
            </a:pPr>
            <a:r>
              <a:rPr lang="en-US" sz="3200" dirty="0" err="1">
                <a:solidFill>
                  <a:schemeClr val="bg1"/>
                </a:solidFill>
              </a:rPr>
              <a:t>Blockchain</a:t>
            </a:r>
            <a:r>
              <a:rPr lang="en-US" sz="3200" dirty="0">
                <a:solidFill>
                  <a:schemeClr val="bg1"/>
                </a:solidFill>
              </a:rPr>
              <a:t> Based Patient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55019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HANDsON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4" y="1447800"/>
            <a:ext cx="88752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259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Blockstack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94614"/>
            <a:ext cx="8524646" cy="488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360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Stellar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2" y="1137286"/>
            <a:ext cx="7797798" cy="526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904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189186"/>
            <a:ext cx="8740140" cy="4068614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US" sz="9600" dirty="0">
              <a:solidFill>
                <a:schemeClr val="bg1"/>
              </a:solidFill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en-US" sz="12000" b="1" dirty="0">
                <a:solidFill>
                  <a:schemeClr val="tx1">
                    <a:lumMod val="50000"/>
                  </a:schemeClr>
                </a:solidFill>
              </a:rPr>
              <a:t>Microsoft believes </a:t>
            </a:r>
            <a:r>
              <a:rPr lang="en-US" sz="12000" b="1" dirty="0" err="1">
                <a:solidFill>
                  <a:schemeClr val="tx1">
                    <a:lumMod val="50000"/>
                  </a:schemeClr>
                </a:solidFill>
              </a:rPr>
              <a:t>blockchain</a:t>
            </a:r>
            <a:r>
              <a:rPr lang="en-US" sz="12000" b="1" dirty="0">
                <a:solidFill>
                  <a:schemeClr val="tx1">
                    <a:lumMod val="50000"/>
                  </a:schemeClr>
                </a:solidFill>
              </a:rPr>
              <a:t> is a transformational technology with the ability to significantly reduce the friction of doing business.</a:t>
            </a:r>
          </a:p>
          <a:p>
            <a:pPr marL="0" indent="0" algn="ctr">
              <a:buNone/>
            </a:pPr>
            <a:endParaRPr lang="en-US" sz="96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9600" b="1" dirty="0">
                <a:solidFill>
                  <a:schemeClr val="tx1">
                    <a:lumMod val="50000"/>
                  </a:schemeClr>
                </a:solidFill>
              </a:rPr>
              <a:t>	- Mark </a:t>
            </a:r>
            <a:r>
              <a:rPr lang="en-US" sz="9600" b="1" dirty="0" err="1">
                <a:solidFill>
                  <a:schemeClr val="tx1">
                    <a:lumMod val="50000"/>
                  </a:schemeClr>
                </a:solidFill>
              </a:rPr>
              <a:t>Russinovich</a:t>
            </a:r>
            <a:r>
              <a:rPr lang="en-US" sz="9600" b="1" dirty="0">
                <a:solidFill>
                  <a:schemeClr val="tx1">
                    <a:lumMod val="50000"/>
                  </a:schemeClr>
                </a:solidFill>
              </a:rPr>
              <a:t> (CTO, Microsoft Azure)</a:t>
            </a:r>
          </a:p>
        </p:txBody>
      </p:sp>
    </p:spTree>
    <p:extLst>
      <p:ext uri="{BB962C8B-B14F-4D97-AF65-F5344CB8AC3E}">
        <p14:creationId xmlns:p14="http://schemas.microsoft.com/office/powerpoint/2010/main" val="168523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189186"/>
            <a:ext cx="8740140" cy="40686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Contact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Email: 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henryhe9999@gmail.com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Blog: </a:t>
            </a:r>
            <a:r>
              <a:rPr lang="en-US" u="sng" dirty="0">
                <a:hlinkClick r:id="rId4"/>
              </a:rPr>
              <a:t>http://henrycomputerworld.blogspot.com/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GitHub: </a:t>
            </a:r>
            <a:r>
              <a:rPr lang="en-US" u="sng" dirty="0">
                <a:hlinkClick r:id="rId5"/>
              </a:rPr>
              <a:t>https://github.com/henryhe9999</a:t>
            </a:r>
            <a:endParaRPr lang="en-US" u="sng" dirty="0"/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Twitter: </a:t>
            </a:r>
            <a:r>
              <a:rPr lang="en-US" u="sng" dirty="0">
                <a:hlinkClick r:id="rId6"/>
              </a:rPr>
              <a:t>https://twitter.com/henryhe9999</a:t>
            </a:r>
            <a:endParaRPr lang="en-US" u="sng" dirty="0"/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C# Corner: </a:t>
            </a:r>
            <a:r>
              <a:rPr lang="en-US" sz="2400" dirty="0">
                <a:solidFill>
                  <a:schemeClr val="bg1"/>
                </a:solidFill>
                <a:hlinkClick r:id="rId7"/>
              </a:rPr>
              <a:t>https://www.c-sharpcorner.com/members/henry-he3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45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09600"/>
            <a:ext cx="6858000" cy="14034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828800"/>
            <a:ext cx="8077200" cy="52752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What is </a:t>
            </a:r>
            <a:r>
              <a:rPr lang="en-US" sz="2800" dirty="0" err="1">
                <a:solidFill>
                  <a:schemeClr val="bg1"/>
                </a:solidFill>
              </a:rPr>
              <a:t>Blockchain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History of </a:t>
            </a:r>
            <a:r>
              <a:rPr lang="en-US" sz="2800" dirty="0" err="1">
                <a:solidFill>
                  <a:schemeClr val="bg1"/>
                </a:solidFill>
              </a:rPr>
              <a:t>Blockchain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Blockchain Concepts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Build a </a:t>
            </a:r>
            <a:r>
              <a:rPr lang="en-US" sz="2800" dirty="0" err="1">
                <a:solidFill>
                  <a:schemeClr val="bg1"/>
                </a:solidFill>
              </a:rPr>
              <a:t>Blockchain</a:t>
            </a:r>
            <a:endParaRPr lang="en-US" sz="2800" dirty="0">
              <a:solidFill>
                <a:schemeClr val="bg1"/>
              </a:solidFill>
            </a:endParaRP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Basic </a:t>
            </a:r>
            <a:r>
              <a:rPr lang="en-US" sz="2800" dirty="0" err="1">
                <a:solidFill>
                  <a:schemeClr val="bg1"/>
                </a:solidFill>
              </a:rPr>
              <a:t>Blockchain</a:t>
            </a:r>
            <a:endParaRPr lang="en-US" sz="2800" dirty="0">
              <a:solidFill>
                <a:schemeClr val="bg1"/>
              </a:solidFill>
            </a:endParaRP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Proof of Work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Transaction and Reward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P2P Network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A Real World </a:t>
            </a:r>
            <a:r>
              <a:rPr lang="en-US" sz="2800" dirty="0" err="1">
                <a:solidFill>
                  <a:schemeClr val="bg1"/>
                </a:solidFill>
              </a:rPr>
              <a:t>Blockchain</a:t>
            </a:r>
            <a:r>
              <a:rPr lang="en-US" sz="2800" dirty="0">
                <a:solidFill>
                  <a:schemeClr val="bg1"/>
                </a:solidFill>
              </a:rPr>
              <a:t> Application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Q &amp; 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391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189186"/>
            <a:ext cx="8740140" cy="40686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What is </a:t>
            </a:r>
            <a:r>
              <a:rPr lang="en-US" sz="8000" dirty="0" err="1">
                <a:solidFill>
                  <a:schemeClr val="bg1"/>
                </a:solidFill>
              </a:rPr>
              <a:t>Blockchain</a:t>
            </a:r>
            <a:r>
              <a:rPr lang="en-US" sz="80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342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Blockchain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752600"/>
            <a:ext cx="8740140" cy="2086212"/>
          </a:xfrm>
        </p:spPr>
        <p:txBody>
          <a:bodyPr/>
          <a:lstStyle/>
          <a:p>
            <a:r>
              <a:rPr lang="en-US" dirty="0"/>
              <a:t>Database</a:t>
            </a:r>
          </a:p>
          <a:p>
            <a:r>
              <a:rPr lang="en-US" dirty="0"/>
              <a:t>Secure Storage</a:t>
            </a:r>
          </a:p>
          <a:p>
            <a:r>
              <a:rPr lang="en-US" dirty="0"/>
              <a:t>Decentralized System</a:t>
            </a:r>
          </a:p>
          <a:p>
            <a:r>
              <a:rPr lang="en-US" dirty="0">
                <a:solidFill>
                  <a:srgbClr val="FF0000"/>
                </a:solidFill>
              </a:rPr>
              <a:t>Data Exchange Protocol / Paradigm / API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3750052"/>
            <a:ext cx="5175250" cy="287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68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189186"/>
            <a:ext cx="8740140" cy="40686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</a:rPr>
              <a:t>History of </a:t>
            </a:r>
            <a:r>
              <a:rPr lang="en-US" sz="7200" dirty="0" err="1">
                <a:solidFill>
                  <a:schemeClr val="bg1"/>
                </a:solidFill>
              </a:rPr>
              <a:t>Blockchain</a:t>
            </a:r>
            <a:r>
              <a:rPr lang="en-US" sz="72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083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752600"/>
            <a:ext cx="8740140" cy="4385944"/>
          </a:xfrm>
        </p:spPr>
        <p:txBody>
          <a:bodyPr/>
          <a:lstStyle/>
          <a:p>
            <a:r>
              <a:rPr lang="en-US" dirty="0"/>
              <a:t>1998: B-money by Wei Dai</a:t>
            </a:r>
          </a:p>
          <a:p>
            <a:pPr marL="252162" lvl="1" indent="0">
              <a:buNone/>
            </a:pPr>
            <a:r>
              <a:rPr lang="en-US" dirty="0"/>
              <a:t>- Proof-Of-Work</a:t>
            </a:r>
          </a:p>
          <a:p>
            <a:r>
              <a:rPr lang="en-US" dirty="0"/>
              <a:t>2008: Bitcoin: A peer-to-peer Electronic Cash System by Satoshi </a:t>
            </a:r>
            <a:r>
              <a:rPr lang="en-US" dirty="0" err="1"/>
              <a:t>Nakamoto</a:t>
            </a:r>
            <a:endParaRPr lang="en-US" dirty="0"/>
          </a:p>
          <a:p>
            <a:pPr marL="252162" lvl="1" indent="0">
              <a:buNone/>
            </a:pPr>
            <a:r>
              <a:rPr lang="en-US" dirty="0"/>
              <a:t>- Implementation</a:t>
            </a:r>
          </a:p>
          <a:p>
            <a:r>
              <a:rPr lang="en-US" dirty="0"/>
              <a:t>2013: </a:t>
            </a:r>
            <a:r>
              <a:rPr lang="en-US" dirty="0" err="1"/>
              <a:t>Ethereum</a:t>
            </a:r>
            <a:r>
              <a:rPr lang="en-US" dirty="0"/>
              <a:t> by </a:t>
            </a:r>
            <a:r>
              <a:rPr lang="en-US" dirty="0" err="1"/>
              <a:t>Vitalik</a:t>
            </a:r>
            <a:r>
              <a:rPr lang="en-US" dirty="0"/>
              <a:t> </a:t>
            </a:r>
            <a:r>
              <a:rPr lang="en-US" dirty="0" err="1"/>
              <a:t>Buterin</a:t>
            </a:r>
            <a:endParaRPr lang="en-US" dirty="0"/>
          </a:p>
          <a:p>
            <a:pPr marL="252162" lvl="1" indent="0">
              <a:buNone/>
            </a:pPr>
            <a:r>
              <a:rPr lang="en-US" dirty="0"/>
              <a:t>- Smart Contract</a:t>
            </a:r>
          </a:p>
          <a:p>
            <a:r>
              <a:rPr lang="en-US" dirty="0"/>
              <a:t>2014: </a:t>
            </a:r>
            <a:r>
              <a:rPr lang="en-US" dirty="0" err="1"/>
              <a:t>Blockchain</a:t>
            </a:r>
            <a:r>
              <a:rPr lang="en-US" dirty="0"/>
              <a:t> 2.0</a:t>
            </a:r>
          </a:p>
          <a:p>
            <a:r>
              <a:rPr lang="en-US" dirty="0"/>
              <a:t>2016: </a:t>
            </a:r>
            <a:r>
              <a:rPr lang="en-US" dirty="0" err="1"/>
              <a:t>Blockchain</a:t>
            </a:r>
            <a:r>
              <a:rPr lang="en-US" dirty="0"/>
              <a:t> is widely adopted in all industries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7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Blockchain</a:t>
            </a:r>
            <a:r>
              <a:rPr lang="en-US" dirty="0"/>
              <a:t> -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752600"/>
            <a:ext cx="8740140" cy="4881336"/>
          </a:xfrm>
        </p:spPr>
        <p:txBody>
          <a:bodyPr/>
          <a:lstStyle/>
          <a:p>
            <a:r>
              <a:rPr lang="en-US" sz="2800" dirty="0"/>
              <a:t>2016: JPMorgan launched Quorum </a:t>
            </a:r>
            <a:r>
              <a:rPr lang="en-US" sz="2800" dirty="0" err="1"/>
              <a:t>blackchain</a:t>
            </a:r>
            <a:endParaRPr lang="en-US" sz="2800" dirty="0"/>
          </a:p>
          <a:p>
            <a:r>
              <a:rPr lang="en-US" sz="2800" dirty="0"/>
              <a:t>2016: Walmart partnered with IBM used </a:t>
            </a:r>
            <a:r>
              <a:rPr lang="en-US" sz="2800" dirty="0" err="1"/>
              <a:t>Blockchain</a:t>
            </a:r>
            <a:r>
              <a:rPr lang="en-US" sz="2800" dirty="0"/>
              <a:t> to detect and remove recalled foods</a:t>
            </a:r>
          </a:p>
          <a:p>
            <a:r>
              <a:rPr lang="en-US" sz="2800" dirty="0"/>
              <a:t>2017 Nasdaq and Citi launched </a:t>
            </a:r>
            <a:r>
              <a:rPr lang="en-US" sz="2800" dirty="0" err="1"/>
              <a:t>Blockchain</a:t>
            </a:r>
            <a:r>
              <a:rPr lang="en-US" sz="2800" dirty="0"/>
              <a:t>-based payment service</a:t>
            </a:r>
          </a:p>
          <a:p>
            <a:r>
              <a:rPr lang="en-US" sz="2800" dirty="0"/>
              <a:t>2017 Pfizer, Genentech, and group of companies announce </a:t>
            </a:r>
            <a:r>
              <a:rPr lang="en-US" sz="2800" dirty="0" err="1"/>
              <a:t>MediLeger</a:t>
            </a:r>
            <a:r>
              <a:rPr lang="en-US" sz="2800" dirty="0"/>
              <a:t> project</a:t>
            </a:r>
          </a:p>
          <a:p>
            <a:r>
              <a:rPr lang="en-US" sz="2800" dirty="0"/>
              <a:t>2018: Microsoft announced a </a:t>
            </a:r>
            <a:r>
              <a:rPr lang="en-US" sz="2800" dirty="0" err="1"/>
              <a:t>Blockchain</a:t>
            </a:r>
            <a:r>
              <a:rPr lang="en-US" sz="2800" dirty="0"/>
              <a:t> Based Payment system for XBOX</a:t>
            </a:r>
          </a:p>
          <a:p>
            <a:r>
              <a:rPr lang="en-US" sz="2800" dirty="0"/>
              <a:t>2018: </a:t>
            </a:r>
            <a:r>
              <a:rPr lang="en-US" sz="2800" dirty="0" err="1"/>
              <a:t>Fedex</a:t>
            </a:r>
            <a:r>
              <a:rPr lang="en-US" sz="2800" dirty="0"/>
              <a:t> invested in Blockchain technology to improve its freight business</a:t>
            </a:r>
          </a:p>
        </p:txBody>
      </p:sp>
    </p:spTree>
    <p:extLst>
      <p:ext uri="{BB962C8B-B14F-4D97-AF65-F5344CB8AC3E}">
        <p14:creationId xmlns:p14="http://schemas.microsoft.com/office/powerpoint/2010/main" val="365668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4" y="1189186"/>
            <a:ext cx="8740140" cy="40686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sz="7200" dirty="0" err="1">
                <a:solidFill>
                  <a:schemeClr val="bg1"/>
                </a:solidFill>
              </a:rPr>
              <a:t>Blockchain</a:t>
            </a:r>
            <a:r>
              <a:rPr lang="en-US" sz="7200" dirty="0">
                <a:solidFill>
                  <a:schemeClr val="bg1"/>
                </a:solidFill>
              </a:rPr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2375046007"/>
      </p:ext>
    </p:extLst>
  </p:cSld>
  <p:clrMapOvr>
    <a:masterClrMapping/>
  </p:clrMapOvr>
</p:sld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 Core 1.0 y ASP.NET Core 1.0" id="{9969A3EF-CAAF-4B36-A1A1-4CF3A1BCAB8D}" vid="{EEB6A68E-AD59-4A0B-A372-B601CD924C93}"/>
    </a:ext>
  </a:extLst>
</a:theme>
</file>

<file path=ppt/theme/theme2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 Core 1.0 y ASP.NET Core 1.0" id="{9969A3EF-CAAF-4B36-A1A1-4CF3A1BCAB8D}" vid="{EEB6A68E-AD59-4A0B-A372-B601CD924C9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Windows 10 Template</Template>
  <TotalTime>79075</TotalTime>
  <Words>433</Words>
  <Application>Microsoft Macintosh PowerPoint</Application>
  <PresentationFormat>On-screen Show (4:3)</PresentationFormat>
  <Paragraphs>155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ＭＳ Ｐゴシック</vt:lpstr>
      <vt:lpstr>Segoe UI</vt:lpstr>
      <vt:lpstr>Segoe UI Light</vt:lpstr>
      <vt:lpstr>Segoe UI Semilight</vt:lpstr>
      <vt:lpstr>Arial</vt:lpstr>
      <vt:lpstr>Avenir LT Pro 45 Book</vt:lpstr>
      <vt:lpstr>Calibri</vt:lpstr>
      <vt:lpstr>Consolas</vt:lpstr>
      <vt:lpstr>Wingdings</vt:lpstr>
      <vt:lpstr>5-30629_Build_Template_WHITE</vt:lpstr>
      <vt:lpstr>1_5-30629_Build_Template_WHITE</vt:lpstr>
      <vt:lpstr>Programming the Blockchain with .NET Core</vt:lpstr>
      <vt:lpstr>Bio</vt:lpstr>
      <vt:lpstr>PowerPoint Presentation</vt:lpstr>
      <vt:lpstr>PowerPoint Presentation</vt:lpstr>
      <vt:lpstr>What is Blockchain?</vt:lpstr>
      <vt:lpstr>PowerPoint Presentation</vt:lpstr>
      <vt:lpstr>History of Blockchain</vt:lpstr>
      <vt:lpstr>History of Blockchain - Adoption</vt:lpstr>
      <vt:lpstr>PowerPoint Presentation</vt:lpstr>
      <vt:lpstr>Blockchain Concepts</vt:lpstr>
      <vt:lpstr>PowerPoint Presentation</vt:lpstr>
      <vt:lpstr>Build a Blockchain with .NET Core</vt:lpstr>
      <vt:lpstr>PowerPoint Presentation</vt:lpstr>
      <vt:lpstr>Basic Blockchain</vt:lpstr>
      <vt:lpstr>PowerPoint Presentation</vt:lpstr>
      <vt:lpstr>Proof of Work</vt:lpstr>
      <vt:lpstr>PowerPoint Presentation</vt:lpstr>
      <vt:lpstr>Transaction and Reward</vt:lpstr>
      <vt:lpstr>PowerPoint Presentation</vt:lpstr>
      <vt:lpstr>P2P Network</vt:lpstr>
      <vt:lpstr>PowerPoint Presentation</vt:lpstr>
      <vt:lpstr>HANDsON</vt:lpstr>
      <vt:lpstr>Blockstack</vt:lpstr>
      <vt:lpstr>Stellar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Debugging with WinDBG</dc:title>
  <dc:creator>Henry</dc:creator>
  <cp:lastModifiedBy>Henry He</cp:lastModifiedBy>
  <cp:revision>1045</cp:revision>
  <dcterms:created xsi:type="dcterms:W3CDTF">2006-08-16T00:00:00Z</dcterms:created>
  <dcterms:modified xsi:type="dcterms:W3CDTF">2018-10-03T19:49:26Z</dcterms:modified>
</cp:coreProperties>
</file>