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9" r:id="rId6"/>
    <p:sldId id="295" r:id="rId7"/>
    <p:sldId id="262" r:id="rId8"/>
    <p:sldId id="261" r:id="rId9"/>
    <p:sldId id="280" r:id="rId10"/>
    <p:sldId id="296" r:id="rId11"/>
    <p:sldId id="264" r:id="rId12"/>
    <p:sldId id="278" r:id="rId13"/>
    <p:sldId id="266" r:id="rId14"/>
    <p:sldId id="297" r:id="rId15"/>
    <p:sldId id="298" r:id="rId16"/>
    <p:sldId id="28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 autoAdjust="0"/>
    <p:restoredTop sz="86415"/>
  </p:normalViewPr>
  <p:slideViewPr>
    <p:cSldViewPr snapToGrid="0">
      <p:cViewPr varScale="1">
        <p:scale>
          <a:sx n="100" d="100"/>
          <a:sy n="100" d="100"/>
        </p:scale>
        <p:origin x="184" y="58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6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4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4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680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erichotimbol6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github.com/Jeri-Co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Utilization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Jericho Timbol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-24624"/>
            <a:ext cx="8421688" cy="1325563"/>
          </a:xfrm>
        </p:spPr>
        <p:txBody>
          <a:bodyPr/>
          <a:lstStyle/>
          <a:p>
            <a:r>
              <a:rPr lang="en-US" dirty="0"/>
              <a:t>Activation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ZA" dirty="0"/>
              <a:t>$1 Billion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/>
          <a:lstStyle/>
          <a:p>
            <a:r>
              <a:rPr lang="en-ZA" dirty="0"/>
              <a:t>Opportunity to build</a:t>
            </a:r>
          </a:p>
          <a:p>
            <a:r>
              <a:rPr lang="en-ZA" dirty="0"/>
              <a:t>Fully inclusive market</a:t>
            </a:r>
          </a:p>
          <a:p>
            <a:r>
              <a:rPr lang="en-ZA" dirty="0"/>
              <a:t>Total addressable market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27A134-B578-6F9E-DD48-368F2388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025527"/>
            <a:ext cx="6812756" cy="54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8C581C-F5CE-F0C9-FB41-AC41E9B6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10" y="1544637"/>
            <a:ext cx="12246220" cy="23241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70E12D-4BAA-6CDD-C587-BA224A7A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C98B32-08C6-A27D-46FF-88560230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612" y="577437"/>
            <a:ext cx="8421688" cy="1325563"/>
          </a:xfrm>
        </p:spPr>
        <p:txBody>
          <a:bodyPr/>
          <a:lstStyle/>
          <a:p>
            <a:r>
              <a:rPr lang="en-US" dirty="0"/>
              <a:t>Grouped Activation Experience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B35F7-0134-BA68-FFB0-29410040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220" y="4200446"/>
            <a:ext cx="12289592" cy="22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7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B4DB-AB7F-5A0B-9DDA-D53CA5DB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356" y="136525"/>
            <a:ext cx="8421688" cy="1325563"/>
          </a:xfrm>
        </p:spPr>
        <p:txBody>
          <a:bodyPr/>
          <a:lstStyle/>
          <a:p>
            <a:r>
              <a:rPr lang="en-US" dirty="0"/>
              <a:t>Activation Experience: HPP and DTV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28EA4A-F14B-0DD0-FE7A-60AD6F04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82604E-8396-B157-6E6A-C3FEF3EE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84443"/>
            <a:ext cx="5334000" cy="4306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003857-B567-542B-C95F-EABDF3D0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684443"/>
            <a:ext cx="6311900" cy="43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1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7" y="349315"/>
            <a:ext cx="9498191" cy="1325563"/>
          </a:xfrm>
        </p:spPr>
        <p:txBody>
          <a:bodyPr/>
          <a:lstStyle/>
          <a:p>
            <a:r>
              <a:rPr lang="en-US" dirty="0"/>
              <a:t>Activation Experience: Activation Coach Productivity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9997F4D7-E5A4-1214-CE11-573F7A9EB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6"/>
          <a:stretch/>
        </p:blipFill>
        <p:spPr>
          <a:xfrm>
            <a:off x="0" y="1554573"/>
            <a:ext cx="12192000" cy="163170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061D84-9EAA-7E16-520F-08A88904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145805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91E3BE5-3656-3FBA-9DD3-DD225F418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78971"/>
            <a:ext cx="12192000" cy="14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Jericho Timbol</a:t>
            </a:r>
          </a:p>
          <a:p>
            <a:r>
              <a:rPr lang="en-US" dirty="0"/>
              <a:t>425-420-6143</a:t>
            </a:r>
          </a:p>
          <a:p>
            <a:r>
              <a:rPr lang="en-US" dirty="0">
                <a:hlinkClick r:id="rId3"/>
              </a:rPr>
              <a:t>jerichotimbol6@gmail.com</a:t>
            </a:r>
            <a:r>
              <a:rPr lang="en-US" dirty="0"/>
              <a:t>		</a:t>
            </a:r>
          </a:p>
          <a:p>
            <a:r>
              <a:rPr lang="en-US" dirty="0">
                <a:hlinkClick r:id="rId4"/>
              </a:rPr>
              <a:t>https://github.com/Jeri-Code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372" y="909342"/>
            <a:ext cx="86868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Problem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8871" y="2085382"/>
            <a:ext cx="3924300" cy="823912"/>
          </a:xfrm>
        </p:spPr>
        <p:txBody>
          <a:bodyPr/>
          <a:lstStyle/>
          <a:p>
            <a:r>
              <a:rPr lang="en-ZA" dirty="0"/>
              <a:t>PILOT Experiment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48871" y="2995611"/>
            <a:ext cx="4952168" cy="3289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were measuring teams that were part of a pilot to measure a 10% utilization requirement in order to transition to Support vs our traditional 20% requirement. Utilization Requirement is a specific number of Expense Reports or Invoices that need to be submitted to validate the customers site to ensure it's working correctly BEFORE we can transition a project to Support (which is then considered completed)	</a:t>
            </a:r>
          </a:p>
          <a:p>
            <a:endParaRPr lang="en-ZA" noProof="1"/>
          </a:p>
          <a:p>
            <a:r>
              <a:rPr lang="en-ZA" noProof="1"/>
              <a:t>- Example, a customer is contracted for 100 Expense Reports or Invoices - 20% is 20 reports, 10% is 10 reports.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7545" y="2098081"/>
            <a:ext cx="3943627" cy="82391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044" y="3042643"/>
            <a:ext cx="4324627" cy="22871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How can lowering utilization rates affect, the time it takes to complete a project?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noProof="1"/>
              <a:t>What role does the activation experience play in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Are there any other attributes and correlations that could present observable significance regarding the performance between of the two groups?</a:t>
            </a:r>
          </a:p>
          <a:p>
            <a:endParaRPr lang="en-ZA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3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285" y="528832"/>
            <a:ext cx="8421688" cy="13255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7049" y="1959431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Key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9278" y="2389137"/>
            <a:ext cx="6004791" cy="13478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Hours Per Project (HPP)</a:t>
            </a:r>
          </a:p>
          <a:p>
            <a:r>
              <a:rPr lang="en-US" dirty="0"/>
              <a:t>(Hour between Contract date </a:t>
            </a:r>
            <a:r>
              <a:rPr lang="en-US" dirty="0">
                <a:sym typeface="Wingdings" pitchFamily="2" charset="2"/>
              </a:rPr>
              <a:t> Implementation Complete Date)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 Per Project (DPP)</a:t>
            </a:r>
          </a:p>
          <a:p>
            <a:r>
              <a:rPr lang="en-US" dirty="0"/>
              <a:t>(Days between Contract date </a:t>
            </a:r>
            <a:r>
              <a:rPr lang="en-US" dirty="0">
                <a:sym typeface="Wingdings" pitchFamily="2" charset="2"/>
              </a:rPr>
              <a:t> Implementation Complete Date)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94627" y="195898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Utilization Groups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83901" y="2464904"/>
            <a:ext cx="4031030" cy="10573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Pilot Group – Express &lt;$3lK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Pilot Group – Orig Mgr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</a:t>
            </a:r>
          </a:p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B1283EB-001C-8AE8-4A79-5D56D68B8E7C}"/>
              </a:ext>
            </a:extLst>
          </p:cNvPr>
          <p:cNvSpPr/>
          <p:nvPr/>
        </p:nvSpPr>
        <p:spPr>
          <a:xfrm>
            <a:off x="6894295" y="2435069"/>
            <a:ext cx="524837" cy="69761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756C576-7F15-13BF-89D3-90614992A3CB}"/>
              </a:ext>
            </a:extLst>
          </p:cNvPr>
          <p:cNvSpPr txBox="1">
            <a:spLocks/>
          </p:cNvSpPr>
          <p:nvPr/>
        </p:nvSpPr>
        <p:spPr>
          <a:xfrm>
            <a:off x="6142608" y="2653575"/>
            <a:ext cx="1123148" cy="40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20%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7F8B69B-0B07-D664-D6A5-3266D7E05904}"/>
              </a:ext>
            </a:extLst>
          </p:cNvPr>
          <p:cNvSpPr txBox="1">
            <a:spLocks/>
          </p:cNvSpPr>
          <p:nvPr/>
        </p:nvSpPr>
        <p:spPr>
          <a:xfrm>
            <a:off x="7419132" y="3165723"/>
            <a:ext cx="860729" cy="3011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10%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807229F-E909-1140-8057-A11111133B97}"/>
              </a:ext>
            </a:extLst>
          </p:cNvPr>
          <p:cNvSpPr txBox="1">
            <a:spLocks/>
          </p:cNvSpPr>
          <p:nvPr/>
        </p:nvSpPr>
        <p:spPr>
          <a:xfrm>
            <a:off x="6594627" y="4310460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Activation Coach Productivity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E5E1628-9A66-AA65-107A-D52590A158C8}"/>
              </a:ext>
            </a:extLst>
          </p:cNvPr>
          <p:cNvSpPr txBox="1">
            <a:spLocks/>
          </p:cNvSpPr>
          <p:nvPr/>
        </p:nvSpPr>
        <p:spPr>
          <a:xfrm>
            <a:off x="6483901" y="4789913"/>
            <a:ext cx="4253396" cy="134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Considerations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Activation Experience Grouping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Quarterly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DTV and HPP as productivity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31D1843-F29E-1B2C-8CA1-492DD0F611C4}"/>
              </a:ext>
            </a:extLst>
          </p:cNvPr>
          <p:cNvSpPr txBox="1">
            <a:spLocks/>
          </p:cNvSpPr>
          <p:nvPr/>
        </p:nvSpPr>
        <p:spPr>
          <a:xfrm>
            <a:off x="1565429" y="4287753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Activation Experience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6045264-2AA0-3AE1-98A7-C806B1E18A05}"/>
              </a:ext>
            </a:extLst>
          </p:cNvPr>
          <p:cNvSpPr txBox="1">
            <a:spLocks/>
          </p:cNvSpPr>
          <p:nvPr/>
        </p:nvSpPr>
        <p:spPr>
          <a:xfrm>
            <a:off x="1454703" y="4789913"/>
            <a:ext cx="4253396" cy="134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Values: Express, Guided Workshop, Directed 1:1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Activity Experience Grouping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Quarterly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Skew in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4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536" y="237873"/>
            <a:ext cx="8421688" cy="13255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815" y="1490717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Control vs. Pilot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42801" y="156439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Quarterly Trends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DC439D-E603-43E2-7770-0ABD7374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60" y="2005150"/>
            <a:ext cx="3854800" cy="2915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42CA20-D227-B380-3B5F-2E1E29E2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88" y="5121635"/>
            <a:ext cx="2032000" cy="698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E2B6CF-D903-26B2-1C7C-C461167F9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-269" b="51854"/>
          <a:stretch/>
        </p:blipFill>
        <p:spPr>
          <a:xfrm>
            <a:off x="7135836" y="4961792"/>
            <a:ext cx="2749062" cy="11000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1385D-4572-1E61-E400-EA5470FE0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380" y="2190750"/>
            <a:ext cx="5473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Visualizing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6953" y="1167682"/>
            <a:ext cx="6896846" cy="147020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Create clean DataFrame Tables with overall statistics on key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Utilization Group (Pilot: 10%, Control:20%)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YearMonth, YearQuarter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HPP, DTV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6816" y="2752203"/>
            <a:ext cx="5874058" cy="1271380"/>
          </a:xfrm>
        </p:spPr>
        <p:txBody>
          <a:bodyPr/>
          <a:lstStyle/>
          <a:p>
            <a:r>
              <a:rPr lang="en-US" sz="1600" dirty="0"/>
              <a:t>Python Pandas in tandem with Excel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3241" y="3568340"/>
            <a:ext cx="5539095" cy="10108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Temporal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Statistical analysis between groups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789478"/>
            <a:ext cx="5539095" cy="1010842"/>
          </a:xfrm>
        </p:spPr>
        <p:txBody>
          <a:bodyPr/>
          <a:lstStyle/>
          <a:p>
            <a:r>
              <a:rPr lang="en-US" sz="1600" dirty="0"/>
              <a:t>Implications and results of the Utilization Rate Experiment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61" y="124908"/>
            <a:ext cx="10515600" cy="1325563"/>
          </a:xfrm>
        </p:spPr>
        <p:txBody>
          <a:bodyPr/>
          <a:lstStyle/>
          <a:p>
            <a:pPr algn="ctr"/>
            <a:r>
              <a:rPr lang="en-ZA" dirty="0"/>
              <a:t>Statistical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DDDEE-355E-75F5-8533-C0783A459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791" y="1737851"/>
            <a:ext cx="8250740" cy="2096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FC153-1E2A-5E49-D8FA-DA758CE84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791" y="4311242"/>
            <a:ext cx="8250739" cy="2348937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41FD8DB-7BF9-29DF-43D9-2B2D5D43C0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3469" y="917256"/>
            <a:ext cx="2743200" cy="1058852"/>
          </a:xfrm>
        </p:spPr>
        <p:txBody>
          <a:bodyPr>
            <a:normAutofit/>
          </a:bodyPr>
          <a:lstStyle/>
          <a:p>
            <a:r>
              <a:rPr lang="en-US" sz="1800" dirty="0"/>
              <a:t>Hours Per Project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071B5F3-82EC-00D4-C25E-063995159717}"/>
              </a:ext>
            </a:extLst>
          </p:cNvPr>
          <p:cNvSpPr txBox="1">
            <a:spLocks/>
          </p:cNvSpPr>
          <p:nvPr/>
        </p:nvSpPr>
        <p:spPr>
          <a:xfrm>
            <a:off x="1695669" y="3627212"/>
            <a:ext cx="2743200" cy="1058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Days Per Project</a:t>
            </a:r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536" y="237873"/>
            <a:ext cx="8421688" cy="1325563"/>
          </a:xfrm>
        </p:spPr>
        <p:txBody>
          <a:bodyPr/>
          <a:lstStyle/>
          <a:p>
            <a:r>
              <a:rPr lang="en-US" dirty="0"/>
              <a:t>Control vs. Pilot: HPP and DTV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CB031D-0A22-A30B-4F7E-FF929AC5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55" y="1725094"/>
            <a:ext cx="5189655" cy="3988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5267C3-7BF2-82BD-E36F-8B5DBD4A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73" y="1725094"/>
            <a:ext cx="5189654" cy="39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5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85" y="466726"/>
            <a:ext cx="5111750" cy="1204912"/>
          </a:xfrm>
        </p:spPr>
        <p:txBody>
          <a:bodyPr/>
          <a:lstStyle/>
          <a:p>
            <a:r>
              <a:rPr lang="en-US" dirty="0"/>
              <a:t>Exploring The Spike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BAA351-D420-57F4-019D-E4AA0A95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48" y="2348265"/>
            <a:ext cx="3197437" cy="3207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692289-5BA3-DF1E-CC4F-B54E47A56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715" y="2345805"/>
            <a:ext cx="3269012" cy="3207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76B8E-2B51-BB49-5389-54EB10D3B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957" y="2271809"/>
            <a:ext cx="3448994" cy="32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57" y="480967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ZA" dirty="0"/>
              <a:t>Activation Coach productivity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6B90A-54EA-8612-295C-1C309257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2" y="1529785"/>
            <a:ext cx="12230811" cy="1998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A2EC9-0DA7-AA07-23F7-ADF0C7CA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11" y="3870222"/>
            <a:ext cx="12269621" cy="16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D61E6D-BC40-43C3-A154-0081729E0F7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239</TotalTime>
  <Words>393</Words>
  <Application>Microsoft Macintosh PowerPoint</Application>
  <PresentationFormat>Widescreen</PresentationFormat>
  <Paragraphs>84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Monoline</vt:lpstr>
      <vt:lpstr>Utilization Analysis </vt:lpstr>
      <vt:lpstr>Problem Overview</vt:lpstr>
      <vt:lpstr>Dataset Overview</vt:lpstr>
      <vt:lpstr>Dataset Overview</vt:lpstr>
      <vt:lpstr>Approach</vt:lpstr>
      <vt:lpstr>Statistical Overview</vt:lpstr>
      <vt:lpstr>Control vs. Pilot: HPP and DTV</vt:lpstr>
      <vt:lpstr>Exploring The Spike</vt:lpstr>
      <vt:lpstr>Activation Coach productivity</vt:lpstr>
      <vt:lpstr>Activation Experience</vt:lpstr>
      <vt:lpstr>Grouped Activation Experience Statistics</vt:lpstr>
      <vt:lpstr>Activation Experience: HPP and DTV</vt:lpstr>
      <vt:lpstr>Activation Experience: Activation Coach Productivity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Jericho Timbol</cp:lastModifiedBy>
  <cp:revision>21</cp:revision>
  <dcterms:created xsi:type="dcterms:W3CDTF">2023-05-03T06:05:10Z</dcterms:created>
  <dcterms:modified xsi:type="dcterms:W3CDTF">2023-05-03T14:48:39Z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