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60" r:id="rId3"/>
    <p:sldId id="261" r:id="rId4"/>
    <p:sldId id="263" r:id="rId5"/>
    <p:sldId id="264" r:id="rId6"/>
    <p:sldId id="267" r:id="rId7"/>
    <p:sldId id="268" r:id="rId8"/>
    <p:sldId id="265" r:id="rId9"/>
    <p:sldId id="266" r:id="rId10"/>
    <p:sldId id="25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5987" autoAdjust="0"/>
    <p:restoredTop sz="94660"/>
  </p:normalViewPr>
  <p:slideViewPr>
    <p:cSldViewPr snapToGrid="0" showGuides="1">
      <p:cViewPr varScale="1">
        <p:scale>
          <a:sx n="88" d="100"/>
          <a:sy n="88" d="100"/>
        </p:scale>
        <p:origin x="-422" y="-77"/>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927826-3C6A-4991-AD45-7C3A973A5A1F}" type="datetimeFigureOut">
              <a:rPr lang="en-IN" smtClean="0"/>
              <a:pPr/>
              <a:t>11-03-2023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3045CA7-9849-46E1-B6AA-136D4A488F75}" type="slidenum">
              <a:rPr lang="en-IN" smtClean="0"/>
              <a:pPr/>
              <a:t>‹#›</a:t>
            </a:fld>
            <a:endParaRPr lang="en-IN"/>
          </a:p>
        </p:txBody>
      </p:sp>
    </p:spTree>
    <p:extLst>
      <p:ext uri="{BB962C8B-B14F-4D97-AF65-F5344CB8AC3E}">
        <p14:creationId xmlns:p14="http://schemas.microsoft.com/office/powerpoint/2010/main" xmlns="" val="17973860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F1CB61E-4EA7-C4E0-16FF-6406E9B3A89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xmlns="" id="{8DD8D959-AB37-0A5F-12D2-EF0767FE462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xmlns="" id="{E84608A8-D736-1241-BDB9-7BA830D0BE84}"/>
              </a:ext>
            </a:extLst>
          </p:cNvPr>
          <p:cNvSpPr>
            <a:spLocks noGrp="1"/>
          </p:cNvSpPr>
          <p:nvPr>
            <p:ph type="dt" sz="half" idx="10"/>
          </p:nvPr>
        </p:nvSpPr>
        <p:spPr/>
        <p:txBody>
          <a:bodyPr/>
          <a:lstStyle/>
          <a:p>
            <a:fld id="{4DA58B91-A232-4AB1-A354-4ABB6DBC7C7A}" type="datetime1">
              <a:rPr lang="en-IN" smtClean="0"/>
              <a:pPr/>
              <a:t>11-03-2023</a:t>
            </a:fld>
            <a:endParaRPr lang="en-IN"/>
          </a:p>
        </p:txBody>
      </p:sp>
      <p:sp>
        <p:nvSpPr>
          <p:cNvPr id="5" name="Footer Placeholder 4">
            <a:extLst>
              <a:ext uri="{FF2B5EF4-FFF2-40B4-BE49-F238E27FC236}">
                <a16:creationId xmlns:a16="http://schemas.microsoft.com/office/drawing/2014/main" xmlns="" id="{D184D251-DF16-2C5E-49F9-C53882E47BA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AE407757-B641-9F30-BCEF-253CDB8BC532}"/>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34941829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B8B383-2B11-8776-354E-3FD4B7633B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5143E4C2-B615-1C66-DA04-4589DF336EC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3F2AAE78-D4B8-316C-DE35-FDAE2E3323B3}"/>
              </a:ext>
            </a:extLst>
          </p:cNvPr>
          <p:cNvSpPr>
            <a:spLocks noGrp="1"/>
          </p:cNvSpPr>
          <p:nvPr>
            <p:ph type="dt" sz="half" idx="10"/>
          </p:nvPr>
        </p:nvSpPr>
        <p:spPr/>
        <p:txBody>
          <a:bodyPr/>
          <a:lstStyle/>
          <a:p>
            <a:fld id="{DC1CC192-3D8D-4816-BABC-2D9BF6AEC3B6}" type="datetime1">
              <a:rPr lang="en-IN" smtClean="0"/>
              <a:pPr/>
              <a:t>11-03-2023</a:t>
            </a:fld>
            <a:endParaRPr lang="en-IN"/>
          </a:p>
        </p:txBody>
      </p:sp>
      <p:sp>
        <p:nvSpPr>
          <p:cNvPr id="5" name="Footer Placeholder 4">
            <a:extLst>
              <a:ext uri="{FF2B5EF4-FFF2-40B4-BE49-F238E27FC236}">
                <a16:creationId xmlns:a16="http://schemas.microsoft.com/office/drawing/2014/main" xmlns="" id="{E00538C8-7017-485C-38E1-50E4B245F3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7C2ED2F-3077-5487-3DEA-67742DBC855B}"/>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26346876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77842D50-69C3-93D1-6F8E-31CEA1908D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xmlns="" id="{0EF800B2-61A9-7545-B9B8-DB036085EBA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CA28FCF9-1379-42B2-7A82-39D894FA964B}"/>
              </a:ext>
            </a:extLst>
          </p:cNvPr>
          <p:cNvSpPr>
            <a:spLocks noGrp="1"/>
          </p:cNvSpPr>
          <p:nvPr>
            <p:ph type="dt" sz="half" idx="10"/>
          </p:nvPr>
        </p:nvSpPr>
        <p:spPr/>
        <p:txBody>
          <a:bodyPr/>
          <a:lstStyle/>
          <a:p>
            <a:fld id="{3293B700-E2BA-4C79-B970-9621E4E923E7}" type="datetime1">
              <a:rPr lang="en-IN" smtClean="0"/>
              <a:pPr/>
              <a:t>11-03-2023</a:t>
            </a:fld>
            <a:endParaRPr lang="en-IN"/>
          </a:p>
        </p:txBody>
      </p:sp>
      <p:sp>
        <p:nvSpPr>
          <p:cNvPr id="5" name="Footer Placeholder 4">
            <a:extLst>
              <a:ext uri="{FF2B5EF4-FFF2-40B4-BE49-F238E27FC236}">
                <a16:creationId xmlns:a16="http://schemas.microsoft.com/office/drawing/2014/main" xmlns="" id="{43CC3C29-7F6B-3ABB-42D7-96F66A3E4DE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E23D2F96-75A1-5D3E-EFC2-DA6007EAA910}"/>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3805107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27743E-B9C9-EAB1-B7F5-9C4E1926326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B813D01-A4A1-BACD-6BCB-30DDA85D85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91674F1E-5307-47AE-FC71-A510F8A86F7D}"/>
              </a:ext>
            </a:extLst>
          </p:cNvPr>
          <p:cNvSpPr>
            <a:spLocks noGrp="1"/>
          </p:cNvSpPr>
          <p:nvPr>
            <p:ph type="dt" sz="half" idx="10"/>
          </p:nvPr>
        </p:nvSpPr>
        <p:spPr/>
        <p:txBody>
          <a:bodyPr/>
          <a:lstStyle/>
          <a:p>
            <a:fld id="{CD75D84F-8AA7-462F-9FDD-6116CDC5D04D}" type="datetime1">
              <a:rPr lang="en-IN" smtClean="0"/>
              <a:pPr/>
              <a:t>11-03-2023</a:t>
            </a:fld>
            <a:endParaRPr lang="en-IN"/>
          </a:p>
        </p:txBody>
      </p:sp>
      <p:sp>
        <p:nvSpPr>
          <p:cNvPr id="5" name="Footer Placeholder 4">
            <a:extLst>
              <a:ext uri="{FF2B5EF4-FFF2-40B4-BE49-F238E27FC236}">
                <a16:creationId xmlns:a16="http://schemas.microsoft.com/office/drawing/2014/main" xmlns="" id="{7152BD74-B3FF-68C9-C27F-05E15EFDD2A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7198E0EF-362C-7FE6-F80D-65832704359F}"/>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39468568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9111E36-578D-F3B2-665E-0D801FA113E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xmlns="" id="{5F6AD70E-2EF8-6E1A-F908-D05784CADB0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CEDCCC0E-0654-6C7B-9B65-5351AFCAFD9A}"/>
              </a:ext>
            </a:extLst>
          </p:cNvPr>
          <p:cNvSpPr>
            <a:spLocks noGrp="1"/>
          </p:cNvSpPr>
          <p:nvPr>
            <p:ph type="dt" sz="half" idx="10"/>
          </p:nvPr>
        </p:nvSpPr>
        <p:spPr/>
        <p:txBody>
          <a:bodyPr/>
          <a:lstStyle/>
          <a:p>
            <a:fld id="{AD9D0435-8262-4EDC-AA6B-1DCEDAB9CA0A}" type="datetime1">
              <a:rPr lang="en-IN" smtClean="0"/>
              <a:pPr/>
              <a:t>11-03-2023</a:t>
            </a:fld>
            <a:endParaRPr lang="en-IN"/>
          </a:p>
        </p:txBody>
      </p:sp>
      <p:sp>
        <p:nvSpPr>
          <p:cNvPr id="5" name="Footer Placeholder 4">
            <a:extLst>
              <a:ext uri="{FF2B5EF4-FFF2-40B4-BE49-F238E27FC236}">
                <a16:creationId xmlns:a16="http://schemas.microsoft.com/office/drawing/2014/main" xmlns="" id="{782BB7D2-0398-237B-BAEE-0E8B3D84CBB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xmlns="" id="{6D231F5E-4BCB-9584-6CE4-1DD6038AF952}"/>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1069628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435B437-290C-84F0-B72F-D7BEF4FDB68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6CF3C1E1-24D7-47F2-50BF-9EE61938F8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xmlns="" id="{AF269AB6-4B49-E649-FF68-0322B0C76E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xmlns="" id="{582A17A5-54F3-6920-24E5-5BE10779C5F6}"/>
              </a:ext>
            </a:extLst>
          </p:cNvPr>
          <p:cNvSpPr>
            <a:spLocks noGrp="1"/>
          </p:cNvSpPr>
          <p:nvPr>
            <p:ph type="dt" sz="half" idx="10"/>
          </p:nvPr>
        </p:nvSpPr>
        <p:spPr/>
        <p:txBody>
          <a:bodyPr/>
          <a:lstStyle/>
          <a:p>
            <a:fld id="{888D581C-B601-449B-9F30-980C78DB5F9E}" type="datetime1">
              <a:rPr lang="en-IN" smtClean="0"/>
              <a:pPr/>
              <a:t>11-03-2023</a:t>
            </a:fld>
            <a:endParaRPr lang="en-IN"/>
          </a:p>
        </p:txBody>
      </p:sp>
      <p:sp>
        <p:nvSpPr>
          <p:cNvPr id="6" name="Footer Placeholder 5">
            <a:extLst>
              <a:ext uri="{FF2B5EF4-FFF2-40B4-BE49-F238E27FC236}">
                <a16:creationId xmlns:a16="http://schemas.microsoft.com/office/drawing/2014/main" xmlns="" id="{01632F30-CCE7-38F8-4CA8-D731D89B83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6900B8F2-4299-3995-B1FB-2C72A6BFC33C}"/>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147095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8834FF2-C55D-F3CF-4202-B6A4A60C80C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62D263D6-7C3F-B7C3-660D-F0403A6F870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38E88002-88C3-90B1-968C-A2C9ADBDB70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xmlns="" id="{15687A37-E847-72D4-F97D-70026CD7D4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917BAD2C-4EA5-35B1-FA73-E458C3B2FFE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xmlns="" id="{CA7B0144-5522-A415-F0EF-CC58F4B466B0}"/>
              </a:ext>
            </a:extLst>
          </p:cNvPr>
          <p:cNvSpPr>
            <a:spLocks noGrp="1"/>
          </p:cNvSpPr>
          <p:nvPr>
            <p:ph type="dt" sz="half" idx="10"/>
          </p:nvPr>
        </p:nvSpPr>
        <p:spPr/>
        <p:txBody>
          <a:bodyPr/>
          <a:lstStyle/>
          <a:p>
            <a:fld id="{E140F468-876C-4F9E-82AA-4AE19D196653}" type="datetime1">
              <a:rPr lang="en-IN" smtClean="0"/>
              <a:pPr/>
              <a:t>11-03-2023</a:t>
            </a:fld>
            <a:endParaRPr lang="en-IN"/>
          </a:p>
        </p:txBody>
      </p:sp>
      <p:sp>
        <p:nvSpPr>
          <p:cNvPr id="8" name="Footer Placeholder 7">
            <a:extLst>
              <a:ext uri="{FF2B5EF4-FFF2-40B4-BE49-F238E27FC236}">
                <a16:creationId xmlns:a16="http://schemas.microsoft.com/office/drawing/2014/main" xmlns="" id="{E69A5380-63E5-153C-AFC8-C329630E46A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xmlns="" id="{BF0DFAFA-211F-0A1E-90B1-1785211C26F5}"/>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4901671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342F786-AE89-3CB7-F799-891CA424BE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xmlns="" id="{64433A48-FD86-55D1-B796-D94417C310A6}"/>
              </a:ext>
            </a:extLst>
          </p:cNvPr>
          <p:cNvSpPr>
            <a:spLocks noGrp="1"/>
          </p:cNvSpPr>
          <p:nvPr>
            <p:ph type="dt" sz="half" idx="10"/>
          </p:nvPr>
        </p:nvSpPr>
        <p:spPr/>
        <p:txBody>
          <a:bodyPr/>
          <a:lstStyle/>
          <a:p>
            <a:fld id="{2269D3D2-BAD0-409B-AA99-5A16206D69A1}" type="datetime1">
              <a:rPr lang="en-IN" smtClean="0"/>
              <a:pPr/>
              <a:t>11-03-2023</a:t>
            </a:fld>
            <a:endParaRPr lang="en-IN"/>
          </a:p>
        </p:txBody>
      </p:sp>
      <p:sp>
        <p:nvSpPr>
          <p:cNvPr id="4" name="Footer Placeholder 3">
            <a:extLst>
              <a:ext uri="{FF2B5EF4-FFF2-40B4-BE49-F238E27FC236}">
                <a16:creationId xmlns:a16="http://schemas.microsoft.com/office/drawing/2014/main" xmlns="" id="{78563C43-620E-FCA6-3E9E-1A8236C97FA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xmlns="" id="{1D75DCDA-7B2E-929D-7901-3C198A425E85}"/>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13687262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20F5A286-44C7-C27A-5C2C-E6B007E78EB1}"/>
              </a:ext>
            </a:extLst>
          </p:cNvPr>
          <p:cNvSpPr>
            <a:spLocks noGrp="1"/>
          </p:cNvSpPr>
          <p:nvPr>
            <p:ph type="dt" sz="half" idx="10"/>
          </p:nvPr>
        </p:nvSpPr>
        <p:spPr/>
        <p:txBody>
          <a:bodyPr/>
          <a:lstStyle/>
          <a:p>
            <a:fld id="{652A92B0-E794-486D-867D-06F5544BEA00}" type="datetime1">
              <a:rPr lang="en-IN" smtClean="0"/>
              <a:pPr/>
              <a:t>11-03-2023</a:t>
            </a:fld>
            <a:endParaRPr lang="en-IN"/>
          </a:p>
        </p:txBody>
      </p:sp>
      <p:sp>
        <p:nvSpPr>
          <p:cNvPr id="3" name="Footer Placeholder 2">
            <a:extLst>
              <a:ext uri="{FF2B5EF4-FFF2-40B4-BE49-F238E27FC236}">
                <a16:creationId xmlns:a16="http://schemas.microsoft.com/office/drawing/2014/main" xmlns="" id="{20593EBA-F234-D97C-D87D-407AAD51F58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xmlns="" id="{BE5216D2-0D81-CB16-4214-EDC140C91B6D}"/>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34813563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5C52731-43B0-85FB-28C0-496905FCDE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xmlns="" id="{175B439D-3E8E-7615-BABD-2DB94B2E35B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xmlns="" id="{9EA1661F-EBB2-4A65-6131-CB5D5F4438B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58A9433-058B-BFA0-CBC6-B80007975A94}"/>
              </a:ext>
            </a:extLst>
          </p:cNvPr>
          <p:cNvSpPr>
            <a:spLocks noGrp="1"/>
          </p:cNvSpPr>
          <p:nvPr>
            <p:ph type="dt" sz="half" idx="10"/>
          </p:nvPr>
        </p:nvSpPr>
        <p:spPr/>
        <p:txBody>
          <a:bodyPr/>
          <a:lstStyle/>
          <a:p>
            <a:fld id="{3E07D6DA-1192-4B8D-87BA-42BC450A1EEB}" type="datetime1">
              <a:rPr lang="en-IN" smtClean="0"/>
              <a:pPr/>
              <a:t>11-03-2023</a:t>
            </a:fld>
            <a:endParaRPr lang="en-IN"/>
          </a:p>
        </p:txBody>
      </p:sp>
      <p:sp>
        <p:nvSpPr>
          <p:cNvPr id="6" name="Footer Placeholder 5">
            <a:extLst>
              <a:ext uri="{FF2B5EF4-FFF2-40B4-BE49-F238E27FC236}">
                <a16:creationId xmlns:a16="http://schemas.microsoft.com/office/drawing/2014/main" xmlns="" id="{FAEFDC57-180F-18F5-A88E-1FC606779D2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93B9B632-42F9-6B1E-6515-FE0751182AD2}"/>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1970072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D9B7CCC-4ADB-90CE-0F52-347988EB2F7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xmlns="" id="{B668DA47-463E-5A7C-0406-14C1E0324E4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xmlns="" id="{D45EEC77-E288-BE3E-4D81-3E53272C923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FD0F268-6627-41DF-E9D1-1E0D3E64EA64}"/>
              </a:ext>
            </a:extLst>
          </p:cNvPr>
          <p:cNvSpPr>
            <a:spLocks noGrp="1"/>
          </p:cNvSpPr>
          <p:nvPr>
            <p:ph type="dt" sz="half" idx="10"/>
          </p:nvPr>
        </p:nvSpPr>
        <p:spPr/>
        <p:txBody>
          <a:bodyPr/>
          <a:lstStyle/>
          <a:p>
            <a:fld id="{65004B3E-37B0-4132-93A7-C540A4E5FF05}" type="datetime1">
              <a:rPr lang="en-IN" smtClean="0"/>
              <a:pPr/>
              <a:t>11-03-2023</a:t>
            </a:fld>
            <a:endParaRPr lang="en-IN"/>
          </a:p>
        </p:txBody>
      </p:sp>
      <p:sp>
        <p:nvSpPr>
          <p:cNvPr id="6" name="Footer Placeholder 5">
            <a:extLst>
              <a:ext uri="{FF2B5EF4-FFF2-40B4-BE49-F238E27FC236}">
                <a16:creationId xmlns:a16="http://schemas.microsoft.com/office/drawing/2014/main" xmlns="" id="{4F28B23F-6BF3-A64D-6611-99D7F7EC7D8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xmlns="" id="{11701DA6-D608-E6BD-FCC7-EF4595E38DFF}"/>
              </a:ext>
            </a:extLst>
          </p:cNvPr>
          <p:cNvSpPr>
            <a:spLocks noGrp="1"/>
          </p:cNvSpPr>
          <p:nvPr>
            <p:ph type="sldNum" sz="quarter" idx="12"/>
          </p:nvPr>
        </p:nvSpPr>
        <p:spPr/>
        <p:txBody>
          <a:body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27730148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3E723B84-BF43-B650-5323-039E8643EF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xmlns="" id="{23204BD5-07A3-F673-3BD8-D14C69FA62F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xmlns="" id="{89E137E2-4ABC-9476-1D17-54EB4C455F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B8E4D62-EF18-4C83-8423-BCBBA3939925}" type="datetime1">
              <a:rPr lang="en-IN" smtClean="0"/>
              <a:pPr/>
              <a:t>11-03-2023</a:t>
            </a:fld>
            <a:endParaRPr lang="en-IN"/>
          </a:p>
        </p:txBody>
      </p:sp>
      <p:sp>
        <p:nvSpPr>
          <p:cNvPr id="5" name="Footer Placeholder 4">
            <a:extLst>
              <a:ext uri="{FF2B5EF4-FFF2-40B4-BE49-F238E27FC236}">
                <a16:creationId xmlns:a16="http://schemas.microsoft.com/office/drawing/2014/main" xmlns="" id="{844FC5F7-F537-7075-E7ED-29042343640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xmlns="" id="{7C6A268F-03E6-1380-3753-CCCD494BC2C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2022C64-6545-4FB4-86DF-EE0528D8F3A1}" type="slidenum">
              <a:rPr lang="en-IN" smtClean="0"/>
              <a:pPr/>
              <a:t>‹#›</a:t>
            </a:fld>
            <a:endParaRPr lang="en-IN"/>
          </a:p>
        </p:txBody>
      </p:sp>
    </p:spTree>
    <p:extLst>
      <p:ext uri="{BB962C8B-B14F-4D97-AF65-F5344CB8AC3E}">
        <p14:creationId xmlns:p14="http://schemas.microsoft.com/office/powerpoint/2010/main" xmlns="" val="32807397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xmlns="" id="{451EE0B7-BEF9-C08F-619A-4939B42E1C9C}"/>
              </a:ext>
            </a:extLst>
          </p:cNvPr>
          <p:cNvSpPr txBox="1"/>
          <p:nvPr/>
        </p:nvSpPr>
        <p:spPr>
          <a:xfrm>
            <a:off x="7620361" y="134264"/>
            <a:ext cx="4571639" cy="400110"/>
          </a:xfrm>
          <a:prstGeom prst="rect">
            <a:avLst/>
          </a:prstGeom>
          <a:noFill/>
        </p:spPr>
        <p:txBody>
          <a:bodyPr wrap="square" rtlCol="0">
            <a:spAutoFit/>
          </a:bodyPr>
          <a:lstStyle/>
          <a:p>
            <a:r>
              <a:rPr lang="en-US" sz="2000" b="1" dirty="0">
                <a:solidFill>
                  <a:srgbClr val="002060"/>
                </a:solidFill>
                <a:latin typeface="Montserrat" panose="02000505000000020004" pitchFamily="2" charset="0"/>
              </a:rPr>
              <a:t>TEAM ID : </a:t>
            </a:r>
            <a:r>
              <a:rPr lang="en-US" sz="2000" b="1" dirty="0" smtClean="0">
                <a:latin typeface="Montserrat" panose="02000505000000020004" pitchFamily="2" charset="0"/>
              </a:rPr>
              <a:t>CONO10189</a:t>
            </a:r>
            <a:endParaRPr lang="en-US" sz="2000" b="1" dirty="0">
              <a:latin typeface="Montserrat" panose="02000505000000020004" pitchFamily="2" charset="0"/>
            </a:endParaRPr>
          </a:p>
        </p:txBody>
      </p:sp>
      <p:sp>
        <p:nvSpPr>
          <p:cNvPr id="5" name="TextBox 4">
            <a:extLst>
              <a:ext uri="{FF2B5EF4-FFF2-40B4-BE49-F238E27FC236}">
                <a16:creationId xmlns:a16="http://schemas.microsoft.com/office/drawing/2014/main" xmlns="" id="{419ABCB3-E1CF-CFA8-5DFF-BD7B130D2F44}"/>
              </a:ext>
            </a:extLst>
          </p:cNvPr>
          <p:cNvSpPr txBox="1"/>
          <p:nvPr/>
        </p:nvSpPr>
        <p:spPr>
          <a:xfrm>
            <a:off x="5924550" y="1225620"/>
            <a:ext cx="5960852" cy="830997"/>
          </a:xfrm>
          <a:prstGeom prst="rect">
            <a:avLst/>
          </a:prstGeom>
          <a:noFill/>
        </p:spPr>
        <p:txBody>
          <a:bodyPr wrap="square" rtlCol="0">
            <a:spAutoFit/>
          </a:bodyPr>
          <a:lstStyle/>
          <a:p>
            <a:pPr algn="ctr"/>
            <a:r>
              <a:rPr lang="en-US" sz="2400" b="1" dirty="0">
                <a:solidFill>
                  <a:srgbClr val="002060"/>
                </a:solidFill>
                <a:latin typeface="Montserrat" panose="02000505000000020004" pitchFamily="2" charset="0"/>
              </a:rPr>
              <a:t>PROBLEM DOMAIN :</a:t>
            </a:r>
          </a:p>
          <a:p>
            <a:pPr algn="ctr"/>
            <a:r>
              <a:rPr lang="en-US" sz="2400" b="1" dirty="0" smtClean="0">
                <a:latin typeface="Montserrat" panose="02000505000000020004" pitchFamily="2" charset="0"/>
              </a:rPr>
              <a:t>natural disaster protection</a:t>
            </a:r>
            <a:endParaRPr lang="en-IN" sz="2400" b="1" dirty="0">
              <a:latin typeface="Montserrat" panose="02000505000000020004" pitchFamily="2" charset="0"/>
            </a:endParaRPr>
          </a:p>
        </p:txBody>
      </p:sp>
      <p:sp>
        <p:nvSpPr>
          <p:cNvPr id="6" name="TextBox 5">
            <a:extLst>
              <a:ext uri="{FF2B5EF4-FFF2-40B4-BE49-F238E27FC236}">
                <a16:creationId xmlns:a16="http://schemas.microsoft.com/office/drawing/2014/main" xmlns="" id="{CE9C6FC5-71BE-4817-0242-E409F0AF0CDE}"/>
              </a:ext>
            </a:extLst>
          </p:cNvPr>
          <p:cNvSpPr txBox="1"/>
          <p:nvPr/>
        </p:nvSpPr>
        <p:spPr>
          <a:xfrm>
            <a:off x="2613805" y="4820084"/>
            <a:ext cx="7737894" cy="1323439"/>
          </a:xfrm>
          <a:prstGeom prst="rect">
            <a:avLst/>
          </a:prstGeom>
          <a:noFill/>
        </p:spPr>
        <p:txBody>
          <a:bodyPr wrap="square" rtlCol="0">
            <a:spAutoFit/>
          </a:bodyPr>
          <a:lstStyle/>
          <a:p>
            <a:r>
              <a:rPr lang="en-US" sz="2000" dirty="0">
                <a:solidFill>
                  <a:srgbClr val="002060"/>
                </a:solidFill>
                <a:latin typeface="Montserrat" panose="02000505000000020004" pitchFamily="2" charset="0"/>
              </a:rPr>
              <a:t>Team Lead 	</a:t>
            </a:r>
            <a:r>
              <a:rPr lang="en-US" sz="2000" dirty="0" smtClean="0">
                <a:solidFill>
                  <a:srgbClr val="002060"/>
                </a:solidFill>
                <a:latin typeface="Montserrat" panose="02000505000000020004" pitchFamily="2" charset="0"/>
              </a:rPr>
              <a:t>	: </a:t>
            </a:r>
            <a:r>
              <a:rPr lang="en-US" sz="2000" dirty="0" err="1" smtClean="0">
                <a:latin typeface="Montserrat" panose="02000505000000020004" pitchFamily="2" charset="0"/>
              </a:rPr>
              <a:t>jerita</a:t>
            </a:r>
            <a:r>
              <a:rPr lang="en-US" sz="2000" dirty="0" smtClean="0">
                <a:latin typeface="Montserrat" panose="02000505000000020004" pitchFamily="2" charset="0"/>
              </a:rPr>
              <a:t> d</a:t>
            </a:r>
          </a:p>
          <a:p>
            <a:r>
              <a:rPr lang="en-US" sz="2000" dirty="0" smtClean="0">
                <a:solidFill>
                  <a:srgbClr val="002060"/>
                </a:solidFill>
                <a:latin typeface="Montserrat" panose="02000505000000020004" pitchFamily="2" charset="0"/>
              </a:rPr>
              <a:t>Team Member 1	: </a:t>
            </a:r>
            <a:r>
              <a:rPr lang="en-US" sz="2000" dirty="0" err="1" smtClean="0">
                <a:latin typeface="Montserrat" panose="02000505000000020004" pitchFamily="2" charset="0"/>
              </a:rPr>
              <a:t>abarna</a:t>
            </a:r>
            <a:r>
              <a:rPr lang="en-US" sz="2000" dirty="0" smtClean="0">
                <a:latin typeface="Montserrat" panose="02000505000000020004" pitchFamily="2" charset="0"/>
              </a:rPr>
              <a:t> s</a:t>
            </a:r>
          </a:p>
          <a:p>
            <a:r>
              <a:rPr lang="en-US" sz="2000" dirty="0" smtClean="0">
                <a:solidFill>
                  <a:srgbClr val="002060"/>
                </a:solidFill>
                <a:latin typeface="Montserrat" panose="02000505000000020004" pitchFamily="2" charset="0"/>
              </a:rPr>
              <a:t>Team </a:t>
            </a:r>
            <a:r>
              <a:rPr lang="en-US" sz="2000" dirty="0">
                <a:solidFill>
                  <a:srgbClr val="002060"/>
                </a:solidFill>
                <a:latin typeface="Montserrat" panose="02000505000000020004" pitchFamily="2" charset="0"/>
              </a:rPr>
              <a:t>Member 2	: </a:t>
            </a:r>
            <a:r>
              <a:rPr lang="en-US" sz="2000" dirty="0" err="1" smtClean="0">
                <a:latin typeface="Montserrat" panose="02000505000000020004" pitchFamily="2" charset="0"/>
              </a:rPr>
              <a:t>harshavardhini</a:t>
            </a:r>
            <a:r>
              <a:rPr lang="en-US" sz="2000" dirty="0" smtClean="0">
                <a:latin typeface="Montserrat" panose="02000505000000020004" pitchFamily="2" charset="0"/>
              </a:rPr>
              <a:t> a s</a:t>
            </a:r>
            <a:endParaRPr lang="en-US" sz="2000" dirty="0">
              <a:latin typeface="Montserrat" panose="02000505000000020004" pitchFamily="2" charset="0"/>
            </a:endParaRPr>
          </a:p>
          <a:p>
            <a:r>
              <a:rPr lang="en-US" sz="2000" dirty="0">
                <a:solidFill>
                  <a:srgbClr val="002060"/>
                </a:solidFill>
                <a:latin typeface="Montserrat" panose="02000505000000020004" pitchFamily="2" charset="0"/>
              </a:rPr>
              <a:t>Team Member 3	</a:t>
            </a:r>
            <a:r>
              <a:rPr lang="en-US" sz="2000" dirty="0" smtClean="0">
                <a:solidFill>
                  <a:srgbClr val="002060"/>
                </a:solidFill>
                <a:latin typeface="Montserrat" panose="02000505000000020004" pitchFamily="2" charset="0"/>
              </a:rPr>
              <a:t>: </a:t>
            </a:r>
            <a:r>
              <a:rPr lang="en-US" sz="2000" dirty="0" err="1" smtClean="0">
                <a:latin typeface="Montserrat" panose="02000505000000020004" pitchFamily="2" charset="0"/>
              </a:rPr>
              <a:t>abinaya</a:t>
            </a:r>
            <a:r>
              <a:rPr lang="en-US" sz="2000" dirty="0" smtClean="0">
                <a:latin typeface="Montserrat" panose="02000505000000020004" pitchFamily="2" charset="0"/>
              </a:rPr>
              <a:t> p</a:t>
            </a:r>
            <a:endParaRPr lang="en-US" sz="2000" dirty="0">
              <a:latin typeface="Montserrat" panose="02000505000000020004" pitchFamily="2" charset="0"/>
            </a:endParaRPr>
          </a:p>
        </p:txBody>
      </p:sp>
      <p:sp>
        <p:nvSpPr>
          <p:cNvPr id="7" name="TextBox 6">
            <a:extLst>
              <a:ext uri="{FF2B5EF4-FFF2-40B4-BE49-F238E27FC236}">
                <a16:creationId xmlns:a16="http://schemas.microsoft.com/office/drawing/2014/main" xmlns="" id="{BF10747A-E8AA-BAC8-4C16-1DDDC36C8BAF}"/>
              </a:ext>
            </a:extLst>
          </p:cNvPr>
          <p:cNvSpPr txBox="1"/>
          <p:nvPr/>
        </p:nvSpPr>
        <p:spPr>
          <a:xfrm>
            <a:off x="2613804" y="4104676"/>
            <a:ext cx="9678345" cy="461665"/>
          </a:xfrm>
          <a:prstGeom prst="rect">
            <a:avLst/>
          </a:prstGeom>
          <a:noFill/>
        </p:spPr>
        <p:txBody>
          <a:bodyPr wrap="square" rtlCol="0">
            <a:spAutoFit/>
          </a:bodyPr>
          <a:lstStyle/>
          <a:p>
            <a:r>
              <a:rPr lang="en-US" sz="2400" dirty="0">
                <a:solidFill>
                  <a:srgbClr val="002060"/>
                </a:solidFill>
                <a:latin typeface="Montserrat" panose="02000505000000020004" pitchFamily="2" charset="0"/>
              </a:rPr>
              <a:t>College/Institution  : </a:t>
            </a:r>
            <a:r>
              <a:rPr lang="en-US" sz="2400" dirty="0" err="1" smtClean="0">
                <a:latin typeface="Montserrat" panose="02000505000000020004" pitchFamily="2" charset="0"/>
              </a:rPr>
              <a:t>Ramco</a:t>
            </a:r>
            <a:r>
              <a:rPr lang="en-US" sz="2400" dirty="0" smtClean="0">
                <a:latin typeface="Montserrat" panose="02000505000000020004" pitchFamily="2" charset="0"/>
              </a:rPr>
              <a:t> institute of technology</a:t>
            </a:r>
            <a:endParaRPr lang="en-US" sz="2400" dirty="0">
              <a:latin typeface="Montserrat" panose="02000505000000020004" pitchFamily="2" charset="0"/>
            </a:endParaRPr>
          </a:p>
        </p:txBody>
      </p:sp>
      <p:sp>
        <p:nvSpPr>
          <p:cNvPr id="27" name="TextBox 26">
            <a:extLst>
              <a:ext uri="{FF2B5EF4-FFF2-40B4-BE49-F238E27FC236}">
                <a16:creationId xmlns:a16="http://schemas.microsoft.com/office/drawing/2014/main" xmlns="" id="{33A12EF7-BD28-0C04-0154-749C4C3CBD43}"/>
              </a:ext>
            </a:extLst>
          </p:cNvPr>
          <p:cNvSpPr txBox="1"/>
          <p:nvPr/>
        </p:nvSpPr>
        <p:spPr>
          <a:xfrm>
            <a:off x="2613805" y="3643011"/>
            <a:ext cx="7737894" cy="461665"/>
          </a:xfrm>
          <a:prstGeom prst="rect">
            <a:avLst/>
          </a:prstGeom>
          <a:noFill/>
        </p:spPr>
        <p:txBody>
          <a:bodyPr wrap="square" rtlCol="0">
            <a:spAutoFit/>
          </a:bodyPr>
          <a:lstStyle/>
          <a:p>
            <a:r>
              <a:rPr lang="en-US" sz="2400" b="1" dirty="0">
                <a:solidFill>
                  <a:srgbClr val="002060"/>
                </a:solidFill>
                <a:latin typeface="Montserrat" panose="02000505000000020004" pitchFamily="2" charset="0"/>
              </a:rPr>
              <a:t>Team Name 	     : </a:t>
            </a:r>
            <a:r>
              <a:rPr lang="en-US" sz="2400" b="1" dirty="0" smtClean="0">
                <a:latin typeface="Montserrat" panose="02000505000000020004" pitchFamily="2" charset="0"/>
              </a:rPr>
              <a:t>CODING PHOENIXES</a:t>
            </a:r>
            <a:endParaRPr lang="en-US" sz="2400" b="1" dirty="0">
              <a:latin typeface="Montserrat" panose="02000505000000020004" pitchFamily="2" charset="0"/>
            </a:endParaRPr>
          </a:p>
        </p:txBody>
      </p:sp>
      <p:sp>
        <p:nvSpPr>
          <p:cNvPr id="30" name="Slide Number Placeholder 29">
            <a:extLst>
              <a:ext uri="{FF2B5EF4-FFF2-40B4-BE49-F238E27FC236}">
                <a16:creationId xmlns:a16="http://schemas.microsoft.com/office/drawing/2014/main" xmlns="" id="{C35C65F4-EFA5-9333-ACAD-73792C998EA8}"/>
              </a:ext>
            </a:extLst>
          </p:cNvPr>
          <p:cNvSpPr>
            <a:spLocks noGrp="1"/>
          </p:cNvSpPr>
          <p:nvPr>
            <p:ph type="sldNum" sz="quarter" idx="12"/>
          </p:nvPr>
        </p:nvSpPr>
        <p:spPr>
          <a:xfrm>
            <a:off x="4728725" y="6356350"/>
            <a:ext cx="2743200" cy="365125"/>
          </a:xfrm>
        </p:spPr>
        <p:txBody>
          <a:bodyPr/>
          <a:lstStyle/>
          <a:p>
            <a:pPr algn="ctr"/>
            <a:fld id="{52022C64-6545-4FB4-86DF-EE0528D8F3A1}" type="slidenum">
              <a:rPr lang="en-IN" smtClean="0"/>
              <a:pPr algn="ctr"/>
              <a:t>1</a:t>
            </a:fld>
            <a:endParaRPr lang="en-IN" dirty="0"/>
          </a:p>
        </p:txBody>
      </p:sp>
      <p:sp>
        <p:nvSpPr>
          <p:cNvPr id="2" name="TextBox 1">
            <a:extLst>
              <a:ext uri="{FF2B5EF4-FFF2-40B4-BE49-F238E27FC236}">
                <a16:creationId xmlns:a16="http://schemas.microsoft.com/office/drawing/2014/main" xmlns="" id="{8A8E5B80-0DE2-0E95-E408-BF2A5DCFA90E}"/>
              </a:ext>
            </a:extLst>
          </p:cNvPr>
          <p:cNvSpPr txBox="1"/>
          <p:nvPr/>
        </p:nvSpPr>
        <p:spPr>
          <a:xfrm>
            <a:off x="306598" y="2445300"/>
            <a:ext cx="3288593" cy="584775"/>
          </a:xfrm>
          <a:prstGeom prst="rect">
            <a:avLst/>
          </a:prstGeom>
          <a:noFill/>
        </p:spPr>
        <p:txBody>
          <a:bodyPr wrap="none" rtlCol="0">
            <a:spAutoFit/>
          </a:bodyPr>
          <a:lstStyle/>
          <a:p>
            <a:r>
              <a:rPr lang="en-US" sz="3200" b="1" dirty="0">
                <a:solidFill>
                  <a:schemeClr val="bg1"/>
                </a:solidFill>
                <a:latin typeface="Cooper Black" panose="0208090404030B020404" pitchFamily="18" charset="0"/>
              </a:rPr>
              <a:t>10 Hours track</a:t>
            </a:r>
            <a:endParaRPr lang="en-IN" sz="3200" b="1" dirty="0">
              <a:solidFill>
                <a:schemeClr val="bg1"/>
              </a:solidFill>
              <a:latin typeface="Cooper Black" panose="0208090404030B020404" pitchFamily="18" charset="0"/>
            </a:endParaRPr>
          </a:p>
        </p:txBody>
      </p:sp>
    </p:spTree>
    <p:extLst>
      <p:ext uri="{BB962C8B-B14F-4D97-AF65-F5344CB8AC3E}">
        <p14:creationId xmlns:p14="http://schemas.microsoft.com/office/powerpoint/2010/main" xmlns="" val="182801338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xmlns="" id="{CA28FCD2-82A3-CA03-5499-ABD54BEC9CE2}"/>
              </a:ext>
            </a:extLst>
          </p:cNvPr>
          <p:cNvSpPr/>
          <p:nvPr/>
        </p:nvSpPr>
        <p:spPr>
          <a:xfrm>
            <a:off x="3886992" y="2002215"/>
            <a:ext cx="7451891" cy="1569660"/>
          </a:xfrm>
          <a:prstGeom prst="rect">
            <a:avLst/>
          </a:prstGeom>
          <a:noFill/>
          <a:effectLst>
            <a:reflection blurRad="6350" stA="50000" endA="300" endPos="55000" dir="5400000" sy="-100000" algn="bl" rotWithShape="0"/>
          </a:effectLst>
        </p:spPr>
        <p:txBody>
          <a:bodyPr wrap="square" lIns="91440" tIns="45720" rIns="91440" bIns="45720">
            <a:spAutoFit/>
          </a:bodyPr>
          <a:lstStyle/>
          <a:p>
            <a:pPr algn="ctr"/>
            <a:r>
              <a:rPr lang="en-US" sz="9600" b="1" cap="none" spc="50" dirty="0">
                <a:ln w="9525" cmpd="sng">
                  <a:solidFill>
                    <a:schemeClr val="accent1"/>
                  </a:solidFill>
                  <a:prstDash val="solid"/>
                </a:ln>
                <a:solidFill>
                  <a:srgbClr val="70AD47">
                    <a:tint val="1000"/>
                  </a:srgbClr>
                </a:solidFill>
                <a:effectLst>
                  <a:glow rad="38100">
                    <a:schemeClr val="accent1">
                      <a:alpha val="40000"/>
                    </a:schemeClr>
                  </a:glow>
                </a:effectLst>
                <a:latin typeface="Algerian" panose="04020705040A02060702" pitchFamily="82" charset="0"/>
              </a:rPr>
              <a:t>THANK YOU</a:t>
            </a:r>
          </a:p>
        </p:txBody>
      </p:sp>
    </p:spTree>
    <p:extLst>
      <p:ext uri="{BB962C8B-B14F-4D97-AF65-F5344CB8AC3E}">
        <p14:creationId xmlns:p14="http://schemas.microsoft.com/office/powerpoint/2010/main" xmlns="" val="3349318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2</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2367693" y="1443600"/>
            <a:ext cx="10524855" cy="3600986"/>
          </a:xfrm>
          <a:prstGeom prst="rect">
            <a:avLst/>
          </a:prstGeom>
          <a:noFill/>
        </p:spPr>
        <p:txBody>
          <a:bodyPr wrap="square" rtlCol="0">
            <a:spAutoFit/>
          </a:bodyPr>
          <a:lstStyle/>
          <a:p>
            <a:endParaRPr lang="en-US" sz="4400" dirty="0" smtClean="0">
              <a:solidFill>
                <a:srgbClr val="002060"/>
              </a:solidFill>
            </a:endParaRPr>
          </a:p>
          <a:p>
            <a:r>
              <a:rPr lang="en-US" sz="4400" dirty="0" smtClean="0">
                <a:solidFill>
                  <a:srgbClr val="002060"/>
                </a:solidFill>
              </a:rPr>
              <a:t>			</a:t>
            </a:r>
          </a:p>
          <a:p>
            <a:r>
              <a:rPr lang="en-US" sz="4400" dirty="0">
                <a:solidFill>
                  <a:srgbClr val="002060"/>
                </a:solidFill>
              </a:rPr>
              <a:t>	</a:t>
            </a:r>
            <a:r>
              <a:rPr lang="en-US" sz="4400" dirty="0" smtClean="0">
                <a:solidFill>
                  <a:srgbClr val="002060"/>
                </a:solidFill>
              </a:rPr>
              <a:t>		 </a:t>
            </a:r>
            <a:r>
              <a:rPr lang="en-US" sz="4400" dirty="0" smtClean="0">
                <a:solidFill>
                  <a:srgbClr val="002060"/>
                </a:solidFill>
              </a:rPr>
              <a:t>      Goal:</a:t>
            </a:r>
            <a:endParaRPr lang="en-US" sz="4400" dirty="0" smtClean="0">
              <a:solidFill>
                <a:srgbClr val="002060"/>
              </a:solidFill>
            </a:endParaRPr>
          </a:p>
          <a:p>
            <a:endParaRPr lang="en-US" sz="3200" dirty="0" smtClean="0">
              <a:solidFill>
                <a:srgbClr val="FF0000"/>
              </a:solidFill>
            </a:endParaRPr>
          </a:p>
          <a:p>
            <a:r>
              <a:rPr lang="en-US" sz="3200" dirty="0">
                <a:solidFill>
                  <a:srgbClr val="FF0000"/>
                </a:solidFill>
              </a:rPr>
              <a:t>	</a:t>
            </a:r>
            <a:r>
              <a:rPr lang="en-US" sz="3200" dirty="0" smtClean="0">
                <a:solidFill>
                  <a:srgbClr val="FF0000"/>
                </a:solidFill>
              </a:rPr>
              <a:t>			“Protecting Wildlife from Wildfire</a:t>
            </a:r>
            <a:r>
              <a:rPr lang="en-US" sz="2800" dirty="0" smtClean="0">
                <a:solidFill>
                  <a:srgbClr val="FF0000"/>
                </a:solidFill>
              </a:rPr>
              <a:t>”</a:t>
            </a:r>
          </a:p>
          <a:p>
            <a:endParaRPr lang="en-US" sz="3200" dirty="0"/>
          </a:p>
        </p:txBody>
      </p:sp>
      <p:pic>
        <p:nvPicPr>
          <p:cNvPr id="2" name="Picture 1"/>
          <p:cNvPicPr>
            <a:picLocks noChangeAspect="1"/>
          </p:cNvPicPr>
          <p:nvPr/>
        </p:nvPicPr>
        <p:blipFill>
          <a:blip r:embed="rId3"/>
          <a:stretch>
            <a:fillRect/>
          </a:stretch>
        </p:blipFill>
        <p:spPr>
          <a:xfrm>
            <a:off x="0" y="-1"/>
            <a:ext cx="5020574" cy="6850583"/>
          </a:xfrm>
          <a:prstGeom prst="rect">
            <a:avLst/>
          </a:prstGeom>
        </p:spPr>
      </p:pic>
    </p:spTree>
    <p:extLst>
      <p:ext uri="{BB962C8B-B14F-4D97-AF65-F5344CB8AC3E}">
        <p14:creationId xmlns:p14="http://schemas.microsoft.com/office/powerpoint/2010/main" xmlns="" val="4111951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3</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690112" y="2458035"/>
            <a:ext cx="10679503" cy="2677656"/>
          </a:xfrm>
          <a:prstGeom prst="rect">
            <a:avLst/>
          </a:prstGeom>
          <a:noFill/>
        </p:spPr>
        <p:txBody>
          <a:bodyPr wrap="square" rtlCol="0">
            <a:spAutoFit/>
          </a:bodyPr>
          <a:lstStyle/>
          <a:p>
            <a:r>
              <a:rPr lang="en-US" sz="2400" dirty="0" smtClean="0"/>
              <a:t>Wildlife can be significantly impacted by forest fires, and sadly, many animals may perish as a result of these flames. Depending on the severity of the fire, the type of habitat it affects, and the </a:t>
            </a:r>
            <a:r>
              <a:rPr lang="en-US" sz="2400" dirty="0" err="1" smtClean="0"/>
              <a:t>behaviour</a:t>
            </a:r>
            <a:r>
              <a:rPr lang="en-US" sz="2400" dirty="0" smtClean="0"/>
              <a:t> </a:t>
            </a:r>
            <a:r>
              <a:rPr lang="en-US" sz="2400" dirty="0" smtClean="0"/>
              <a:t>of the animals, the extent of wildlife mortality as a result of forest fires might vary</a:t>
            </a:r>
            <a:r>
              <a:rPr lang="en-US" sz="2400" dirty="0" smtClean="0"/>
              <a:t>.</a:t>
            </a:r>
          </a:p>
          <a:p>
            <a:r>
              <a:rPr lang="en-US" sz="2400" dirty="0" smtClean="0"/>
              <a:t> </a:t>
            </a:r>
            <a:r>
              <a:rPr lang="en-US" sz="2400" dirty="0" smtClean="0"/>
              <a:t>Even if animals are able to escape the fire in some circumstances, the loss of their habitat and food supplies still does them harm. Many animals, however, are unable to escape the fire in time and risk dying from exposure to flames or smoke. </a:t>
            </a:r>
            <a:endParaRPr lang="en-US" sz="2400" dirty="0"/>
          </a:p>
        </p:txBody>
      </p:sp>
      <p:sp>
        <p:nvSpPr>
          <p:cNvPr id="7" name="TextBox 6"/>
          <p:cNvSpPr txBox="1"/>
          <p:nvPr/>
        </p:nvSpPr>
        <p:spPr>
          <a:xfrm>
            <a:off x="544285" y="1589457"/>
            <a:ext cx="3535327" cy="523220"/>
          </a:xfrm>
          <a:prstGeom prst="rect">
            <a:avLst/>
          </a:prstGeom>
          <a:noFill/>
        </p:spPr>
        <p:txBody>
          <a:bodyPr wrap="none" rtlCol="0">
            <a:spAutoFit/>
          </a:bodyPr>
          <a:lstStyle/>
          <a:p>
            <a:r>
              <a:rPr lang="en-US" sz="2800" b="1" dirty="0" smtClean="0">
                <a:solidFill>
                  <a:srgbClr val="002060"/>
                </a:solidFill>
              </a:rPr>
              <a:t>IMPACT OF WILD FIRE:</a:t>
            </a:r>
            <a:endParaRPr lang="en-IN" sz="2800" b="1" dirty="0">
              <a:solidFill>
                <a:srgbClr val="002060"/>
              </a:solidFill>
            </a:endParaRPr>
          </a:p>
        </p:txBody>
      </p:sp>
    </p:spTree>
    <p:extLst>
      <p:ext uri="{BB962C8B-B14F-4D97-AF65-F5344CB8AC3E}">
        <p14:creationId xmlns:p14="http://schemas.microsoft.com/office/powerpoint/2010/main" xmlns="" val="309841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4</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4364966" y="1471422"/>
            <a:ext cx="7570714" cy="4893647"/>
          </a:xfrm>
          <a:prstGeom prst="rect">
            <a:avLst/>
          </a:prstGeom>
          <a:noFill/>
        </p:spPr>
        <p:txBody>
          <a:bodyPr wrap="square" rtlCol="0">
            <a:spAutoFit/>
          </a:bodyPr>
          <a:lstStyle/>
          <a:p>
            <a:r>
              <a:rPr lang="en-US" sz="2400" dirty="0" smtClean="0"/>
              <a:t>Species that are already threatened or endangered may suffer particularly severe effects from forest </a:t>
            </a:r>
            <a:r>
              <a:rPr lang="en-US" sz="2400" dirty="0" smtClean="0"/>
              <a:t>fires.</a:t>
            </a:r>
          </a:p>
          <a:p>
            <a:r>
              <a:rPr lang="en-US" sz="2400" dirty="0" smtClean="0"/>
              <a:t>A </a:t>
            </a:r>
            <a:r>
              <a:rPr lang="en-US" sz="2400" dirty="0" smtClean="0"/>
              <a:t>study published in the journal "Nature" estimated that up to 90% of the animals in a forest can die during a severe </a:t>
            </a:r>
            <a:r>
              <a:rPr lang="en-US" sz="2400" dirty="0" smtClean="0"/>
              <a:t>fire</a:t>
            </a:r>
            <a:r>
              <a:rPr lang="en-US" sz="2400" dirty="0" smtClean="0"/>
              <a:t>.</a:t>
            </a:r>
          </a:p>
          <a:p>
            <a:r>
              <a:rPr lang="en-US" sz="2400" dirty="0" smtClean="0"/>
              <a:t>According </a:t>
            </a:r>
            <a:r>
              <a:rPr lang="en-US" sz="2400" dirty="0" smtClean="0"/>
              <a:t>to </a:t>
            </a:r>
            <a:r>
              <a:rPr lang="en-US" sz="2400" dirty="0" smtClean="0"/>
              <a:t>statistics, </a:t>
            </a:r>
            <a:r>
              <a:rPr lang="en-US" sz="2400" dirty="0" smtClean="0"/>
              <a:t>an average of 7 million acres of forest and grassland burn each year due to </a:t>
            </a:r>
            <a:r>
              <a:rPr lang="en-US" sz="2400" dirty="0" smtClean="0"/>
              <a:t>wildfires and </a:t>
            </a:r>
            <a:r>
              <a:rPr lang="en-US" sz="2400" dirty="0" smtClean="0"/>
              <a:t>may have killed or displaced more than 2.5 billion </a:t>
            </a:r>
            <a:r>
              <a:rPr lang="en-US" sz="2400" dirty="0" smtClean="0"/>
              <a:t>birds in the USA , 3 </a:t>
            </a:r>
            <a:r>
              <a:rPr lang="en-US" sz="2400" dirty="0" smtClean="0"/>
              <a:t>billion </a:t>
            </a:r>
            <a:r>
              <a:rPr lang="en-US" sz="2400" dirty="0" smtClean="0"/>
              <a:t>animals in Australia, and more </a:t>
            </a:r>
            <a:r>
              <a:rPr lang="en-US" sz="2400" dirty="0" smtClean="0"/>
              <a:t>than 20,000 </a:t>
            </a:r>
            <a:r>
              <a:rPr lang="en-US" sz="2400" dirty="0" smtClean="0"/>
              <a:t>moose </a:t>
            </a:r>
            <a:r>
              <a:rPr lang="en-US" sz="2400" dirty="0" smtClean="0"/>
              <a:t>In Canada </a:t>
            </a:r>
            <a:r>
              <a:rPr lang="en-US" sz="2400" dirty="0" smtClean="0"/>
              <a:t>.</a:t>
            </a:r>
            <a:endParaRPr lang="en-US" sz="2400" dirty="0" smtClean="0"/>
          </a:p>
          <a:p>
            <a:r>
              <a:rPr lang="en-US" sz="2400" dirty="0" smtClean="0"/>
              <a:t>Overall</a:t>
            </a:r>
            <a:r>
              <a:rPr lang="en-US" sz="2400" dirty="0" smtClean="0"/>
              <a:t>, forest fires can significantly affect animals, </a:t>
            </a:r>
            <a:r>
              <a:rPr lang="en-US" sz="2400" dirty="0" smtClean="0"/>
              <a:t>thus </a:t>
            </a:r>
            <a:r>
              <a:rPr lang="en-US" sz="2400" dirty="0" smtClean="0"/>
              <a:t>it's critical to take precautions to prevent and control them </a:t>
            </a:r>
            <a:r>
              <a:rPr lang="en-US" sz="2400" dirty="0" smtClean="0"/>
              <a:t>in </a:t>
            </a:r>
            <a:r>
              <a:rPr lang="en-US" sz="2400" dirty="0" smtClean="0"/>
              <a:t>order to reduce their negative effects on the </a:t>
            </a:r>
            <a:r>
              <a:rPr lang="en-US" sz="2400" dirty="0" smtClean="0"/>
              <a:t>environment. </a:t>
            </a:r>
            <a:endParaRPr lang="en-US" sz="3200" dirty="0"/>
          </a:p>
        </p:txBody>
      </p:sp>
      <p:pic>
        <p:nvPicPr>
          <p:cNvPr id="6" name="Picture 5"/>
          <p:cNvPicPr>
            <a:picLocks noChangeAspect="1"/>
          </p:cNvPicPr>
          <p:nvPr/>
        </p:nvPicPr>
        <p:blipFill>
          <a:blip r:embed="rId3"/>
          <a:stretch>
            <a:fillRect/>
          </a:stretch>
        </p:blipFill>
        <p:spPr>
          <a:xfrm>
            <a:off x="115184" y="1737306"/>
            <a:ext cx="4137638" cy="4283933"/>
          </a:xfrm>
          <a:prstGeom prst="rect">
            <a:avLst/>
          </a:prstGeom>
        </p:spPr>
      </p:pic>
    </p:spTree>
    <p:extLst>
      <p:ext uri="{BB962C8B-B14F-4D97-AF65-F5344CB8AC3E}">
        <p14:creationId xmlns:p14="http://schemas.microsoft.com/office/powerpoint/2010/main" xmlns="" val="688687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5</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866421" y="1834653"/>
            <a:ext cx="10450286" cy="3970318"/>
          </a:xfrm>
          <a:prstGeom prst="rect">
            <a:avLst/>
          </a:prstGeom>
          <a:noFill/>
        </p:spPr>
        <p:txBody>
          <a:bodyPr wrap="square" rtlCol="0">
            <a:spAutoFit/>
          </a:bodyPr>
          <a:lstStyle/>
          <a:p>
            <a:r>
              <a:rPr lang="en-US" sz="3600" b="1" dirty="0" smtClean="0">
                <a:solidFill>
                  <a:srgbClr val="002060"/>
                </a:solidFill>
              </a:rPr>
              <a:t>Idea </a:t>
            </a:r>
            <a:r>
              <a:rPr lang="en-US" sz="3600" b="1" dirty="0" smtClean="0">
                <a:solidFill>
                  <a:srgbClr val="002060"/>
                </a:solidFill>
              </a:rPr>
              <a:t>:</a:t>
            </a:r>
            <a:endParaRPr lang="en-US" sz="3600" b="1" dirty="0" smtClean="0">
              <a:solidFill>
                <a:srgbClr val="002060"/>
              </a:solidFill>
            </a:endParaRPr>
          </a:p>
          <a:p>
            <a:endParaRPr lang="en-US" sz="2400" dirty="0" smtClean="0"/>
          </a:p>
          <a:p>
            <a:r>
              <a:rPr lang="en-US" sz="2400" dirty="0" smtClean="0"/>
              <a:t>In </a:t>
            </a:r>
            <a:r>
              <a:rPr lang="en-US" sz="2400" dirty="0" smtClean="0"/>
              <a:t>this presentation, we propose a system to control wildfires that damages rare </a:t>
            </a:r>
            <a:r>
              <a:rPr lang="en-US" sz="2400" dirty="0"/>
              <a:t>and </a:t>
            </a:r>
            <a:r>
              <a:rPr lang="en-US" sz="2400" dirty="0" smtClean="0"/>
              <a:t>peculiar species and makes many species to an extended condition. Till today the condition of controlling wildfires is a big task and takes much more time which leads to a  lot of animal and tree damage</a:t>
            </a:r>
            <a:r>
              <a:rPr lang="en-US" sz="2400" dirty="0" smtClean="0"/>
              <a:t>.</a:t>
            </a:r>
            <a:endParaRPr lang="en-US" sz="2400" dirty="0" smtClean="0"/>
          </a:p>
          <a:p>
            <a:r>
              <a:rPr lang="en-US" sz="2400" dirty="0" smtClean="0"/>
              <a:t>Using this </a:t>
            </a:r>
            <a:r>
              <a:rPr lang="en-US" sz="2400" dirty="0" smtClean="0"/>
              <a:t>idea we </a:t>
            </a:r>
            <a:r>
              <a:rPr lang="en-US" sz="2400" dirty="0" smtClean="0"/>
              <a:t>hope to </a:t>
            </a:r>
            <a:r>
              <a:rPr lang="en-US" sz="2400" dirty="0" smtClean="0"/>
              <a:t>resolve and tend to suppress the wildfire as soon as possible </a:t>
            </a:r>
            <a:r>
              <a:rPr lang="en-US" sz="2400" dirty="0" smtClean="0"/>
              <a:t>and save lives</a:t>
            </a:r>
            <a:r>
              <a:rPr lang="en-US" sz="2400" dirty="0" smtClean="0"/>
              <a:t>. </a:t>
            </a:r>
            <a:endParaRPr lang="en-US" sz="2400" dirty="0" smtClean="0"/>
          </a:p>
          <a:p>
            <a:endParaRPr lang="en-US" sz="2400" dirty="0" smtClean="0"/>
          </a:p>
          <a:p>
            <a:r>
              <a:rPr lang="en-US" sz="2400" dirty="0"/>
              <a:t>	</a:t>
            </a:r>
            <a:endParaRPr lang="en-US" sz="2400" dirty="0" smtClean="0"/>
          </a:p>
        </p:txBody>
      </p:sp>
      <p:sp>
        <p:nvSpPr>
          <p:cNvPr id="2" name="AutoShape 2" descr="blob:https://web.whatsapp.com/f36fb3a0-5645-4ad0-9d59-f310f930c34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3130693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6</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857794" y="1386079"/>
            <a:ext cx="10450286" cy="2308324"/>
          </a:xfrm>
          <a:prstGeom prst="rect">
            <a:avLst/>
          </a:prstGeom>
          <a:noFill/>
        </p:spPr>
        <p:txBody>
          <a:bodyPr wrap="square" rtlCol="0">
            <a:spAutoFit/>
          </a:bodyPr>
          <a:lstStyle/>
          <a:p>
            <a:r>
              <a:rPr lang="en-US" sz="2400" dirty="0" smtClean="0"/>
              <a:t>The general idea is to use cameras </a:t>
            </a:r>
            <a:r>
              <a:rPr lang="en-US" sz="2400" dirty="0" smtClean="0"/>
              <a:t>similar to  the cameras used to capture wildlife </a:t>
            </a:r>
            <a:r>
              <a:rPr lang="en-US" sz="2400" dirty="0" smtClean="0"/>
              <a:t>, this </a:t>
            </a:r>
            <a:r>
              <a:rPr lang="en-US" sz="2400" dirty="0" smtClean="0"/>
              <a:t>will </a:t>
            </a:r>
            <a:r>
              <a:rPr lang="en-US" sz="2400" dirty="0" smtClean="0"/>
              <a:t>be sensing the </a:t>
            </a:r>
            <a:r>
              <a:rPr lang="en-US" sz="2400" dirty="0" smtClean="0"/>
              <a:t>smoke </a:t>
            </a:r>
            <a:r>
              <a:rPr lang="en-US" sz="2400" dirty="0" smtClean="0"/>
              <a:t>and </a:t>
            </a:r>
            <a:r>
              <a:rPr lang="en-US" sz="2400" dirty="0" smtClean="0"/>
              <a:t>will alert the system</a:t>
            </a:r>
            <a:endParaRPr lang="en-US" sz="2400" dirty="0" smtClean="0"/>
          </a:p>
          <a:p>
            <a:r>
              <a:rPr lang="en-US" sz="2400" dirty="0" smtClean="0"/>
              <a:t>Once the </a:t>
            </a:r>
            <a:r>
              <a:rPr lang="en-US" sz="2400" dirty="0"/>
              <a:t>alert is received </a:t>
            </a:r>
            <a:r>
              <a:rPr lang="en-US" sz="2400" dirty="0" smtClean="0"/>
              <a:t>water is </a:t>
            </a:r>
            <a:r>
              <a:rPr lang="en-US" sz="2400" dirty="0"/>
              <a:t>pumped </a:t>
            </a:r>
            <a:r>
              <a:rPr lang="en-US" sz="2400" dirty="0" smtClean="0"/>
              <a:t>to </a:t>
            </a:r>
            <a:r>
              <a:rPr lang="en-US" sz="2400" dirty="0"/>
              <a:t>the </a:t>
            </a:r>
            <a:r>
              <a:rPr lang="en-US" sz="2400" dirty="0" smtClean="0"/>
              <a:t> </a:t>
            </a:r>
            <a:r>
              <a:rPr lang="en-US" sz="2400" dirty="0"/>
              <a:t>location </a:t>
            </a:r>
            <a:r>
              <a:rPr lang="en-US" sz="2400" dirty="0" smtClean="0"/>
              <a:t>of </a:t>
            </a:r>
            <a:r>
              <a:rPr lang="en-US" sz="2400" dirty="0"/>
              <a:t>the sensor cameras </a:t>
            </a:r>
            <a:r>
              <a:rPr lang="en-US" sz="2400" dirty="0" smtClean="0"/>
              <a:t>and effectively </a:t>
            </a:r>
            <a:r>
              <a:rPr lang="en-US" sz="2400" dirty="0" smtClean="0"/>
              <a:t>suppress </a:t>
            </a:r>
            <a:r>
              <a:rPr lang="en-US" sz="2400" dirty="0" smtClean="0"/>
              <a:t>the </a:t>
            </a:r>
            <a:r>
              <a:rPr lang="en-US" sz="2400" dirty="0"/>
              <a:t>forest fire</a:t>
            </a:r>
            <a:r>
              <a:rPr lang="en-US" sz="2400" dirty="0" smtClean="0"/>
              <a:t>.</a:t>
            </a:r>
          </a:p>
          <a:p>
            <a:endParaRPr lang="en-US" sz="2400" dirty="0" smtClean="0"/>
          </a:p>
          <a:p>
            <a:r>
              <a:rPr lang="en-US" sz="2400" dirty="0"/>
              <a:t>	</a:t>
            </a:r>
            <a:endParaRPr lang="en-US" sz="2400" dirty="0" smtClean="0"/>
          </a:p>
        </p:txBody>
      </p:sp>
      <p:sp>
        <p:nvSpPr>
          <p:cNvPr id="2" name="AutoShape 2" descr="blob:https://web.whatsapp.com/f36fb3a0-5645-4ad0-9d59-f310f930c34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7" name="Picture 6" descr="e457b9ba-2b1f-42cd-b38d-2cd341761bbf.jpg"/>
          <p:cNvPicPr>
            <a:picLocks noChangeAspect="1"/>
          </p:cNvPicPr>
          <p:nvPr/>
        </p:nvPicPr>
        <p:blipFill>
          <a:blip r:embed="rId3"/>
          <a:stretch>
            <a:fillRect/>
          </a:stretch>
        </p:blipFill>
        <p:spPr>
          <a:xfrm>
            <a:off x="983410" y="3125854"/>
            <a:ext cx="5951795" cy="2975898"/>
          </a:xfrm>
          <a:prstGeom prst="rect">
            <a:avLst/>
          </a:prstGeom>
        </p:spPr>
      </p:pic>
      <p:sp>
        <p:nvSpPr>
          <p:cNvPr id="8" name="TextBox 7"/>
          <p:cNvSpPr txBox="1"/>
          <p:nvPr/>
        </p:nvSpPr>
        <p:spPr>
          <a:xfrm>
            <a:off x="7030529" y="3157268"/>
            <a:ext cx="4882550" cy="2215991"/>
          </a:xfrm>
          <a:prstGeom prst="rect">
            <a:avLst/>
          </a:prstGeom>
          <a:noFill/>
        </p:spPr>
        <p:txBody>
          <a:bodyPr wrap="square" rtlCol="0">
            <a:spAutoFit/>
          </a:bodyPr>
          <a:lstStyle/>
          <a:p>
            <a:endParaRPr lang="en-IN" sz="2400" dirty="0" smtClean="0"/>
          </a:p>
          <a:p>
            <a:r>
              <a:rPr lang="en-US" sz="2400" dirty="0" smtClean="0"/>
              <a:t>Artificial intelligence (AI) and machine learning (ML) technologies could be used to improve the functionality and effectiveness of these alarms. </a:t>
            </a:r>
          </a:p>
          <a:p>
            <a:endParaRPr lang="en-US" dirty="0"/>
          </a:p>
        </p:txBody>
      </p:sp>
    </p:spTree>
    <p:extLst>
      <p:ext uri="{BB962C8B-B14F-4D97-AF65-F5344CB8AC3E}">
        <p14:creationId xmlns:p14="http://schemas.microsoft.com/office/powerpoint/2010/main" xmlns="" val="23130693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7</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857794" y="1386079"/>
            <a:ext cx="10450286" cy="5262979"/>
          </a:xfrm>
          <a:prstGeom prst="rect">
            <a:avLst/>
          </a:prstGeom>
          <a:noFill/>
        </p:spPr>
        <p:txBody>
          <a:bodyPr wrap="square" rtlCol="0">
            <a:spAutoFit/>
          </a:bodyPr>
          <a:lstStyle/>
          <a:p>
            <a:r>
              <a:rPr lang="en-US" sz="2400" dirty="0" smtClean="0"/>
              <a:t>Early detection: AI-powered sensors can detect heat patterns and smoke behavior    in real-time, allowing the system to pump water before the fire grows too large.</a:t>
            </a:r>
          </a:p>
          <a:p>
            <a:endParaRPr lang="en-US" sz="2400" dirty="0" smtClean="0"/>
          </a:p>
          <a:p>
            <a:r>
              <a:rPr lang="en-US" sz="2400" dirty="0" smtClean="0"/>
              <a:t>Reduces </a:t>
            </a:r>
            <a:r>
              <a:rPr lang="en-US" sz="2400" dirty="0" smtClean="0"/>
              <a:t>risk of false alarms: Our model can be used to reduce false alarms by   learning the difference between real smoke and other airborne particles such as   dust or steam</a:t>
            </a:r>
            <a:r>
              <a:rPr lang="en-US" sz="2400" dirty="0" smtClean="0"/>
              <a:t>.</a:t>
            </a:r>
          </a:p>
          <a:p>
            <a:endParaRPr lang="en-US" sz="2400" dirty="0" smtClean="0"/>
          </a:p>
          <a:p>
            <a:r>
              <a:rPr lang="en-US" sz="2400" dirty="0" smtClean="0"/>
              <a:t>Predictive </a:t>
            </a:r>
            <a:r>
              <a:rPr lang="en-US" sz="2400" dirty="0" smtClean="0"/>
              <a:t>maintenance: </a:t>
            </a:r>
            <a:r>
              <a:rPr lang="en-US" sz="2400" dirty="0" smtClean="0"/>
              <a:t>In built Features can </a:t>
            </a:r>
            <a:r>
              <a:rPr lang="en-US" sz="2400" dirty="0" smtClean="0"/>
              <a:t>help monitor the health of the fire alarm system and predict when maintenance is required. This can prevent unexpected downtime or system failures that could compromise the safety of the occupants</a:t>
            </a:r>
            <a:r>
              <a:rPr lang="en-US" sz="2400" dirty="0" smtClean="0"/>
              <a:t>.</a:t>
            </a:r>
          </a:p>
          <a:p>
            <a:endParaRPr lang="en-US" sz="2400" dirty="0"/>
          </a:p>
          <a:p>
            <a:endParaRPr lang="en-US" sz="2400" dirty="0" smtClean="0"/>
          </a:p>
          <a:p>
            <a:r>
              <a:rPr lang="en-US" sz="2400" dirty="0"/>
              <a:t>	</a:t>
            </a:r>
            <a:endParaRPr lang="en-US" sz="2400" dirty="0" smtClean="0"/>
          </a:p>
        </p:txBody>
      </p:sp>
      <p:sp>
        <p:nvSpPr>
          <p:cNvPr id="2" name="AutoShape 2" descr="blob:https://web.whatsapp.com/f36fb3a0-5645-4ad0-9d59-f310f930c34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xmlns="" val="23130693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8</a:t>
            </a:fld>
            <a:endParaRPr lang="en-IN" dirty="0"/>
          </a:p>
        </p:txBody>
      </p:sp>
      <p:sp>
        <p:nvSpPr>
          <p:cNvPr id="5" name="TextBox 4">
            <a:extLst>
              <a:ext uri="{FF2B5EF4-FFF2-40B4-BE49-F238E27FC236}">
                <a16:creationId xmlns:a16="http://schemas.microsoft.com/office/drawing/2014/main" xmlns="" id="{038D7C81-A188-20E5-59C8-16B726536942}"/>
              </a:ext>
            </a:extLst>
          </p:cNvPr>
          <p:cNvSpPr txBox="1"/>
          <p:nvPr/>
        </p:nvSpPr>
        <p:spPr>
          <a:xfrm>
            <a:off x="795662" y="1129231"/>
            <a:ext cx="11396338" cy="4339650"/>
          </a:xfrm>
          <a:prstGeom prst="rect">
            <a:avLst/>
          </a:prstGeom>
          <a:noFill/>
        </p:spPr>
        <p:txBody>
          <a:bodyPr wrap="square" rtlCol="0">
            <a:spAutoFit/>
          </a:bodyPr>
          <a:lstStyle/>
          <a:p>
            <a:r>
              <a:rPr lang="en-US" sz="2800" b="1" dirty="0" smtClean="0">
                <a:solidFill>
                  <a:srgbClr val="002060"/>
                </a:solidFill>
              </a:rPr>
              <a:t>Water resource: </a:t>
            </a:r>
          </a:p>
          <a:p>
            <a:r>
              <a:rPr lang="en-US" sz="2400" dirty="0" smtClean="0"/>
              <a:t>Since this idea requires considerably large quantity of water, we summarized </a:t>
            </a:r>
            <a:r>
              <a:rPr lang="en-US" sz="2400" dirty="0" smtClean="0"/>
              <a:t>that potable reuse </a:t>
            </a:r>
            <a:r>
              <a:rPr lang="en-US" sz="2400" dirty="0" smtClean="0"/>
              <a:t>water could be used for this instead of drying up the natural resources of the locality .The </a:t>
            </a:r>
            <a:r>
              <a:rPr lang="en-US" sz="2400" dirty="0" smtClean="0"/>
              <a:t>sewage water is collected from the surrounding cities and treated more efficiently in such a way that it is suitable for drinking</a:t>
            </a:r>
            <a:r>
              <a:rPr lang="en-US" sz="2400" dirty="0"/>
              <a:t>. The potable reuse process typically involves several steps, including primary treatment, biological treatment, advanced treatment, and disinfection. The advanced treatment stage is the most critical in removing impurities, and it may involve processes such as reverse osmosis, membrane filtration, or ultraviolet disinfection</a:t>
            </a:r>
            <a:r>
              <a:rPr lang="en-US" sz="2400" dirty="0" smtClean="0"/>
              <a:t>. Once </a:t>
            </a:r>
            <a:r>
              <a:rPr lang="en-US" sz="2400" dirty="0"/>
              <a:t>the water has undergone these treatment processes, it is safe </a:t>
            </a:r>
            <a:r>
              <a:rPr lang="en-US" sz="2400" dirty="0" smtClean="0"/>
              <a:t>for even </a:t>
            </a:r>
            <a:r>
              <a:rPr lang="en-US" sz="2400" dirty="0"/>
              <a:t>human </a:t>
            </a:r>
            <a:r>
              <a:rPr lang="en-US" sz="2400" dirty="0" smtClean="0"/>
              <a:t>consumption. </a:t>
            </a:r>
            <a:endParaRPr lang="en-US" sz="2400" dirty="0"/>
          </a:p>
          <a:p>
            <a:r>
              <a:rPr lang="en-US" sz="3200" dirty="0"/>
              <a:t>	</a:t>
            </a:r>
            <a:endParaRPr lang="en-US" sz="2400" dirty="0" smtClean="0"/>
          </a:p>
        </p:txBody>
      </p:sp>
      <p:sp>
        <p:nvSpPr>
          <p:cNvPr id="2" name="AutoShape 2" descr="blob:https://web.whatsapp.com/84204dbe-2e8f-4283-9fed-5d5d02bba09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3" name="Picture 2"/>
          <p:cNvPicPr>
            <a:picLocks noChangeAspect="1"/>
          </p:cNvPicPr>
          <p:nvPr/>
        </p:nvPicPr>
        <p:blipFill>
          <a:blip r:embed="rId3"/>
          <a:stretch>
            <a:fillRect/>
          </a:stretch>
        </p:blipFill>
        <p:spPr>
          <a:xfrm>
            <a:off x="7789652" y="4738741"/>
            <a:ext cx="3910642" cy="1545402"/>
          </a:xfrm>
          <a:prstGeom prst="rect">
            <a:avLst/>
          </a:prstGeom>
        </p:spPr>
      </p:pic>
      <p:sp>
        <p:nvSpPr>
          <p:cNvPr id="7" name="TextBox 6"/>
          <p:cNvSpPr txBox="1"/>
          <p:nvPr/>
        </p:nvSpPr>
        <p:spPr>
          <a:xfrm>
            <a:off x="854014" y="4891177"/>
            <a:ext cx="6823495" cy="1846659"/>
          </a:xfrm>
          <a:prstGeom prst="rect">
            <a:avLst/>
          </a:prstGeom>
          <a:noFill/>
        </p:spPr>
        <p:txBody>
          <a:bodyPr wrap="square" rtlCol="0">
            <a:spAutoFit/>
          </a:bodyPr>
          <a:lstStyle/>
          <a:p>
            <a:r>
              <a:rPr lang="en-US" sz="2400" dirty="0" smtClean="0"/>
              <a:t>This treated water from the purification plant is sent to the artificially </a:t>
            </a:r>
            <a:r>
              <a:rPr lang="en-US" sz="2400" dirty="0" smtClean="0"/>
              <a:t>created lake dug </a:t>
            </a:r>
            <a:r>
              <a:rPr lang="en-US" sz="2400" dirty="0" smtClean="0"/>
              <a:t>inside the </a:t>
            </a:r>
            <a:r>
              <a:rPr lang="en-US" sz="2400" dirty="0" smtClean="0"/>
              <a:t>forest. This </a:t>
            </a:r>
            <a:r>
              <a:rPr lang="en-US" sz="2400" dirty="0" smtClean="0"/>
              <a:t>water </a:t>
            </a:r>
            <a:r>
              <a:rPr lang="en-US" sz="2400" dirty="0" smtClean="0"/>
              <a:t>can be </a:t>
            </a:r>
            <a:r>
              <a:rPr lang="en-US" sz="2400" dirty="0" smtClean="0"/>
              <a:t>used to </a:t>
            </a:r>
            <a:r>
              <a:rPr lang="en-US" sz="2400" dirty="0" smtClean="0"/>
              <a:t>put off </a:t>
            </a:r>
            <a:r>
              <a:rPr lang="en-US" sz="2400" dirty="0" smtClean="0"/>
              <a:t>the wildfire and </a:t>
            </a:r>
            <a:r>
              <a:rPr lang="en-US" sz="2400" dirty="0" smtClean="0"/>
              <a:t>quench </a:t>
            </a:r>
            <a:r>
              <a:rPr lang="en-US" sz="2400" dirty="0" smtClean="0"/>
              <a:t>the thirst of wildlife during drought season</a:t>
            </a:r>
          </a:p>
          <a:p>
            <a:endParaRPr lang="en-US" dirty="0"/>
          </a:p>
        </p:txBody>
      </p:sp>
    </p:spTree>
    <p:extLst>
      <p:ext uri="{BB962C8B-B14F-4D97-AF65-F5344CB8AC3E}">
        <p14:creationId xmlns:p14="http://schemas.microsoft.com/office/powerpoint/2010/main" xmlns="" val="1756703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xmlns="" id="{A079F594-867D-BF79-FBC3-97A78C36873B}"/>
              </a:ext>
            </a:extLst>
          </p:cNvPr>
          <p:cNvSpPr>
            <a:spLocks noGrp="1"/>
          </p:cNvSpPr>
          <p:nvPr>
            <p:ph type="sldNum" sz="quarter" idx="12"/>
          </p:nvPr>
        </p:nvSpPr>
        <p:spPr>
          <a:xfrm>
            <a:off x="4724400" y="6373603"/>
            <a:ext cx="2743200" cy="365125"/>
          </a:xfrm>
        </p:spPr>
        <p:txBody>
          <a:bodyPr/>
          <a:lstStyle/>
          <a:p>
            <a:pPr algn="ctr"/>
            <a:fld id="{52022C64-6545-4FB4-86DF-EE0528D8F3A1}" type="slidenum">
              <a:rPr lang="en-IN" smtClean="0"/>
              <a:pPr algn="ctr"/>
              <a:t>9</a:t>
            </a:fld>
            <a:endParaRPr lang="en-IN" dirty="0"/>
          </a:p>
        </p:txBody>
      </p:sp>
      <p:sp>
        <p:nvSpPr>
          <p:cNvPr id="2" name="AutoShape 2" descr="blob:https://web.whatsapp.com/84204dbe-2e8f-4283-9fed-5d5d02bba099"/>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xmlns="">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5" name="TextBox 4"/>
          <p:cNvSpPr txBox="1"/>
          <p:nvPr/>
        </p:nvSpPr>
        <p:spPr>
          <a:xfrm>
            <a:off x="1268083" y="2113472"/>
            <a:ext cx="9894498" cy="2954655"/>
          </a:xfrm>
          <a:prstGeom prst="rect">
            <a:avLst/>
          </a:prstGeom>
          <a:noFill/>
        </p:spPr>
        <p:txBody>
          <a:bodyPr wrap="square" rtlCol="0">
            <a:spAutoFit/>
          </a:bodyPr>
          <a:lstStyle/>
          <a:p>
            <a:r>
              <a:rPr lang="en-US" sz="2400" b="1" dirty="0" smtClean="0">
                <a:solidFill>
                  <a:srgbClr val="002060"/>
                </a:solidFill>
              </a:rPr>
              <a:t>CONCLUSION:</a:t>
            </a:r>
          </a:p>
          <a:p>
            <a:endParaRPr lang="en-US" sz="2400" dirty="0" smtClean="0"/>
          </a:p>
          <a:p>
            <a:r>
              <a:rPr lang="en-US" sz="2400" dirty="0" smtClean="0"/>
              <a:t>	Our fire alarm system is a game-changer in the fight against forest fires. It not only detects the presence of a fire but also uses sustainable water sources to put it out quickly and effectively. With this innovative technology, we </a:t>
            </a:r>
            <a:r>
              <a:rPr lang="en-US" sz="2400" dirty="0" smtClean="0"/>
              <a:t>hope to </a:t>
            </a:r>
            <a:r>
              <a:rPr lang="en-US" sz="2400" dirty="0" smtClean="0"/>
              <a:t>protect our forests, promote sustainable water management, and </a:t>
            </a:r>
            <a:r>
              <a:rPr lang="en-US" sz="2400" dirty="0" smtClean="0"/>
              <a:t>protect </a:t>
            </a:r>
            <a:r>
              <a:rPr lang="en-US" sz="2400" smtClean="0"/>
              <a:t>our flora </a:t>
            </a:r>
            <a:r>
              <a:rPr lang="en-US" sz="2400" dirty="0" smtClean="0"/>
              <a:t>and fauna.</a:t>
            </a:r>
            <a:endParaRPr lang="en-US" sz="2400" dirty="0" smtClean="0"/>
          </a:p>
          <a:p>
            <a:endParaRPr lang="en-US" dirty="0"/>
          </a:p>
        </p:txBody>
      </p:sp>
    </p:spTree>
    <p:extLst>
      <p:ext uri="{BB962C8B-B14F-4D97-AF65-F5344CB8AC3E}">
        <p14:creationId xmlns:p14="http://schemas.microsoft.com/office/powerpoint/2010/main" xmlns="" val="4882976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228</TotalTime>
  <Words>689</Words>
  <Application>Microsoft Office PowerPoint</Application>
  <PresentationFormat>Custom</PresentationFormat>
  <Paragraphs>59</Paragraphs>
  <Slides>10</Slides>
  <Notes>0</Notes>
  <HiddenSlides>0</HiddenSlides>
  <MMClips>0</MMClip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Office Theme</vt:lpstr>
      <vt:lpstr>Slide 1</vt:lpstr>
      <vt:lpstr>Slide 2</vt:lpstr>
      <vt:lpstr>Slide 3</vt:lpstr>
      <vt:lpstr>Slide 4</vt:lpstr>
      <vt:lpstr>Slide 5</vt:lpstr>
      <vt:lpstr>Slide 6</vt:lpstr>
      <vt:lpstr>Slide 7</vt:lpstr>
      <vt:lpstr>Slide 8</vt:lpstr>
      <vt:lpstr>Slide 9</vt:lpstr>
      <vt:lpstr>Slide 10</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ELANCHEZHIYAN R J</dc:creator>
  <cp:lastModifiedBy>WELCOME</cp:lastModifiedBy>
  <cp:revision>22</cp:revision>
  <dcterms:created xsi:type="dcterms:W3CDTF">2023-03-04T16:12:38Z</dcterms:created>
  <dcterms:modified xsi:type="dcterms:W3CDTF">2023-03-11T13:20:44Z</dcterms:modified>
</cp:coreProperties>
</file>