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42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>
      <p:cViewPr varScale="1">
        <p:scale>
          <a:sx n="79" d="100"/>
          <a:sy n="79" d="100"/>
        </p:scale>
        <p:origin x="108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6927925-7001-4468-8FF1-6962CC50FA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C61E2A-6FD2-455E-A9BD-73C54F0715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fld id="{4C03CB8F-EA01-4A43-8E5D-53E5B9B4114C}" type="datetimeFigureOut">
              <a:rPr lang="zh-TW" altLang="en-US"/>
              <a:pPr>
                <a:defRPr/>
              </a:pPr>
              <a:t>2022/12/8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91AE80E-2D1E-4E44-85A8-CEA17BCB28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latin typeface="Tahoma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73781D-4EF4-4D42-9E39-136399B388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1F4AF81-EB57-410D-9533-2251226AAC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09154D9-7C6F-4C50-BE7A-38C446B0D1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24B6F70-20B7-47C8-B7F9-B504508DB6D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2192438-4E02-4C37-9563-9549BAF28A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BBA7CC8-69A7-4678-84F6-42375C2467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FA6B640-7B14-4DEB-93D5-BA7762522C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1D1577D-3507-425F-BD0F-9828D8D56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1DA2D4-1F3D-4B1B-A3D7-2375082E52E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E3F32651-9CDA-45A3-A887-852EA3A5E399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grpSp>
        <p:nvGrpSpPr>
          <p:cNvPr id="5" name="群組 15">
            <a:extLst>
              <a:ext uri="{FF2B5EF4-FFF2-40B4-BE49-F238E27FC236}">
                <a16:creationId xmlns:a16="http://schemas.microsoft.com/office/drawing/2014/main" id="{DD4118AE-4BE3-4FF4-A8A9-DA8E59D6992E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手繪多邊形 15">
              <a:extLst>
                <a:ext uri="{FF2B5EF4-FFF2-40B4-BE49-F238E27FC236}">
                  <a16:creationId xmlns:a16="http://schemas.microsoft.com/office/drawing/2014/main" id="{213424C7-8162-4D04-A8B6-9DEB039CF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kumimoji="0" lang="en-US">
                <a:latin typeface="Tahoma" charset="0"/>
                <a:ea typeface="新細明體" charset="-120"/>
              </a:endParaRPr>
            </a:p>
          </p:txBody>
        </p:sp>
        <p:sp>
          <p:nvSpPr>
            <p:cNvPr id="7" name="手繪多邊形 18">
              <a:extLst>
                <a:ext uri="{FF2B5EF4-FFF2-40B4-BE49-F238E27FC236}">
                  <a16:creationId xmlns:a16="http://schemas.microsoft.com/office/drawing/2014/main" id="{F4FF9700-E6FE-49CC-813F-2464DAF7E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" name="手繪多邊形 18">
              <a:extLst>
                <a:ext uri="{FF2B5EF4-FFF2-40B4-BE49-F238E27FC236}">
                  <a16:creationId xmlns:a16="http://schemas.microsoft.com/office/drawing/2014/main" id="{421374AA-30C9-43CD-B6C0-9B7601DD73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90" y="4873405"/>
              <a:ext cx="9144590" cy="1998435"/>
              <a:chOff x="0" y="4991100"/>
              <a:chExt cx="9144000" cy="1879600"/>
            </a:xfrm>
          </p:grpSpPr>
          <p:pic>
            <p:nvPicPr>
              <p:cNvPr id="11" name="手繪多邊形 18">
                <a:extLst>
                  <a:ext uri="{FF2B5EF4-FFF2-40B4-BE49-F238E27FC236}">
                    <a16:creationId xmlns:a16="http://schemas.microsoft.com/office/drawing/2014/main" id="{DD986D4B-510F-40C1-B4F9-CBB2099EA8F2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991100"/>
                <a:ext cx="9144000" cy="187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 Box 12">
                <a:extLst>
                  <a:ext uri="{FF2B5EF4-FFF2-40B4-BE49-F238E27FC236}">
                    <a16:creationId xmlns:a16="http://schemas.microsoft.com/office/drawing/2014/main" id="{E845F3CB-17A3-4018-8704-8B7BF43FEE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5000625"/>
                <a:ext cx="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/>
              <a:lstStyle>
                <a:lvl1pPr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Tahoma" panose="020B060403050404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>
                  <a:defRPr/>
                </a:pPr>
                <a:endParaRPr kumimoji="0" lang="en-US" altLang="zh-TW">
                  <a:solidFill>
                    <a:srgbClr val="FFFFFF"/>
                  </a:solidFill>
                  <a:latin typeface="Lucida Sans Unicode" panose="020B0602030504020204" pitchFamily="34" charset="0"/>
                </a:endParaRPr>
              </a:p>
            </p:txBody>
          </p:sp>
        </p:grp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3DA133A-64DF-49D9-A834-595E33C3E5CD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13" name="日期版面配置區 29">
            <a:extLst>
              <a:ext uri="{FF2B5EF4-FFF2-40B4-BE49-F238E27FC236}">
                <a16:creationId xmlns:a16="http://schemas.microsoft.com/office/drawing/2014/main" id="{48902E88-542C-4D60-A0F1-B6AC120B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14" name="頁尾版面配置區 18">
            <a:extLst>
              <a:ext uri="{FF2B5EF4-FFF2-40B4-BE49-F238E27FC236}">
                <a16:creationId xmlns:a16="http://schemas.microsoft.com/office/drawing/2014/main" id="{14FB7801-F204-45E4-A404-C7AD6DEC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15" name="投影片編號版面配置區 26">
            <a:extLst>
              <a:ext uri="{FF2B5EF4-FFF2-40B4-BE49-F238E27FC236}">
                <a16:creationId xmlns:a16="http://schemas.microsoft.com/office/drawing/2014/main" id="{142263BA-27D2-4268-9677-57118665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A02EAE-DEC0-4C77-8084-3F2D619665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414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>
            <a:extLst>
              <a:ext uri="{FF2B5EF4-FFF2-40B4-BE49-F238E27FC236}">
                <a16:creationId xmlns:a16="http://schemas.microsoft.com/office/drawing/2014/main" id="{EE2FC962-F947-4FC3-9BD2-23BA68A7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5" name="頁尾版面配置區 21">
            <a:extLst>
              <a:ext uri="{FF2B5EF4-FFF2-40B4-BE49-F238E27FC236}">
                <a16:creationId xmlns:a16="http://schemas.microsoft.com/office/drawing/2014/main" id="{C9A72ED9-792B-4B89-B3F0-F534E64E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6" name="投影片編號版面配置區 17">
            <a:extLst>
              <a:ext uri="{FF2B5EF4-FFF2-40B4-BE49-F238E27FC236}">
                <a16:creationId xmlns:a16="http://schemas.microsoft.com/office/drawing/2014/main" id="{0006A758-0237-41B2-B7A7-F3669A4A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6D7A9-F808-4ECE-BFA3-FEEF1864515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838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9">
            <a:extLst>
              <a:ext uri="{FF2B5EF4-FFF2-40B4-BE49-F238E27FC236}">
                <a16:creationId xmlns:a16="http://schemas.microsoft.com/office/drawing/2014/main" id="{898F8C11-F926-4E38-94E7-2C84C349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5" name="頁尾版面配置區 21">
            <a:extLst>
              <a:ext uri="{FF2B5EF4-FFF2-40B4-BE49-F238E27FC236}">
                <a16:creationId xmlns:a16="http://schemas.microsoft.com/office/drawing/2014/main" id="{B45A916E-AB5A-40EA-8E44-63F6F944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6" name="投影片編號版面配置區 17">
            <a:extLst>
              <a:ext uri="{FF2B5EF4-FFF2-40B4-BE49-F238E27FC236}">
                <a16:creationId xmlns:a16="http://schemas.microsoft.com/office/drawing/2014/main" id="{F0FA6331-3773-4039-8696-B255DEB9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C1D85-E168-472E-A227-9AC12F7D04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8784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日期版面配置區 9">
            <a:extLst>
              <a:ext uri="{FF2B5EF4-FFF2-40B4-BE49-F238E27FC236}">
                <a16:creationId xmlns:a16="http://schemas.microsoft.com/office/drawing/2014/main" id="{DE194BAE-3578-487F-8F41-904425DC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5" name="頁尾版面配置區 21">
            <a:extLst>
              <a:ext uri="{FF2B5EF4-FFF2-40B4-BE49-F238E27FC236}">
                <a16:creationId xmlns:a16="http://schemas.microsoft.com/office/drawing/2014/main" id="{FAA3E03C-2462-4B00-BF42-1E42E2AF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6" name="投影片編號版面配置區 17">
            <a:extLst>
              <a:ext uri="{FF2B5EF4-FFF2-40B4-BE49-F238E27FC236}">
                <a16:creationId xmlns:a16="http://schemas.microsoft.com/office/drawing/2014/main" id="{A80EC124-E7B5-4A5A-8E6E-727B55B5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1090A-1F04-458D-BCB2-95F86F8DA1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076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＞形箭號 10">
            <a:extLst>
              <a:ext uri="{FF2B5EF4-FFF2-40B4-BE49-F238E27FC236}">
                <a16:creationId xmlns:a16="http://schemas.microsoft.com/office/drawing/2014/main" id="{39AC92FE-AC60-4818-A8BC-87BFE4C346F7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5" name="＞形箭號 11">
            <a:extLst>
              <a:ext uri="{FF2B5EF4-FFF2-40B4-BE49-F238E27FC236}">
                <a16:creationId xmlns:a16="http://schemas.microsoft.com/office/drawing/2014/main" id="{4136C2F8-D68C-43AB-AFAB-3F77C5D544B4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D0B74896-D2AE-4D1E-84B8-4CBEAF6A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36DE4FE-4A0B-4443-B1BF-70B8B023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E79CF501-DC28-4E86-A0E9-2B94A0DB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0141B-B4DF-4F29-9F78-6F223BADF2C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36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9E4747-1578-4BEC-BF2A-05F8BDD7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CDE374-9E17-4B46-92E2-CED3F67E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730676-D96F-4E08-848C-29549349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9FBC3-8D14-4923-9C43-F2413AFF396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0947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A4F424-6EF9-4745-836C-FBE8F528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0FB904-F420-4EFB-BF87-04E08F1D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58013C-24C8-4934-ACDD-7DD18316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7CE3B-D785-4043-AAFD-B500731EE7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0439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548309-6B89-44EC-9B5D-58648FA8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1A24B6-BF65-4302-96F6-7DB9117B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124950-1144-4406-9E30-436DF2B5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C8972-D886-47F5-A5DE-83C898840D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0951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9">
            <a:extLst>
              <a:ext uri="{FF2B5EF4-FFF2-40B4-BE49-F238E27FC236}">
                <a16:creationId xmlns:a16="http://schemas.microsoft.com/office/drawing/2014/main" id="{38EDAEB7-9ECC-4044-88FE-CC843347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3" name="頁尾版面配置區 21">
            <a:extLst>
              <a:ext uri="{FF2B5EF4-FFF2-40B4-BE49-F238E27FC236}">
                <a16:creationId xmlns:a16="http://schemas.microsoft.com/office/drawing/2014/main" id="{FBD5FF0A-FEA8-4390-9644-74B3CF54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4" name="投影片編號版面配置區 17">
            <a:extLst>
              <a:ext uri="{FF2B5EF4-FFF2-40B4-BE49-F238E27FC236}">
                <a16:creationId xmlns:a16="http://schemas.microsoft.com/office/drawing/2014/main" id="{62FCFAF4-50E3-408E-B7B2-421C6980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73714-1E37-4977-885A-29CEA793753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52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D50340-8017-406E-B220-27B52971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B5ED8D-5698-49FD-91CB-942B85FE1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E044FC-C699-4A5F-916E-4493D7DE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86F28-2FD9-4502-A9F9-006B7D891D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2752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手繪多邊形 10">
            <a:extLst>
              <a:ext uri="{FF2B5EF4-FFF2-40B4-BE49-F238E27FC236}">
                <a16:creationId xmlns:a16="http://schemas.microsoft.com/office/drawing/2014/main" id="{5ED98B15-6980-49B4-93F4-4A647E938B06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6" name="手繪多邊形 15">
            <a:extLst>
              <a:ext uri="{FF2B5EF4-FFF2-40B4-BE49-F238E27FC236}">
                <a16:creationId xmlns:a16="http://schemas.microsoft.com/office/drawing/2014/main" id="{13D0C879-BFEC-4651-8026-BBD3C7073903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" name="直角三角形 15">
            <a:extLst>
              <a:ext uri="{FF2B5EF4-FFF2-40B4-BE49-F238E27FC236}">
                <a16:creationId xmlns:a16="http://schemas.microsoft.com/office/drawing/2014/main" id="{2A035888-B748-4B7C-914D-78EB2D7F859B}"/>
              </a:ext>
            </a:extLst>
          </p:cNvPr>
          <p:cNvGrpSpPr>
            <a:grpSpLocks/>
          </p:cNvGrpSpPr>
          <p:nvPr/>
        </p:nvGrpSpPr>
        <p:grpSpPr bwMode="auto">
          <a:xfrm>
            <a:off x="-12700" y="5791200"/>
            <a:ext cx="3416300" cy="1079500"/>
            <a:chOff x="-8" y="3648"/>
            <a:chExt cx="2152" cy="680"/>
          </a:xfrm>
        </p:grpSpPr>
        <p:pic>
          <p:nvPicPr>
            <p:cNvPr id="8" name="直角三角形 15">
              <a:extLst>
                <a:ext uri="{FF2B5EF4-FFF2-40B4-BE49-F238E27FC236}">
                  <a16:creationId xmlns:a16="http://schemas.microsoft.com/office/drawing/2014/main" id="{B703815D-B0F5-4367-9F5E-27ADF144F85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8"/>
              <a:ext cx="2152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FE9A2AF9-2797-4C04-B338-786D6B19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4045"/>
              <a:ext cx="107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en-US" altLang="zh-TW">
                <a:solidFill>
                  <a:srgbClr val="FFFFFF"/>
                </a:solidFill>
                <a:latin typeface="Lucida Sans Unicode" panose="020B0602030504020204" pitchFamily="34" charset="0"/>
              </a:endParaRPr>
            </a:p>
          </p:txBody>
        </p:sp>
      </p:grp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AE2EBE4-9639-442D-BBFA-F8E448BAE3C2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＞形箭號 18">
            <a:extLst>
              <a:ext uri="{FF2B5EF4-FFF2-40B4-BE49-F238E27FC236}">
                <a16:creationId xmlns:a16="http://schemas.microsoft.com/office/drawing/2014/main" id="{0F80C8ED-5C71-4790-B3E5-FA9412B360FA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12" name="＞形箭號 19">
            <a:extLst>
              <a:ext uri="{FF2B5EF4-FFF2-40B4-BE49-F238E27FC236}">
                <a16:creationId xmlns:a16="http://schemas.microsoft.com/office/drawing/2014/main" id="{C9EEBBD6-555D-4B4C-B1BC-E71C286355C1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日期版面配置區 4">
            <a:extLst>
              <a:ext uri="{FF2B5EF4-FFF2-40B4-BE49-F238E27FC236}">
                <a16:creationId xmlns:a16="http://schemas.microsoft.com/office/drawing/2014/main" id="{51CB3955-5624-4644-A0C3-03CD9AB1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14" name="頁尾版面配置區 5">
            <a:extLst>
              <a:ext uri="{FF2B5EF4-FFF2-40B4-BE49-F238E27FC236}">
                <a16:creationId xmlns:a16="http://schemas.microsoft.com/office/drawing/2014/main" id="{628F9F35-FE2C-4D9B-8A7A-192B2219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15" name="投影片編號版面配置區 6">
            <a:extLst>
              <a:ext uri="{FF2B5EF4-FFF2-40B4-BE49-F238E27FC236}">
                <a16:creationId xmlns:a16="http://schemas.microsoft.com/office/drawing/2014/main" id="{8BED9509-CEAD-4888-A4E9-B97128FE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4EF60-092C-433F-9A87-BD32E43625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643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繪多邊形 12">
            <a:extLst>
              <a:ext uri="{FF2B5EF4-FFF2-40B4-BE49-F238E27FC236}">
                <a16:creationId xmlns:a16="http://schemas.microsoft.com/office/drawing/2014/main" id="{3EC31B8D-888F-44A6-8597-B0A2B0B55C46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kumimoji="0" lang="en-US">
              <a:latin typeface="Tahoma" charset="0"/>
              <a:ea typeface="新細明體" charset="-120"/>
            </a:endParaRPr>
          </a:p>
        </p:txBody>
      </p:sp>
      <p:sp>
        <p:nvSpPr>
          <p:cNvPr id="1027" name="手繪多邊形 11">
            <a:extLst>
              <a:ext uri="{FF2B5EF4-FFF2-40B4-BE49-F238E27FC236}">
                <a16:creationId xmlns:a16="http://schemas.microsoft.com/office/drawing/2014/main" id="{9B020D49-F78C-4839-A28B-88473C867BB3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28" name="直角三角形 13">
            <a:extLst>
              <a:ext uri="{FF2B5EF4-FFF2-40B4-BE49-F238E27FC236}">
                <a16:creationId xmlns:a16="http://schemas.microsoft.com/office/drawing/2014/main" id="{8658DD55-86B5-4B45-AD9C-C75A7C6EC944}"/>
              </a:ext>
            </a:extLst>
          </p:cNvPr>
          <p:cNvGrpSpPr>
            <a:grpSpLocks/>
          </p:cNvGrpSpPr>
          <p:nvPr/>
        </p:nvGrpSpPr>
        <p:grpSpPr bwMode="auto">
          <a:xfrm>
            <a:off x="-12700" y="5791200"/>
            <a:ext cx="3416300" cy="1079500"/>
            <a:chOff x="-8" y="3648"/>
            <a:chExt cx="2152" cy="680"/>
          </a:xfrm>
        </p:grpSpPr>
        <p:pic>
          <p:nvPicPr>
            <p:cNvPr id="1035" name="直角三角形 13">
              <a:extLst>
                <a:ext uri="{FF2B5EF4-FFF2-40B4-BE49-F238E27FC236}">
                  <a16:creationId xmlns:a16="http://schemas.microsoft.com/office/drawing/2014/main" id="{C9B43FF0-B660-441F-8F77-F261278DEE0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" y="3648"/>
              <a:ext cx="2152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9" name="Text Box 5">
              <a:extLst>
                <a:ext uri="{FF2B5EF4-FFF2-40B4-BE49-F238E27FC236}">
                  <a16:creationId xmlns:a16="http://schemas.microsoft.com/office/drawing/2014/main" id="{7BB4C136-7329-4A38-A651-9C79218A2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4045"/>
              <a:ext cx="1071" cy="2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/>
            <a:lstStyle>
              <a:lvl1pPr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ahoma" panose="020B060403050404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defRPr/>
              </a:pPr>
              <a:endParaRPr kumimoji="0" lang="en-US" altLang="zh-TW">
                <a:solidFill>
                  <a:srgbClr val="FFFFFF"/>
                </a:solidFill>
                <a:latin typeface="Lucida Sans Unicode" panose="020B0602030504020204" pitchFamily="34" charset="0"/>
              </a:endParaRPr>
            </a:p>
          </p:txBody>
        </p:sp>
      </p:grp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895BD15-49A8-4602-BEA6-C66DF879C921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>
            <a:extLst>
              <a:ext uri="{FF2B5EF4-FFF2-40B4-BE49-F238E27FC236}">
                <a16:creationId xmlns:a16="http://schemas.microsoft.com/office/drawing/2014/main" id="{61CCAE72-9F1F-42EF-89BC-F5E27CC7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31" name="文字版面配置區 29">
            <a:extLst>
              <a:ext uri="{FF2B5EF4-FFF2-40B4-BE49-F238E27FC236}">
                <a16:creationId xmlns:a16="http://schemas.microsoft.com/office/drawing/2014/main" id="{79978F7E-1C27-421D-BD37-D138BE32DD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0" name="日期版面配置區 9">
            <a:extLst>
              <a:ext uri="{FF2B5EF4-FFF2-40B4-BE49-F238E27FC236}">
                <a16:creationId xmlns:a16="http://schemas.microsoft.com/office/drawing/2014/main" id="{01D9C9F2-1861-435F-B26D-8F499AB43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r>
              <a:rPr lang="en-US" altLang="zh-TW"/>
              <a:t>2014/12/04</a:t>
            </a:r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EBACB729-528E-4330-8AE9-144398FCD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7175" y="6408738"/>
            <a:ext cx="2663825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ahoma" charset="0"/>
                <a:ea typeface="新細明體" charset="-120"/>
              </a:defRPr>
            </a:lvl1pPr>
            <a:extLst/>
          </a:lstStyle>
          <a:p>
            <a:pPr>
              <a:defRPr/>
            </a:pPr>
            <a:r>
              <a:rPr lang="en-US" altLang="zh-TW"/>
              <a:t>Introduction to Computers 1</a:t>
            </a:r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7B02A623-ADFB-472F-AC9C-653BFA8E9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000"/>
            </a:lvl1pPr>
          </a:lstStyle>
          <a:p>
            <a:pPr>
              <a:defRPr/>
            </a:pPr>
            <a:fld id="{6212EE8D-9910-4563-A9B8-3C59E419FC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  <p:sldLayoutId id="2147484617" r:id="rId2"/>
    <p:sldLayoutId id="2147484622" r:id="rId3"/>
    <p:sldLayoutId id="2147484623" r:id="rId4"/>
    <p:sldLayoutId id="2147484624" r:id="rId5"/>
    <p:sldLayoutId id="2147484625" r:id="rId6"/>
    <p:sldLayoutId id="2147484618" r:id="rId7"/>
    <p:sldLayoutId id="2147484626" r:id="rId8"/>
    <p:sldLayoutId id="2147484627" r:id="rId9"/>
    <p:sldLayoutId id="2147484619" r:id="rId10"/>
    <p:sldLayoutId id="214748462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微軟正黑體" pitchFamily="34" charset="-12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1">
            <a:extLst>
              <a:ext uri="{FF2B5EF4-FFF2-40B4-BE49-F238E27FC236}">
                <a16:creationId xmlns:a16="http://schemas.microsoft.com/office/drawing/2014/main" id="{65FC7813-CD4B-4C2F-9AA5-5A8DC8AC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 Four Due: December 21th 23:59:59</a:t>
            </a:r>
          </a:p>
          <a:p>
            <a:r>
              <a:rPr lang="en-US" altLang="zh-TW" dirty="0"/>
              <a:t>AI Due: December 28th 23:59:59</a:t>
            </a:r>
          </a:p>
          <a:p>
            <a:endParaRPr lang="en-US" altLang="zh-TW" dirty="0"/>
          </a:p>
          <a:p>
            <a:r>
              <a:rPr lang="en-US" altLang="zh-TW" dirty="0"/>
              <a:t>Delay is NOT allowed.</a:t>
            </a:r>
          </a:p>
          <a:p>
            <a:r>
              <a:rPr lang="en-US" altLang="zh-TW" dirty="0"/>
              <a:t>(GAME) Filename: HW#_StuID.zip</a:t>
            </a:r>
          </a:p>
          <a:p>
            <a:pPr lvl="1"/>
            <a:r>
              <a:rPr lang="en-US" altLang="zh-TW" dirty="0"/>
              <a:t>Ex) HW11_Q12345678.zip</a:t>
            </a:r>
          </a:p>
          <a:p>
            <a:endParaRPr lang="en-US" altLang="zh-TW" dirty="0"/>
          </a:p>
          <a:p>
            <a:r>
              <a:rPr lang="en-US" altLang="zh-TW" dirty="0"/>
              <a:t>(AI) </a:t>
            </a:r>
            <a:r>
              <a:rPr lang="en-US" altLang="zh-TW" dirty="0">
                <a:solidFill>
                  <a:srgbClr val="FF0000"/>
                </a:solidFill>
              </a:rPr>
              <a:t>UPLOAD your header only</a:t>
            </a: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7A7EE2-DA54-4A29-81BF-44FA40D7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HW11</a:t>
            </a:r>
            <a:endParaRPr lang="zh-TW" altLang="en-US" dirty="0"/>
          </a:p>
        </p:txBody>
      </p:sp>
      <p:sp>
        <p:nvSpPr>
          <p:cNvPr id="11268" name="頁尾版面配置區 4">
            <a:extLst>
              <a:ext uri="{FF2B5EF4-FFF2-40B4-BE49-F238E27FC236}">
                <a16:creationId xmlns:a16="http://schemas.microsoft.com/office/drawing/2014/main" id="{9BBE73D9-3074-4419-86AE-C2844589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Introduction to Computers 1</a:t>
            </a:r>
          </a:p>
        </p:txBody>
      </p:sp>
      <p:sp>
        <p:nvSpPr>
          <p:cNvPr id="11269" name="投影片編號版面配置區 5">
            <a:extLst>
              <a:ext uri="{FF2B5EF4-FFF2-40B4-BE49-F238E27FC236}">
                <a16:creationId xmlns:a16="http://schemas.microsoft.com/office/drawing/2014/main" id="{DF37CFC3-9C24-4B52-B31A-39A540BA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F1A94C0-905C-47E4-A248-39D99CE3D579}" type="slidenum">
              <a:rPr kumimoji="0" lang="en-US" altLang="zh-TW" smtClean="0"/>
              <a:pPr/>
              <a:t>1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標題 2">
            <a:extLst>
              <a:ext uri="{FF2B5EF4-FFF2-40B4-BE49-F238E27FC236}">
                <a16:creationId xmlns:a16="http://schemas.microsoft.com/office/drawing/2014/main" id="{53114B7C-24B0-4C3E-8403-B1510CB5208B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"/>
            <a:ext cx="8229600" cy="1155700"/>
          </a:xfrm>
        </p:spPr>
      </p:pic>
      <p:sp>
        <p:nvSpPr>
          <p:cNvPr id="20483" name="頁尾版面配置區 4">
            <a:extLst>
              <a:ext uri="{FF2B5EF4-FFF2-40B4-BE49-F238E27FC236}">
                <a16:creationId xmlns:a16="http://schemas.microsoft.com/office/drawing/2014/main" id="{7B6DF887-A430-428B-A0FA-38D393212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Introduction to Computers 1</a:t>
            </a:r>
          </a:p>
        </p:txBody>
      </p:sp>
      <p:sp>
        <p:nvSpPr>
          <p:cNvPr id="20484" name="投影片編號版面配置區 5">
            <a:extLst>
              <a:ext uri="{FF2B5EF4-FFF2-40B4-BE49-F238E27FC236}">
                <a16:creationId xmlns:a16="http://schemas.microsoft.com/office/drawing/2014/main" id="{EE70F364-B490-4A02-BA72-4FC50249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7FF7CA5F-C6C8-4C7B-AB5E-852D77465E28}" type="slidenum">
              <a:rPr kumimoji="0" lang="en-US" altLang="zh-TW" smtClean="0"/>
              <a:pPr/>
              <a:t>10</a:t>
            </a:fld>
            <a:endParaRPr kumimoji="0" lang="en-US" altLang="zh-TW"/>
          </a:p>
        </p:txBody>
      </p:sp>
      <p:sp>
        <p:nvSpPr>
          <p:cNvPr id="20485" name="內容版面配置區 1">
            <a:extLst>
              <a:ext uri="{FF2B5EF4-FFF2-40B4-BE49-F238E27FC236}">
                <a16:creationId xmlns:a16="http://schemas.microsoft.com/office/drawing/2014/main" id="{C14A7408-235A-4CE9-B74B-294F5069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/>
              <a:t>DEMO</a:t>
            </a:r>
            <a:endParaRPr lang="zh-TW" altLang="en-US" u="sng"/>
          </a:p>
        </p:txBody>
      </p:sp>
      <p:pic>
        <p:nvPicPr>
          <p:cNvPr id="20486" name="Picture 2" descr="https://scontent.xx.fbcdn.net/v/t35.0-12/15725741_1387505354594565_848879692_o.png?oh=bf0170febbd9b771bbccc8bd42cc0b5c&amp;oe=58647C3E">
            <a:extLst>
              <a:ext uri="{FF2B5EF4-FFF2-40B4-BE49-F238E27FC236}">
                <a16:creationId xmlns:a16="http://schemas.microsoft.com/office/drawing/2014/main" id="{38C53A21-5CAE-459E-993B-2E1669E59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6309" r="55202" b="43091"/>
          <a:stretch>
            <a:fillRect/>
          </a:stretch>
        </p:blipFill>
        <p:spPr bwMode="auto">
          <a:xfrm>
            <a:off x="665163" y="2809875"/>
            <a:ext cx="4014787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圖片 1">
            <a:extLst>
              <a:ext uri="{FF2B5EF4-FFF2-40B4-BE49-F238E27FC236}">
                <a16:creationId xmlns:a16="http://schemas.microsoft.com/office/drawing/2014/main" id="{85B200A8-FB9F-4D94-B78D-026C4B880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2797175"/>
            <a:ext cx="3989388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標題 2">
            <a:extLst>
              <a:ext uri="{FF2B5EF4-FFF2-40B4-BE49-F238E27FC236}">
                <a16:creationId xmlns:a16="http://schemas.microsoft.com/office/drawing/2014/main" id="{B8D71265-69AA-4285-9B19-DF0129A78ED0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"/>
            <a:ext cx="8229600" cy="1155700"/>
          </a:xfrm>
        </p:spPr>
      </p:pic>
      <p:sp>
        <p:nvSpPr>
          <p:cNvPr id="12291" name="頁尾版面配置區 4">
            <a:extLst>
              <a:ext uri="{FF2B5EF4-FFF2-40B4-BE49-F238E27FC236}">
                <a16:creationId xmlns:a16="http://schemas.microsoft.com/office/drawing/2014/main" id="{911308F6-3DBE-490F-B0CF-371DDD21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Introduction to Computers 1</a:t>
            </a:r>
          </a:p>
        </p:txBody>
      </p:sp>
      <p:sp>
        <p:nvSpPr>
          <p:cNvPr id="12292" name="投影片編號版面配置區 5">
            <a:extLst>
              <a:ext uri="{FF2B5EF4-FFF2-40B4-BE49-F238E27FC236}">
                <a16:creationId xmlns:a16="http://schemas.microsoft.com/office/drawing/2014/main" id="{B7190254-54CE-4EFF-9A69-B3236A4C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3579CEDD-9DA0-462B-98A3-5CB296E6AD19}" type="slidenum">
              <a:rPr kumimoji="0" lang="en-US" altLang="zh-TW" smtClean="0"/>
              <a:pPr/>
              <a:t>2</a:t>
            </a:fld>
            <a:endParaRPr kumimoji="0" lang="en-US" altLang="zh-TW"/>
          </a:p>
        </p:txBody>
      </p:sp>
      <p:sp>
        <p:nvSpPr>
          <p:cNvPr id="12293" name="內容版面配置區 1">
            <a:extLst>
              <a:ext uri="{FF2B5EF4-FFF2-40B4-BE49-F238E27FC236}">
                <a16:creationId xmlns:a16="http://schemas.microsoft.com/office/drawing/2014/main" id="{7870931B-1AD4-47D0-904E-F0A5CA4DF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13" y="1470025"/>
            <a:ext cx="8229600" cy="5316538"/>
          </a:xfrm>
        </p:spPr>
        <p:txBody>
          <a:bodyPr/>
          <a:lstStyle/>
          <a:p>
            <a:r>
              <a:rPr lang="en-US" altLang="zh-TW"/>
              <a:t>Rules</a:t>
            </a:r>
          </a:p>
          <a:p>
            <a:pPr lvl="1"/>
            <a:r>
              <a:rPr lang="en-US" altLang="zh-TW"/>
              <a:t>6 rows, 7columns</a:t>
            </a:r>
          </a:p>
          <a:p>
            <a:pPr lvl="1"/>
            <a:r>
              <a:rPr lang="en-US" altLang="zh-TW"/>
              <a:t>Two players</a:t>
            </a:r>
          </a:p>
          <a:p>
            <a:pPr lvl="1"/>
            <a:r>
              <a:rPr lang="en-US" altLang="zh-TW"/>
              <a:t>21 red discs and 21 yellow discs</a:t>
            </a:r>
          </a:p>
          <a:p>
            <a:pPr lvl="1"/>
            <a:r>
              <a:rPr lang="en-US" altLang="zh-TW"/>
              <a:t>Every round, players drop one of their discs into an unfilled column</a:t>
            </a:r>
          </a:p>
          <a:p>
            <a:pPr lvl="1"/>
            <a:r>
              <a:rPr lang="en-US" altLang="zh-TW"/>
              <a:t>The player who achieves “four in a row” first is the winner</a:t>
            </a:r>
          </a:p>
          <a:p>
            <a:pPr lvl="1"/>
            <a:r>
              <a:rPr lang="en-US" altLang="zh-TW"/>
              <a:t>If the game board fills before player achieve four in a row, the game is a draw</a:t>
            </a:r>
          </a:p>
          <a:p>
            <a:pPr lvl="1"/>
            <a:endParaRPr lang="zh-TW" altLang="en-US"/>
          </a:p>
        </p:txBody>
      </p:sp>
      <p:pic>
        <p:nvPicPr>
          <p:cNvPr id="12294" name="Picture 7" descr="儿童益智玩具棋 四连棋 立体四子棋 亲子互动桌面游戏">
            <a:extLst>
              <a:ext uri="{FF2B5EF4-FFF2-40B4-BE49-F238E27FC236}">
                <a16:creationId xmlns:a16="http://schemas.microsoft.com/office/drawing/2014/main" id="{7DD2786E-736D-445E-ACF2-CFFF74EBD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" b="9554"/>
          <a:stretch>
            <a:fillRect/>
          </a:stretch>
        </p:blipFill>
        <p:spPr bwMode="auto">
          <a:xfrm>
            <a:off x="5780088" y="76200"/>
            <a:ext cx="3233737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內容版面配置區 1">
            <a:extLst>
              <a:ext uri="{FF2B5EF4-FFF2-40B4-BE49-F238E27FC236}">
                <a16:creationId xmlns:a16="http://schemas.microsoft.com/office/drawing/2014/main" id="{BA5F603D-B067-4B47-8626-D6302DB2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556625" cy="4525962"/>
          </a:xfrm>
        </p:spPr>
        <p:txBody>
          <a:bodyPr/>
          <a:lstStyle/>
          <a:p>
            <a:r>
              <a:rPr lang="en-US" altLang="zh-TW"/>
              <a:t>Connect four game:</a:t>
            </a:r>
          </a:p>
          <a:p>
            <a:pPr lvl="1"/>
            <a:r>
              <a:rPr lang="en-US" altLang="zh-TW"/>
              <a:t>Write a program letting 2 users play Connect Four</a:t>
            </a:r>
          </a:p>
          <a:p>
            <a:pPr lvl="1"/>
            <a:r>
              <a:rPr lang="en-US" altLang="zh-TW"/>
              <a:t>Use only basic rules</a:t>
            </a:r>
          </a:p>
          <a:p>
            <a:pPr lvl="1"/>
            <a:r>
              <a:rPr lang="en-US" altLang="zh-TW"/>
              <a:t>Update and show the game board after each move</a:t>
            </a:r>
          </a:p>
          <a:p>
            <a:pPr lvl="1"/>
            <a:r>
              <a:rPr lang="en-US" altLang="zh-TW"/>
              <a:t>When the game ends, determine and show which player is the winner or the game is a draw</a:t>
            </a:r>
          </a:p>
          <a:p>
            <a:pPr lvl="1"/>
            <a:r>
              <a:rPr lang="en-US" altLang="zh-TW"/>
              <a:t>Include a “README.txt” to instruct how to play your game</a:t>
            </a:r>
          </a:p>
        </p:txBody>
      </p:sp>
      <p:pic>
        <p:nvPicPr>
          <p:cNvPr id="13315" name="標題 2">
            <a:extLst>
              <a:ext uri="{FF2B5EF4-FFF2-40B4-BE49-F238E27FC236}">
                <a16:creationId xmlns:a16="http://schemas.microsoft.com/office/drawing/2014/main" id="{ECE65C87-2E1E-49C1-9F0E-6C7741A8C65F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"/>
            <a:ext cx="8229600" cy="1155700"/>
          </a:xfrm>
        </p:spPr>
      </p:pic>
      <p:sp>
        <p:nvSpPr>
          <p:cNvPr id="13316" name="頁尾版面配置區 4">
            <a:extLst>
              <a:ext uri="{FF2B5EF4-FFF2-40B4-BE49-F238E27FC236}">
                <a16:creationId xmlns:a16="http://schemas.microsoft.com/office/drawing/2014/main" id="{A7585602-C866-4088-AC35-08C91CA3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Introduction to Computers 1</a:t>
            </a:r>
          </a:p>
        </p:txBody>
      </p:sp>
      <p:sp>
        <p:nvSpPr>
          <p:cNvPr id="13317" name="投影片編號版面配置區 5">
            <a:extLst>
              <a:ext uri="{FF2B5EF4-FFF2-40B4-BE49-F238E27FC236}">
                <a16:creationId xmlns:a16="http://schemas.microsoft.com/office/drawing/2014/main" id="{A88AE091-A3EC-4424-9716-ED6FB387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8BDFD8C-0601-4684-A78F-37DC440CA5DA}" type="slidenum">
              <a:rPr kumimoji="0" lang="en-US" altLang="zh-TW" smtClean="0"/>
              <a:pPr/>
              <a:t>3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1">
            <a:extLst>
              <a:ext uri="{FF2B5EF4-FFF2-40B4-BE49-F238E27FC236}">
                <a16:creationId xmlns:a16="http://schemas.microsoft.com/office/drawing/2014/main" id="{4654BB16-8792-4D94-9D46-674AD4225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7338"/>
            <a:ext cx="8556625" cy="4449762"/>
          </a:xfrm>
        </p:spPr>
        <p:txBody>
          <a:bodyPr/>
          <a:lstStyle/>
          <a:p>
            <a:r>
              <a:rPr lang="en-US" altLang="zh-TW"/>
              <a:t>AI:</a:t>
            </a:r>
          </a:p>
          <a:p>
            <a:pPr lvl="1"/>
            <a:r>
              <a:rPr lang="en-US" altLang="zh-TW"/>
              <a:t>Write an AI to compete with your classmates</a:t>
            </a:r>
          </a:p>
          <a:p>
            <a:pPr lvl="1"/>
            <a:r>
              <a:rPr lang="en-US" altLang="zh-TW"/>
              <a:t>Time for decision in each step is limit to 1 second</a:t>
            </a:r>
          </a:p>
          <a:p>
            <a:pPr lvl="1"/>
            <a:r>
              <a:rPr lang="en-US" altLang="zh-TW"/>
              <a:t>Upload one header file only </a:t>
            </a:r>
            <a:r>
              <a:rPr lang="en-US" altLang="zh-TW">
                <a:sym typeface="Wingdings" panose="05000000000000000000" pitchFamily="2" charset="2"/>
              </a:rPr>
              <a:t> </a:t>
            </a:r>
            <a:r>
              <a:rPr lang="en-US" altLang="zh-TW"/>
              <a:t>Stu_ID.h </a:t>
            </a:r>
          </a:p>
        </p:txBody>
      </p:sp>
      <p:pic>
        <p:nvPicPr>
          <p:cNvPr id="14339" name="標題 2">
            <a:extLst>
              <a:ext uri="{FF2B5EF4-FFF2-40B4-BE49-F238E27FC236}">
                <a16:creationId xmlns:a16="http://schemas.microsoft.com/office/drawing/2014/main" id="{C2833061-F123-497E-8698-3D8B8D77DE5D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"/>
            <a:ext cx="8229600" cy="1155700"/>
          </a:xfrm>
        </p:spPr>
      </p:pic>
      <p:sp>
        <p:nvSpPr>
          <p:cNvPr id="14340" name="頁尾版面配置區 4">
            <a:extLst>
              <a:ext uri="{FF2B5EF4-FFF2-40B4-BE49-F238E27FC236}">
                <a16:creationId xmlns:a16="http://schemas.microsoft.com/office/drawing/2014/main" id="{B19DDCE0-CF62-4A70-AD6E-6A41BCAB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Introduction to Computers 1</a:t>
            </a:r>
          </a:p>
        </p:txBody>
      </p:sp>
      <p:sp>
        <p:nvSpPr>
          <p:cNvPr id="14341" name="投影片編號版面配置區 5">
            <a:extLst>
              <a:ext uri="{FF2B5EF4-FFF2-40B4-BE49-F238E27FC236}">
                <a16:creationId xmlns:a16="http://schemas.microsoft.com/office/drawing/2014/main" id="{9EB05938-ABA6-4A5A-A076-D6B47F8C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3CBE64B6-9D6C-41E6-99F5-3CF28E348CD1}" type="slidenum">
              <a:rPr kumimoji="0" lang="en-US" altLang="zh-TW" smtClean="0"/>
              <a:pPr/>
              <a:t>4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1">
            <a:extLst>
              <a:ext uri="{FF2B5EF4-FFF2-40B4-BE49-F238E27FC236}">
                <a16:creationId xmlns:a16="http://schemas.microsoft.com/office/drawing/2014/main" id="{8AAC5A0A-5910-47CF-B8FE-21D7362BB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425" y="1714500"/>
            <a:ext cx="8788400" cy="4694238"/>
          </a:xfrm>
        </p:spPr>
        <p:txBody>
          <a:bodyPr/>
          <a:lstStyle/>
          <a:p>
            <a:r>
              <a:rPr lang="en-US" altLang="zh-TW" dirty="0"/>
              <a:t>You can get </a:t>
            </a:r>
            <a:r>
              <a:rPr lang="en-US" altLang="zh-TW"/>
              <a:t>three files</a:t>
            </a:r>
            <a:endParaRPr lang="en-US" altLang="zh-TW" dirty="0"/>
          </a:p>
          <a:p>
            <a:pPr lvl="1"/>
            <a:r>
              <a:rPr lang="en-US" altLang="zh-TW" sz="2400" b="1" u="sng" dirty="0"/>
              <a:t>Source.cpp</a:t>
            </a:r>
            <a:r>
              <a:rPr lang="en-US" altLang="zh-TW" sz="2400" dirty="0"/>
              <a:t> : Don’t change any code in this file</a:t>
            </a:r>
          </a:p>
          <a:p>
            <a:pPr lvl="1"/>
            <a:r>
              <a:rPr lang="en-US" altLang="zh-TW" sz="2400" b="1" u="sng" dirty="0"/>
              <a:t>E12345678.h</a:t>
            </a:r>
            <a:r>
              <a:rPr lang="en-US" altLang="zh-TW" sz="2400" dirty="0"/>
              <a:t> : Change the file name and function name to your </a:t>
            </a:r>
            <a:r>
              <a:rPr lang="en-US" altLang="zh-TW" sz="2400" dirty="0" err="1"/>
              <a:t>Stu_ID</a:t>
            </a:r>
            <a:r>
              <a:rPr lang="en-US" altLang="zh-TW" sz="2400" dirty="0"/>
              <a:t> </a:t>
            </a:r>
            <a:r>
              <a:rPr lang="en-US" altLang="zh-TW" sz="2400" dirty="0">
                <a:sym typeface="Wingdings" panose="05000000000000000000" pitchFamily="2" charset="2"/>
              </a:rPr>
              <a:t> Upload this file only</a:t>
            </a:r>
            <a:endParaRPr lang="en-US" altLang="zh-TW" sz="2400" dirty="0"/>
          </a:p>
          <a:p>
            <a:pPr lvl="1"/>
            <a:r>
              <a:rPr lang="en-US" altLang="zh-TW" sz="2400" b="1" u="sng" dirty="0" err="1"/>
              <a:t>Poor_AI.h</a:t>
            </a:r>
            <a:r>
              <a:rPr lang="en-US" altLang="zh-TW" sz="2400" dirty="0"/>
              <a:t> : Write a simple AI for testing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pPr lvl="1"/>
            <a:r>
              <a:rPr lang="en-US" altLang="zh-TW" sz="2400" dirty="0"/>
              <a:t>Change E12345678.h to </a:t>
            </a:r>
            <a:r>
              <a:rPr lang="en-US" altLang="zh-TW" sz="2400" dirty="0" err="1"/>
              <a:t>Stu_ID.h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after completing AI </a:t>
            </a:r>
            <a:r>
              <a:rPr lang="en-US" altLang="zh-TW" sz="2400" dirty="0"/>
              <a:t>or you have to change file name and function name in source code.</a:t>
            </a:r>
          </a:p>
        </p:txBody>
      </p:sp>
      <p:pic>
        <p:nvPicPr>
          <p:cNvPr id="15363" name="標題 2">
            <a:extLst>
              <a:ext uri="{FF2B5EF4-FFF2-40B4-BE49-F238E27FC236}">
                <a16:creationId xmlns:a16="http://schemas.microsoft.com/office/drawing/2014/main" id="{4A88E013-CBC8-4853-8811-07EF874D1F77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"/>
            <a:ext cx="8229600" cy="1155700"/>
          </a:xfrm>
        </p:spPr>
      </p:pic>
      <p:sp>
        <p:nvSpPr>
          <p:cNvPr id="15364" name="頁尾版面配置區 4">
            <a:extLst>
              <a:ext uri="{FF2B5EF4-FFF2-40B4-BE49-F238E27FC236}">
                <a16:creationId xmlns:a16="http://schemas.microsoft.com/office/drawing/2014/main" id="{4EF1801A-6966-4C51-A41E-4C308DCF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Introduction to Computers 1</a:t>
            </a:r>
          </a:p>
        </p:txBody>
      </p:sp>
      <p:sp>
        <p:nvSpPr>
          <p:cNvPr id="15365" name="投影片編號版面配置區 5">
            <a:extLst>
              <a:ext uri="{FF2B5EF4-FFF2-40B4-BE49-F238E27FC236}">
                <a16:creationId xmlns:a16="http://schemas.microsoft.com/office/drawing/2014/main" id="{0D5A77CD-6F11-4611-9FE8-301D2D56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D95F80C2-3C8E-4B59-9BAA-E2900FBAC549}" type="slidenum">
              <a:rPr kumimoji="0" lang="en-US" altLang="zh-TW" smtClean="0"/>
              <a:pPr/>
              <a:t>5</a:t>
            </a:fld>
            <a:endParaRPr kumimoji="0"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標題 2">
            <a:extLst>
              <a:ext uri="{FF2B5EF4-FFF2-40B4-BE49-F238E27FC236}">
                <a16:creationId xmlns:a16="http://schemas.microsoft.com/office/drawing/2014/main" id="{AFD2D83F-C006-4205-AFB0-3AC9B58794E0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"/>
            <a:ext cx="8229600" cy="1155700"/>
          </a:xfrm>
        </p:spPr>
      </p:pic>
      <p:sp>
        <p:nvSpPr>
          <p:cNvPr id="16387" name="頁尾版面配置區 4">
            <a:extLst>
              <a:ext uri="{FF2B5EF4-FFF2-40B4-BE49-F238E27FC236}">
                <a16:creationId xmlns:a16="http://schemas.microsoft.com/office/drawing/2014/main" id="{88D08CED-D565-42A0-B48B-7D1C3956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Introduction to Computers 1</a:t>
            </a:r>
          </a:p>
        </p:txBody>
      </p:sp>
      <p:sp>
        <p:nvSpPr>
          <p:cNvPr id="16388" name="投影片編號版面配置區 5">
            <a:extLst>
              <a:ext uri="{FF2B5EF4-FFF2-40B4-BE49-F238E27FC236}">
                <a16:creationId xmlns:a16="http://schemas.microsoft.com/office/drawing/2014/main" id="{6C62AD45-0BAE-4F07-BF53-161B4260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F07CC39D-ECD3-4290-8B88-EC3BF1FEACF4}" type="slidenum">
              <a:rPr kumimoji="0" lang="en-US" altLang="zh-TW" smtClean="0"/>
              <a:pPr/>
              <a:t>6</a:t>
            </a:fld>
            <a:endParaRPr kumimoji="0" lang="en-US" altLang="zh-TW"/>
          </a:p>
        </p:txBody>
      </p:sp>
      <p:sp>
        <p:nvSpPr>
          <p:cNvPr id="16389" name="內容版面配置區 1">
            <a:extLst>
              <a:ext uri="{FF2B5EF4-FFF2-40B4-BE49-F238E27FC236}">
                <a16:creationId xmlns:a16="http://schemas.microsoft.com/office/drawing/2014/main" id="{97E6EB57-7897-43EE-9B13-FFB99AF68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189913" cy="4525962"/>
          </a:xfrm>
        </p:spPr>
        <p:txBody>
          <a:bodyPr/>
          <a:lstStyle/>
          <a:p>
            <a:r>
              <a:rPr lang="en-US" altLang="zh-TW" u="sng"/>
              <a:t>Source.cpp</a:t>
            </a:r>
          </a:p>
          <a:p>
            <a:r>
              <a:rPr lang="en-US" altLang="zh-TW"/>
              <a:t>Call two AIs to compete for 100 times</a:t>
            </a:r>
          </a:p>
          <a:p>
            <a:r>
              <a:rPr lang="en-US" altLang="zh-TW"/>
              <a:t>Players drop the first disc by turns</a:t>
            </a:r>
          </a:p>
          <a:p>
            <a:r>
              <a:rPr lang="en-US" altLang="zh-TW"/>
              <a:t>The AI which wins more times is the winner</a:t>
            </a:r>
          </a:p>
          <a:p>
            <a:r>
              <a:rPr lang="en-US" altLang="zh-TW"/>
              <a:t>The round ends by some cases</a:t>
            </a:r>
          </a:p>
          <a:p>
            <a:pPr lvl="1"/>
            <a:r>
              <a:rPr lang="en-US" altLang="zh-TW"/>
              <a:t>Someone wins when connecting four</a:t>
            </a:r>
          </a:p>
          <a:p>
            <a:pPr lvl="1"/>
            <a:r>
              <a:rPr lang="en-US" altLang="zh-TW"/>
              <a:t>The board is full (Draw Game)</a:t>
            </a:r>
          </a:p>
          <a:p>
            <a:pPr lvl="1"/>
            <a:r>
              <a:rPr lang="en-US" altLang="zh-TW"/>
              <a:t>Someone does illegal move (The other player wins)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標題 2">
            <a:extLst>
              <a:ext uri="{FF2B5EF4-FFF2-40B4-BE49-F238E27FC236}">
                <a16:creationId xmlns:a16="http://schemas.microsoft.com/office/drawing/2014/main" id="{9EBBC74B-1882-44F4-AD41-5BAC0B597803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"/>
            <a:ext cx="8229600" cy="1155700"/>
          </a:xfrm>
        </p:spPr>
      </p:pic>
      <p:sp>
        <p:nvSpPr>
          <p:cNvPr id="17411" name="頁尾版面配置區 4">
            <a:extLst>
              <a:ext uri="{FF2B5EF4-FFF2-40B4-BE49-F238E27FC236}">
                <a16:creationId xmlns:a16="http://schemas.microsoft.com/office/drawing/2014/main" id="{65EA9208-4E54-46E2-990F-04694746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Introduction to Computers 1</a:t>
            </a:r>
          </a:p>
        </p:txBody>
      </p:sp>
      <p:sp>
        <p:nvSpPr>
          <p:cNvPr id="17412" name="投影片編號版面配置區 5">
            <a:extLst>
              <a:ext uri="{FF2B5EF4-FFF2-40B4-BE49-F238E27FC236}">
                <a16:creationId xmlns:a16="http://schemas.microsoft.com/office/drawing/2014/main" id="{436B238B-9FC2-4E73-B964-7F2FE8F6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11540769-ACF5-42B7-9658-504C4FEFFF25}" type="slidenum">
              <a:rPr kumimoji="0" lang="en-US" altLang="zh-TW" smtClean="0"/>
              <a:pPr/>
              <a:t>7</a:t>
            </a:fld>
            <a:endParaRPr kumimoji="0" lang="en-US" altLang="zh-TW"/>
          </a:p>
        </p:txBody>
      </p:sp>
      <p:sp>
        <p:nvSpPr>
          <p:cNvPr id="17413" name="內容版面配置區 1">
            <a:extLst>
              <a:ext uri="{FF2B5EF4-FFF2-40B4-BE49-F238E27FC236}">
                <a16:creationId xmlns:a16="http://schemas.microsoft.com/office/drawing/2014/main" id="{7896BDA0-C432-486D-9472-92738F6C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189913" cy="4525962"/>
          </a:xfrm>
        </p:spPr>
        <p:txBody>
          <a:bodyPr/>
          <a:lstStyle/>
          <a:p>
            <a:r>
              <a:rPr lang="en-US" altLang="zh-TW" u="sng"/>
              <a:t>Source.cpp</a:t>
            </a:r>
          </a:p>
          <a:p>
            <a:r>
              <a:rPr lang="en-US" altLang="zh-TW"/>
              <a:t>vector &lt; vector&lt;char&gt; &gt;board</a:t>
            </a:r>
          </a:p>
          <a:p>
            <a:r>
              <a:rPr lang="en-US" altLang="zh-TW"/>
              <a:t>Use 6x7 vector to store the state of board</a:t>
            </a:r>
            <a:endParaRPr lang="zh-TW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D676B6-644B-4918-9A1B-6EEC4FD8109C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3270250"/>
          <a:ext cx="6095999" cy="2606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4446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X</a:t>
                      </a:r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O</a:t>
                      </a:r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O</a:t>
                      </a:r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X</a:t>
                      </a:r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X</a:t>
                      </a:r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O</a:t>
                      </a:r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O</a:t>
                      </a:r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X</a:t>
                      </a:r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45704" marB="4570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472" name="文字方塊 4">
            <a:extLst>
              <a:ext uri="{FF2B5EF4-FFF2-40B4-BE49-F238E27FC236}">
                <a16:creationId xmlns:a16="http://schemas.microsoft.com/office/drawing/2014/main" id="{592C225C-B36E-4DA1-82AF-15FC6C0E2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730500"/>
            <a:ext cx="5592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/>
              <a:t>0      1      2      3      4      5      6</a:t>
            </a:r>
            <a:endParaRPr lang="zh-TW" altLang="en-US" sz="2800"/>
          </a:p>
        </p:txBody>
      </p:sp>
      <p:sp>
        <p:nvSpPr>
          <p:cNvPr id="17473" name="文字方塊 5">
            <a:extLst>
              <a:ext uri="{FF2B5EF4-FFF2-40B4-BE49-F238E27FC236}">
                <a16:creationId xmlns:a16="http://schemas.microsoft.com/office/drawing/2014/main" id="{9CDB7A79-ECD4-4BE6-9EEF-FDDFCA4B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254375"/>
            <a:ext cx="381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/>
              <a:t>0</a:t>
            </a:r>
          </a:p>
          <a:p>
            <a:r>
              <a:rPr lang="en-US" altLang="zh-TW" sz="2800"/>
              <a:t>1</a:t>
            </a:r>
          </a:p>
          <a:p>
            <a:r>
              <a:rPr lang="en-US" altLang="zh-TW" sz="2800"/>
              <a:t>2</a:t>
            </a:r>
          </a:p>
          <a:p>
            <a:r>
              <a:rPr lang="en-US" altLang="zh-TW" sz="2800"/>
              <a:t>3</a:t>
            </a:r>
          </a:p>
          <a:p>
            <a:r>
              <a:rPr lang="en-US" altLang="zh-TW" sz="2800"/>
              <a:t>4</a:t>
            </a:r>
          </a:p>
          <a:p>
            <a:r>
              <a:rPr lang="en-US" altLang="zh-TW" sz="2800"/>
              <a:t>5</a:t>
            </a:r>
            <a:endParaRPr lang="zh-TW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內容版面配置區 1">
            <a:extLst>
              <a:ext uri="{FF2B5EF4-FFF2-40B4-BE49-F238E27FC236}">
                <a16:creationId xmlns:a16="http://schemas.microsoft.com/office/drawing/2014/main" id="{E3D0C31F-10E4-40B3-AA21-44C2DA217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38" y="1503363"/>
            <a:ext cx="3059112" cy="544512"/>
          </a:xfrm>
        </p:spPr>
        <p:txBody>
          <a:bodyPr/>
          <a:lstStyle/>
          <a:p>
            <a:r>
              <a:rPr lang="en-US" altLang="zh-TW" u="sng"/>
              <a:t>E12345678.h</a:t>
            </a:r>
            <a:endParaRPr lang="zh-TW" altLang="en-US" u="sng"/>
          </a:p>
        </p:txBody>
      </p:sp>
      <p:pic>
        <p:nvPicPr>
          <p:cNvPr id="18435" name="圖片 5">
            <a:extLst>
              <a:ext uri="{FF2B5EF4-FFF2-40B4-BE49-F238E27FC236}">
                <a16:creationId xmlns:a16="http://schemas.microsoft.com/office/drawing/2014/main" id="{A39C28C2-CD28-455D-B182-AE55FF8B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530475"/>
            <a:ext cx="551815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標題 2">
            <a:extLst>
              <a:ext uri="{FF2B5EF4-FFF2-40B4-BE49-F238E27FC236}">
                <a16:creationId xmlns:a16="http://schemas.microsoft.com/office/drawing/2014/main" id="{D3A10910-97B9-4DBE-8BF2-61F900FCE54F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"/>
            <a:ext cx="8229600" cy="1155700"/>
          </a:xfrm>
        </p:spPr>
      </p:pic>
      <p:sp>
        <p:nvSpPr>
          <p:cNvPr id="18437" name="頁尾版面配置區 4">
            <a:extLst>
              <a:ext uri="{FF2B5EF4-FFF2-40B4-BE49-F238E27FC236}">
                <a16:creationId xmlns:a16="http://schemas.microsoft.com/office/drawing/2014/main" id="{F84C74A1-54F8-432C-8F92-B1E38E88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Introduction to Computers 1</a:t>
            </a:r>
          </a:p>
        </p:txBody>
      </p:sp>
      <p:sp>
        <p:nvSpPr>
          <p:cNvPr id="18438" name="投影片編號版面配置區 5">
            <a:extLst>
              <a:ext uri="{FF2B5EF4-FFF2-40B4-BE49-F238E27FC236}">
                <a16:creationId xmlns:a16="http://schemas.microsoft.com/office/drawing/2014/main" id="{79796E3F-4DCC-48FD-B2DE-4B7BB72A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55C24AF8-3617-4619-9310-D6091A567C80}" type="slidenum">
              <a:rPr kumimoji="0" lang="en-US" altLang="zh-TW" smtClean="0"/>
              <a:pPr/>
              <a:t>8</a:t>
            </a:fld>
            <a:endParaRPr kumimoji="0" lang="en-US" altLang="zh-TW"/>
          </a:p>
        </p:txBody>
      </p:sp>
      <p:sp>
        <p:nvSpPr>
          <p:cNvPr id="18439" name="文字方塊 3">
            <a:extLst>
              <a:ext uri="{FF2B5EF4-FFF2-40B4-BE49-F238E27FC236}">
                <a16:creationId xmlns:a16="http://schemas.microsoft.com/office/drawing/2014/main" id="{F729503F-CF4B-4902-9BA8-0628EE85A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488" y="1012825"/>
            <a:ext cx="46037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b="1">
                <a:solidFill>
                  <a:srgbClr val="FF0000"/>
                </a:solidFill>
              </a:rPr>
              <a:t>Change file name and </a:t>
            </a:r>
          </a:p>
          <a:p>
            <a:r>
              <a:rPr lang="en-US" altLang="zh-TW" sz="2400" b="1">
                <a:solidFill>
                  <a:srgbClr val="FF0000"/>
                </a:solidFill>
              </a:rPr>
              <a:t>function name to your Stu_ID</a:t>
            </a:r>
            <a:r>
              <a:rPr lang="zh-TW" altLang="en-US" sz="2400" b="1">
                <a:solidFill>
                  <a:srgbClr val="FF0000"/>
                </a:solidFill>
              </a:rPr>
              <a:t> </a:t>
            </a:r>
            <a:r>
              <a:rPr lang="en-US" altLang="zh-TW" sz="2400" b="1">
                <a:solidFill>
                  <a:srgbClr val="FF0000"/>
                </a:solidFill>
              </a:rPr>
              <a:t>before uploading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AFC1EE3-EC45-4179-BC50-1D954155304F}"/>
              </a:ext>
            </a:extLst>
          </p:cNvPr>
          <p:cNvSpPr/>
          <p:nvPr/>
        </p:nvSpPr>
        <p:spPr>
          <a:xfrm>
            <a:off x="473075" y="1431925"/>
            <a:ext cx="3178175" cy="61595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441" name="文字方塊 5">
            <a:extLst>
              <a:ext uri="{FF2B5EF4-FFF2-40B4-BE49-F238E27FC236}">
                <a16:creationId xmlns:a16="http://schemas.microsoft.com/office/drawing/2014/main" id="{ED7444EE-88F7-4DBA-93E7-10B933056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4797425"/>
            <a:ext cx="29257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Given: board, disc (O or X)</a:t>
            </a:r>
          </a:p>
          <a:p>
            <a:r>
              <a:rPr lang="en-US" altLang="zh-TW">
                <a:solidFill>
                  <a:srgbClr val="FF0000"/>
                </a:solidFill>
              </a:rPr>
              <a:t>Return: updated board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04169A6A-FDCC-407B-951D-81D0ED2B1E14}"/>
              </a:ext>
            </a:extLst>
          </p:cNvPr>
          <p:cNvSpPr/>
          <p:nvPr/>
        </p:nvSpPr>
        <p:spPr>
          <a:xfrm>
            <a:off x="2089150" y="3087688"/>
            <a:ext cx="704850" cy="22860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BEFA954-EBCA-4004-A872-02CC6D165134}"/>
              </a:ext>
            </a:extLst>
          </p:cNvPr>
          <p:cNvSpPr/>
          <p:nvPr/>
        </p:nvSpPr>
        <p:spPr>
          <a:xfrm>
            <a:off x="2268538" y="3500438"/>
            <a:ext cx="704850" cy="24130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標題 2">
            <a:extLst>
              <a:ext uri="{FF2B5EF4-FFF2-40B4-BE49-F238E27FC236}">
                <a16:creationId xmlns:a16="http://schemas.microsoft.com/office/drawing/2014/main" id="{C02EF3FD-72D7-4883-83EA-7B8EB1074A69}"/>
              </a:ext>
            </a:extLst>
          </p:cNvPr>
          <p:cNvPicPr>
            <a:picLocks noGrp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"/>
            <a:ext cx="8229600" cy="1155700"/>
          </a:xfrm>
        </p:spPr>
      </p:pic>
      <p:sp>
        <p:nvSpPr>
          <p:cNvPr id="19459" name="頁尾版面配置區 4">
            <a:extLst>
              <a:ext uri="{FF2B5EF4-FFF2-40B4-BE49-F238E27FC236}">
                <a16:creationId xmlns:a16="http://schemas.microsoft.com/office/drawing/2014/main" id="{3518A2D0-FE75-45D8-AB3A-BE8D5692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Introduction to Computers 1</a:t>
            </a:r>
          </a:p>
        </p:txBody>
      </p:sp>
      <p:sp>
        <p:nvSpPr>
          <p:cNvPr id="19460" name="投影片編號版面配置區 5">
            <a:extLst>
              <a:ext uri="{FF2B5EF4-FFF2-40B4-BE49-F238E27FC236}">
                <a16:creationId xmlns:a16="http://schemas.microsoft.com/office/drawing/2014/main" id="{22A49975-1122-4BF2-B5F9-6E880FCC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E948A09B-0B9A-4AAF-9BCE-BDE0AD9284D9}" type="slidenum">
              <a:rPr kumimoji="0" lang="en-US" altLang="zh-TW" smtClean="0"/>
              <a:pPr/>
              <a:t>9</a:t>
            </a:fld>
            <a:endParaRPr kumimoji="0" lang="en-US" altLang="zh-TW"/>
          </a:p>
        </p:txBody>
      </p:sp>
      <p:sp>
        <p:nvSpPr>
          <p:cNvPr id="19461" name="內容版面配置區 1">
            <a:extLst>
              <a:ext uri="{FF2B5EF4-FFF2-40B4-BE49-F238E27FC236}">
                <a16:creationId xmlns:a16="http://schemas.microsoft.com/office/drawing/2014/main" id="{5A2213A6-7629-48CD-A38A-85E8E44F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/>
              <a:t>Poor_AI.h</a:t>
            </a:r>
            <a:endParaRPr lang="zh-TW" altLang="en-US" u="sng"/>
          </a:p>
        </p:txBody>
      </p:sp>
      <p:pic>
        <p:nvPicPr>
          <p:cNvPr id="19462" name="圖片 1">
            <a:extLst>
              <a:ext uri="{FF2B5EF4-FFF2-40B4-BE49-F238E27FC236}">
                <a16:creationId xmlns:a16="http://schemas.microsoft.com/office/drawing/2014/main" id="{3763FE3B-90CB-431F-8636-09C2114DF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276475"/>
            <a:ext cx="5329237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匯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2784</TotalTime>
  <Words>452</Words>
  <Application>Microsoft Office PowerPoint</Application>
  <PresentationFormat>如螢幕大小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Arial</vt:lpstr>
      <vt:lpstr>Lucida Sans Unicode</vt:lpstr>
      <vt:lpstr>Tahoma</vt:lpstr>
      <vt:lpstr>Verdana</vt:lpstr>
      <vt:lpstr>Wingdings 2</vt:lpstr>
      <vt:lpstr>Wingdings 3</vt:lpstr>
      <vt:lpstr>匯合</vt:lpstr>
      <vt:lpstr>HW11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Mathematics</dc:title>
  <dc:creator>Student</dc:creator>
  <cp:lastModifiedBy>蔡承恩</cp:lastModifiedBy>
  <cp:revision>116</cp:revision>
  <cp:lastPrinted>2013-09-23T08:10:09Z</cp:lastPrinted>
  <dcterms:created xsi:type="dcterms:W3CDTF">2009-09-09T12:14:27Z</dcterms:created>
  <dcterms:modified xsi:type="dcterms:W3CDTF">2022-12-08T06:09:08Z</dcterms:modified>
</cp:coreProperties>
</file>