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8"/>
  </p:notesMasterIdLst>
  <p:sldIdLst>
    <p:sldId id="256" r:id="rId2"/>
    <p:sldId id="274" r:id="rId3"/>
    <p:sldId id="275" r:id="rId4"/>
    <p:sldId id="257" r:id="rId5"/>
    <p:sldId id="259" r:id="rId6"/>
    <p:sldId id="278" r:id="rId7"/>
    <p:sldId id="260" r:id="rId8"/>
    <p:sldId id="276" r:id="rId9"/>
    <p:sldId id="277" r:id="rId10"/>
    <p:sldId id="279" r:id="rId11"/>
    <p:sldId id="271" r:id="rId12"/>
    <p:sldId id="280" r:id="rId13"/>
    <p:sldId id="281" r:id="rId14"/>
    <p:sldId id="282" r:id="rId15"/>
    <p:sldId id="283" r:id="rId16"/>
    <p:sldId id="25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7AB19-98CB-4256-8B2D-563747639FF6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BBDF9-6852-4FAB-8DC0-D2AD447FA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42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BBDF9-6852-4FAB-8DC0-D2AD447FA77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5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BBDF9-6852-4FAB-8DC0-D2AD447FA77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8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1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0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8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8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2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78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9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36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2017/04/27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7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13186"/>
            <a:ext cx="9144000" cy="289677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Assignment #8</a:t>
            </a:r>
            <a:br>
              <a:rPr lang="en-US" altLang="zh-TW" dirty="0" smtClean="0"/>
            </a:br>
            <a:r>
              <a:rPr lang="en-US" altLang="zh-TW" dirty="0" smtClean="0"/>
              <a:t>– Polymorphism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>
                <a:solidFill>
                  <a:srgbClr val="FF0000"/>
                </a:solidFill>
              </a:rPr>
              <a:t>Due at next Wed 23:59:59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48056"/>
            <a:ext cx="9144000" cy="130974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 to Computers II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</a:t>
            </a:r>
            <a:r>
              <a:rPr lang="en-US" altLang="zh-TW" dirty="0"/>
              <a:t>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Public </a:t>
            </a:r>
            <a:r>
              <a:rPr lang="en-US" altLang="zh-TW" dirty="0" smtClean="0">
                <a:solidFill>
                  <a:schemeClr val="accent5"/>
                </a:solidFill>
              </a:rPr>
              <a:t>static</a:t>
            </a:r>
            <a:r>
              <a:rPr lang="en-US" altLang="zh-TW" dirty="0" smtClean="0"/>
              <a:t> member functions (class methods)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getInstanceCount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This method returns the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::count</a:t>
            </a:r>
            <a:r>
              <a:rPr lang="en-US" altLang="zh-TW" dirty="0" smtClean="0"/>
              <a:t> value.</a:t>
            </a: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chemeClr val="accent5"/>
                </a:solidFill>
              </a:rPr>
              <a:t>Pure virtual </a:t>
            </a:r>
            <a:r>
              <a:rPr lang="en-US" altLang="zh-TW" dirty="0" smtClean="0"/>
              <a:t>function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serialize() = 0;</a:t>
            </a: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We will describe this later</a:t>
            </a:r>
          </a:p>
          <a:p>
            <a:pPr lvl="1"/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Predefined Values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16450"/>
              </p:ext>
            </p:extLst>
          </p:nvPr>
        </p:nvGraphicFramePr>
        <p:xfrm>
          <a:off x="838200" y="1608551"/>
          <a:ext cx="10515600" cy="40843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8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zh-TW" sz="2400" b="0" i="0" u="none" strike="noStrike" kern="12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GoblinMonster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zh-TW" sz="2400" b="0" i="0" u="none" strike="noStrike" kern="120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ZombieMonster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zh-TW" sz="2400" b="0" i="0" u="none" strike="noStrike" kern="120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JWMonster</a:t>
                      </a:r>
                      <a:endParaRPr lang="en-US" altLang="zh-TW" sz="2400" b="0" i="0" u="none" strike="noStrike" kern="120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name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Goblin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Zombie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JWMaster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attack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60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zh-TW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120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defense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40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65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100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exp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12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17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42</a:t>
                      </a:r>
                      <a:endParaRPr lang="en-US" altLang="zh-TW" sz="2800" b="0" i="0" u="none" strike="noStrike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money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30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zh-TW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9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max_hp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100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zh-TW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6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max_mp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50</a:t>
                      </a:r>
                      <a:endParaRPr lang="en-US" sz="28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zh-TW" sz="28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4649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5692871"/>
            <a:ext cx="889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All values can be changed according to your own favor </a:t>
            </a:r>
            <a:r>
              <a:rPr lang="en-US" altLang="zh-TW" sz="2800" dirty="0" smtClean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0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Serialization is the process of </a:t>
            </a:r>
            <a:r>
              <a:rPr lang="en-US" altLang="zh-TW" dirty="0">
                <a:solidFill>
                  <a:schemeClr val="accent5"/>
                </a:solidFill>
              </a:rPr>
              <a:t>translating data structures </a:t>
            </a:r>
            <a:r>
              <a:rPr lang="en-US" altLang="zh-TW" dirty="0" smtClean="0">
                <a:solidFill>
                  <a:schemeClr val="accent5"/>
                </a:solidFill>
              </a:rPr>
              <a:t>or object </a:t>
            </a:r>
            <a:r>
              <a:rPr lang="en-US" altLang="zh-TW" dirty="0">
                <a:solidFill>
                  <a:schemeClr val="accent5"/>
                </a:solidFill>
              </a:rPr>
              <a:t>state into a format</a:t>
            </a:r>
            <a:r>
              <a:rPr lang="en-US" altLang="zh-TW" dirty="0"/>
              <a:t> </a:t>
            </a:r>
            <a:r>
              <a:rPr lang="en-US" altLang="zh-TW" dirty="0" smtClean="0"/>
              <a:t>that can </a:t>
            </a:r>
            <a:r>
              <a:rPr lang="en-US" altLang="zh-TW" dirty="0"/>
              <a:t>be stored </a:t>
            </a:r>
            <a:r>
              <a:rPr lang="en-US" altLang="zh-TW" dirty="0" smtClean="0"/>
              <a:t>and reconstructed </a:t>
            </a:r>
            <a:r>
              <a:rPr lang="en-US" altLang="zh-TW" dirty="0"/>
              <a:t>later in the same or another </a:t>
            </a:r>
            <a:r>
              <a:rPr lang="en-US" altLang="zh-TW" dirty="0" smtClean="0"/>
              <a:t>computer environment</a:t>
            </a:r>
          </a:p>
          <a:p>
            <a:pPr lvl="1"/>
            <a:r>
              <a:rPr lang="en-US" altLang="zh-TW" dirty="0" smtClean="0"/>
              <a:t>E.g., string, XML, JSON…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We </a:t>
            </a:r>
            <a:r>
              <a:rPr lang="en-US" altLang="zh-TW" dirty="0"/>
              <a:t>can further implement </a:t>
            </a:r>
            <a:r>
              <a:rPr lang="en-US" altLang="zh-TW" dirty="0" smtClean="0">
                <a:solidFill>
                  <a:schemeClr val="accent5"/>
                </a:solidFill>
              </a:rPr>
              <a:t>save and load features </a:t>
            </a:r>
            <a:r>
              <a:rPr lang="en-US" altLang="zh-TW" dirty="0"/>
              <a:t>using this </a:t>
            </a:r>
            <a:r>
              <a:rPr lang="en-US" altLang="zh-TW" dirty="0" smtClean="0"/>
              <a:t>function in the future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Serialization: Example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8639" y="1906923"/>
            <a:ext cx="2237589" cy="3785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altLang="zh-TW" sz="2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TW" sz="2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TW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obj_a</a:t>
            </a:r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TW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obj_b</a:t>
            </a:r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en-US" sz="2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9567" y="1775011"/>
            <a:ext cx="2581836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solidFill>
                  <a:srgbClr val="FFFF00"/>
                </a:solidFill>
              </a:rPr>
              <a:t>obj_a</a:t>
            </a:r>
            <a:r>
              <a:rPr lang="en-US" altLang="zh-TW" sz="2400" dirty="0" smtClean="0">
                <a:solidFill>
                  <a:srgbClr val="FFFF00"/>
                </a:solidFill>
              </a:rPr>
              <a:t>: A</a:t>
            </a:r>
          </a:p>
          <a:p>
            <a:pPr algn="ctr"/>
            <a:r>
              <a:rPr lang="en-US" altLang="zh-TW" sz="2400" dirty="0" smtClean="0"/>
              <a:t>a = 10</a:t>
            </a:r>
          </a:p>
          <a:p>
            <a:pPr algn="ctr"/>
            <a:r>
              <a:rPr lang="en-US" altLang="zh-TW" sz="2400" dirty="0" smtClean="0"/>
              <a:t>b = 20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259567" y="3404954"/>
            <a:ext cx="2581836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solidFill>
                  <a:srgbClr val="FFFF00"/>
                </a:solidFill>
              </a:rPr>
              <a:t>obj_b</a:t>
            </a:r>
            <a:r>
              <a:rPr lang="en-US" altLang="zh-TW" sz="2400" dirty="0" smtClean="0">
                <a:solidFill>
                  <a:srgbClr val="FFFF00"/>
                </a:solidFill>
              </a:rPr>
              <a:t>: A</a:t>
            </a:r>
          </a:p>
          <a:p>
            <a:pPr algn="ctr"/>
            <a:r>
              <a:rPr lang="en-US" altLang="zh-TW" sz="2400" dirty="0" smtClean="0"/>
              <a:t>a = 0</a:t>
            </a:r>
          </a:p>
          <a:p>
            <a:pPr algn="ctr"/>
            <a:r>
              <a:rPr lang="en-US" altLang="zh-TW" sz="2400" dirty="0" smtClean="0"/>
              <a:t>b = 99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5927464" y="1979407"/>
            <a:ext cx="2936837" cy="236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5927464" y="2483278"/>
            <a:ext cx="2936837" cy="236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927464" y="3653249"/>
            <a:ext cx="2936837" cy="236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0800000">
            <a:off x="5927464" y="4157120"/>
            <a:ext cx="2936837" cy="236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864301" y="3687688"/>
            <a:ext cx="226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5"/>
                </a:solidFill>
              </a:rPr>
              <a:t>“$a:0$b:99$”</a:t>
            </a:r>
            <a:endParaRPr lang="zh-TW" altLang="en-US" sz="2800" dirty="0">
              <a:solidFill>
                <a:schemeClr val="accent5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847268" y="2078392"/>
            <a:ext cx="226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5"/>
                </a:solidFill>
              </a:rPr>
              <a:t>“$a:10$b:20$”</a:t>
            </a:r>
            <a:endParaRPr lang="zh-TW" altLang="en-US" sz="2800" dirty="0">
              <a:solidFill>
                <a:schemeClr val="accent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59567" y="5043796"/>
            <a:ext cx="2581836" cy="68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(instance of a class)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5927464" y="4964855"/>
            <a:ext cx="2936837" cy="236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0800000">
            <a:off x="5927464" y="5468726"/>
            <a:ext cx="2936837" cy="236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982639" y="502201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5"/>
                </a:solidFill>
              </a:rPr>
              <a:t>(a string)</a:t>
            </a:r>
            <a:endParaRPr lang="zh-TW" altLang="en-US" sz="2800" dirty="0">
              <a:solidFill>
                <a:schemeClr val="accent5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95608" y="3349361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Serialize()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846885" y="1669197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Serialize()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795607" y="4665565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Serialize()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604028" y="2205229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A::unserialize()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604028" y="3874773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A::unserialize()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564408" y="5185641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A::unserialize()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2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Serialization: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implement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serialize()</a:t>
            </a:r>
            <a:r>
              <a:rPr lang="en-US" altLang="zh-TW" dirty="0" smtClean="0"/>
              <a:t> method in </a:t>
            </a:r>
            <a:r>
              <a:rPr lang="en-US" altLang="zh-TW" dirty="0" smtClean="0">
                <a:solidFill>
                  <a:schemeClr val="accent5"/>
                </a:solidFill>
              </a:rPr>
              <a:t>derived classes</a:t>
            </a:r>
            <a:r>
              <a:rPr lang="en-US" altLang="zh-TW" dirty="0" smtClean="0"/>
              <a:t>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The format of the returned string is not specified</a:t>
            </a:r>
          </a:p>
          <a:p>
            <a:endParaRPr lang="en-US" altLang="zh-TW" dirty="0"/>
          </a:p>
          <a:p>
            <a:r>
              <a:rPr lang="en-US" altLang="zh-TW" dirty="0" smtClean="0"/>
              <a:t>Please note that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/>
              <a:t> is a class that able to instantiate, so you also need to implement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serialize()</a:t>
            </a:r>
            <a:r>
              <a:rPr lang="en-US" altLang="zh-TW" dirty="0" smtClean="0"/>
              <a:t> for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Serialization: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Implement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unserialize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altLang="zh-TW" sz="2400" dirty="0"/>
              <a:t> </a:t>
            </a:r>
            <a:r>
              <a:rPr lang="en-US" altLang="zh-TW" dirty="0"/>
              <a:t>method in </a:t>
            </a:r>
            <a:r>
              <a:rPr lang="en-US" altLang="zh-TW" dirty="0">
                <a:solidFill>
                  <a:schemeClr val="accent5"/>
                </a:solidFill>
              </a:rPr>
              <a:t>derived classes </a:t>
            </a:r>
            <a:r>
              <a:rPr lang="en-US" altLang="zh-TW" dirty="0"/>
              <a:t>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I</a:t>
            </a:r>
            <a:r>
              <a:rPr lang="en-US" altLang="zh-TW" dirty="0" smtClean="0"/>
              <a:t>mplement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unserialize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altLang="zh-TW" sz="2400" dirty="0" smtClean="0"/>
              <a:t> </a:t>
            </a:r>
            <a:r>
              <a:rPr lang="en-US" altLang="zh-TW" dirty="0" smtClean="0"/>
              <a:t>method </a:t>
            </a:r>
            <a:r>
              <a:rPr lang="en-US" altLang="zh-TW" dirty="0"/>
              <a:t>in </a:t>
            </a:r>
            <a:r>
              <a:rPr lang="en-US" altLang="zh-TW" dirty="0">
                <a:solidFill>
                  <a:schemeClr val="accent5"/>
                </a:solidFill>
              </a:rPr>
              <a:t>derived classes</a:t>
            </a:r>
            <a:r>
              <a:rPr lang="en-US" altLang="zh-TW" dirty="0"/>
              <a:t>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cs typeface="Courier New" panose="02070309020205020404" pitchFamily="49" charset="0"/>
              </a:rPr>
              <a:t>Please note that these are </a:t>
            </a:r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class methods of </a:t>
            </a:r>
            <a:r>
              <a:rPr lang="en-US" altLang="zh-TW" u="sng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derived classes</a:t>
            </a:r>
            <a:r>
              <a:rPr lang="en-US" altLang="zh-TW" dirty="0" smtClean="0">
                <a:cs typeface="Courier New" panose="02070309020205020404" pitchFamily="49" charset="0"/>
              </a:rPr>
              <a:t> and you should return </a:t>
            </a:r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pointer of the </a:t>
            </a:r>
            <a:r>
              <a:rPr lang="en-US" altLang="zh-TW" u="sng" dirty="0" smtClean="0">
                <a:solidFill>
                  <a:srgbClr val="C00000"/>
                </a:solidFill>
                <a:cs typeface="Courier New" panose="02070309020205020404" pitchFamily="49" charset="0"/>
              </a:rPr>
              <a:t>base class</a:t>
            </a:r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cs typeface="Courier New" panose="02070309020205020404" pitchFamily="49" charset="0"/>
              </a:rPr>
              <a:t>which</a:t>
            </a:r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cs typeface="Courier New" panose="02070309020205020404" pitchFamily="49" charset="0"/>
              </a:rPr>
              <a:t>points to </a:t>
            </a:r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newly-constructed instance of </a:t>
            </a:r>
            <a:r>
              <a:rPr lang="en-US" altLang="zh-TW" u="sng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derived classes</a:t>
            </a:r>
            <a:r>
              <a:rPr lang="en-US" altLang="zh-TW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altLang="zh-TW" dirty="0" smtClean="0"/>
              <a:t>Also,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/>
              <a:t> </a:t>
            </a:r>
            <a:r>
              <a:rPr lang="en-US" altLang="zh-TW" dirty="0"/>
              <a:t>is a class that able to instantiate, so you also need to implement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unserialize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for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Deliverables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7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You need to compress all of your class </a:t>
            </a:r>
            <a:r>
              <a:rPr lang="en-US" altLang="zh-TW" dirty="0" smtClean="0">
                <a:solidFill>
                  <a:srgbClr val="C00000"/>
                </a:solidFill>
              </a:rPr>
              <a:t>headers and implementations </a:t>
            </a:r>
            <a:r>
              <a:rPr lang="en-US" altLang="zh-TW" dirty="0" smtClean="0"/>
              <a:t>to a zip archive </a:t>
            </a:r>
          </a:p>
          <a:p>
            <a:pPr lvl="1"/>
            <a:r>
              <a:rPr lang="en-US" altLang="zh-TW" dirty="0" smtClean="0"/>
              <a:t>Player: </a:t>
            </a:r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/>
              <a:t>Monster: </a:t>
            </a:r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r>
              <a:rPr lang="en-US" altLang="zh-TW" dirty="0" smtClean="0"/>
              <a:t> files in total)</a:t>
            </a:r>
          </a:p>
          <a:p>
            <a:r>
              <a:rPr lang="en-US" altLang="zh-TW" dirty="0" smtClean="0"/>
              <a:t>Then upload the archive to Moodle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/>
              <a:t> </a:t>
            </a:r>
            <a:r>
              <a:rPr lang="en-US" altLang="zh-TW" dirty="0"/>
              <a:t>and its </a:t>
            </a:r>
            <a:r>
              <a:rPr lang="en-US" altLang="zh-TW" dirty="0" smtClean="0"/>
              <a:t>derived classes</a:t>
            </a:r>
            <a:endParaRPr lang="en-US" altLang="zh-TW" dirty="0"/>
          </a:p>
          <a:p>
            <a:r>
              <a:rPr lang="en-US" altLang="zh-TW" dirty="0" smtClean="0"/>
              <a:t>Design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r>
              <a:rPr lang="en-US" altLang="zh-TW" dirty="0" smtClean="0"/>
              <a:t> </a:t>
            </a:r>
            <a:r>
              <a:rPr lang="en-US" altLang="zh-TW" dirty="0"/>
              <a:t>and its </a:t>
            </a:r>
            <a:r>
              <a:rPr lang="en-US" altLang="zh-TW" dirty="0" smtClean="0"/>
              <a:t>derived classes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can add more derived classes if you'd like </a:t>
            </a:r>
            <a:r>
              <a:rPr lang="en-US" altLang="zh-TW" dirty="0" smtClean="0"/>
              <a:t>to</a:t>
            </a:r>
          </a:p>
          <a:p>
            <a:r>
              <a:rPr lang="en-US" altLang="zh-TW" dirty="0" smtClean="0"/>
              <a:t>Implement serialization on the classes above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5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Modifying </a:t>
            </a: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sz="3600" dirty="0" smtClean="0"/>
              <a:t> and its derived classes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Modify 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/>
              <a:t> to a </a:t>
            </a:r>
            <a:r>
              <a:rPr lang="en-US" altLang="zh-TW" dirty="0" smtClean="0">
                <a:solidFill>
                  <a:schemeClr val="accent5"/>
                </a:solidFill>
              </a:rPr>
              <a:t>virtual</a:t>
            </a:r>
            <a:r>
              <a:rPr lang="en-US" altLang="zh-TW" dirty="0" smtClean="0"/>
              <a:t> function</a:t>
            </a:r>
            <a:endParaRPr lang="en-US" altLang="zh-TW" dirty="0"/>
          </a:p>
          <a:p>
            <a:r>
              <a:rPr lang="en-US" altLang="zh-TW" dirty="0" smtClean="0"/>
              <a:t>Remove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heal()</a:t>
            </a:r>
            <a:r>
              <a:rPr lang="en-US" altLang="zh-TW" dirty="0"/>
              <a:t> in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Implement </a:t>
            </a:r>
            <a:r>
              <a:rPr lang="en-US" altLang="zh-TW" dirty="0"/>
              <a:t>public </a:t>
            </a:r>
            <a:r>
              <a:rPr lang="en-US" altLang="zh-TW" dirty="0">
                <a:solidFill>
                  <a:schemeClr val="accent5"/>
                </a:solidFill>
              </a:rPr>
              <a:t>virtual</a:t>
            </a:r>
            <a:r>
              <a:rPr lang="en-US" altLang="zh-TW" dirty="0"/>
              <a:t> function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specialSkill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heal()</a:t>
            </a:r>
            <a:r>
              <a:rPr lang="en-US" altLang="zh-TW" dirty="0"/>
              <a:t> in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pray() </a:t>
            </a:r>
            <a:r>
              <a:rPr lang="en-US" altLang="zh-TW" dirty="0"/>
              <a:t>in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/>
              <a:t>For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/>
              <a:t> and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/>
              <a:t>, this function does </a:t>
            </a:r>
            <a:r>
              <a:rPr lang="en-US" altLang="zh-TW" dirty="0" smtClean="0"/>
              <a:t>nothing</a:t>
            </a:r>
          </a:p>
          <a:p>
            <a:r>
              <a:rPr lang="en-US" altLang="zh-TW" dirty="0" smtClean="0"/>
              <a:t>Add a virtual function 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en-US" altLang="zh-TW" dirty="0"/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string serialize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We will describe this later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4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Implement class </a:t>
            </a:r>
            <a:r>
              <a:rPr lang="en-US" altLang="zh-TW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and its derived classes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can add more classes if you’d like </a:t>
            </a:r>
            <a:r>
              <a:rPr lang="en-US" altLang="zh-TW" dirty="0" smtClean="0"/>
              <a:t>to</a:t>
            </a:r>
          </a:p>
          <a:p>
            <a:r>
              <a:rPr lang="en-US" altLang="zh-TW" dirty="0" smtClean="0"/>
              <a:t>Sample inheritance hierarchy:</a:t>
            </a:r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752191" y="3048139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8697" y="5018582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GoblinMonster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52190" y="5018582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ZombieMonster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53400" y="5018582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JWMonster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線單箭頭接點 20"/>
          <p:cNvCxnSpPr>
            <a:stCxn id="18" idx="0"/>
          </p:cNvCxnSpPr>
          <p:nvPr/>
        </p:nvCxnSpPr>
        <p:spPr>
          <a:xfrm flipV="1">
            <a:off x="2718100" y="4027085"/>
            <a:ext cx="2940422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0"/>
            <a:endCxn id="17" idx="2"/>
          </p:cNvCxnSpPr>
          <p:nvPr/>
        </p:nvCxnSpPr>
        <p:spPr>
          <a:xfrm flipV="1">
            <a:off x="6021593" y="4027085"/>
            <a:ext cx="1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0"/>
          </p:cNvCxnSpPr>
          <p:nvPr/>
        </p:nvCxnSpPr>
        <p:spPr>
          <a:xfrm flipH="1" flipV="1">
            <a:off x="6368527" y="4027085"/>
            <a:ext cx="3054276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411814" y="4263627"/>
            <a:ext cx="170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Inherited from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953462" y="4427861"/>
            <a:ext cx="170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Inherited from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06423" y="4227914"/>
            <a:ext cx="170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Inherited from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TW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data members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name; </a:t>
            </a:r>
            <a:r>
              <a:rPr lang="en-US" altLang="zh-TW" dirty="0" smtClean="0"/>
              <a:t>// Name of the monster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attack; </a:t>
            </a:r>
            <a:r>
              <a:rPr lang="en-US" altLang="zh-TW" dirty="0" smtClean="0"/>
              <a:t>// Attack of the monster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defense; </a:t>
            </a:r>
            <a:r>
              <a:rPr lang="en-US" altLang="zh-TW" dirty="0" smtClean="0"/>
              <a:t>// Defense </a:t>
            </a:r>
            <a:r>
              <a:rPr lang="en-US" altLang="zh-TW" dirty="0"/>
              <a:t>of the monster 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Experience earned by players after beating this monster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money; </a:t>
            </a:r>
            <a:r>
              <a:rPr lang="en-US" altLang="zh-TW" dirty="0" smtClean="0"/>
              <a:t>// Amount of money dropped after beating this monster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dirty="0"/>
              <a:t> // </a:t>
            </a:r>
            <a:r>
              <a:rPr lang="en-US" altLang="zh-TW" dirty="0" smtClean="0"/>
              <a:t>The monster’s maximum HP</a:t>
            </a:r>
            <a:endParaRPr lang="en-US" altLang="zh-TW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dirty="0"/>
              <a:t> // The monster’s maximum </a:t>
            </a:r>
            <a:r>
              <a:rPr lang="en-US" altLang="zh-TW" dirty="0" smtClean="0"/>
              <a:t>MP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2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monsters does not have “level”, the attributes of name, attack, defense… are </a:t>
            </a:r>
            <a:r>
              <a:rPr lang="en-US" altLang="zh-TW" dirty="0" smtClean="0">
                <a:solidFill>
                  <a:schemeClr val="accent5"/>
                </a:solidFill>
              </a:rPr>
              <a:t>fixed</a:t>
            </a:r>
            <a:r>
              <a:rPr lang="en-US" altLang="zh-TW" dirty="0" smtClean="0"/>
              <a:t> and will not get modified</a:t>
            </a:r>
            <a:endParaRPr lang="en-US" altLang="zh-TW" dirty="0" smtClean="0">
              <a:solidFill>
                <a:schemeClr val="accent5"/>
              </a:solidFill>
            </a:endParaRPr>
          </a:p>
          <a:p>
            <a:r>
              <a:rPr lang="en-US" altLang="zh-TW" dirty="0" smtClean="0"/>
              <a:t> So we just set them as constants and open to access from outside</a:t>
            </a:r>
          </a:p>
          <a:p>
            <a:endParaRPr lang="en-US" altLang="zh-TW" dirty="0"/>
          </a:p>
          <a:p>
            <a:r>
              <a:rPr lang="en-US" altLang="zh-TW" dirty="0" smtClean="0"/>
              <a:t>Think: How can we initialize derived classes </a:t>
            </a:r>
            <a:r>
              <a:rPr lang="en-US" altLang="zh-TW" dirty="0"/>
              <a:t>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r>
              <a:rPr lang="en-US" altLang="zh-TW" dirty="0" smtClean="0">
                <a:cs typeface="Courier New" panose="02070309020205020404" pitchFamily="49" charset="0"/>
              </a:rPr>
              <a:t> with different values of these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cs typeface="Courier New" panose="02070309020205020404" pitchFamily="49" charset="0"/>
              </a:rPr>
              <a:t> members?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7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dirty="0" smtClean="0"/>
              <a:t> data members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Current HP of </a:t>
            </a:r>
            <a:r>
              <a:rPr lang="en-US" altLang="zh-TW" dirty="0"/>
              <a:t>this monster</a:t>
            </a:r>
            <a:r>
              <a:rPr lang="en-US" altLang="zh-TW" dirty="0" smtClean="0"/>
              <a:t>, </a:t>
            </a:r>
            <a:r>
              <a:rPr lang="en-US" altLang="zh-TW" dirty="0"/>
              <a:t>range: [0,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</a:t>
            </a:r>
            <a:r>
              <a:rPr lang="en-US" altLang="zh-TW" dirty="0"/>
              <a:t>Current </a:t>
            </a:r>
            <a:r>
              <a:rPr lang="en-US" altLang="zh-TW" dirty="0" smtClean="0"/>
              <a:t>MP </a:t>
            </a:r>
            <a:r>
              <a:rPr lang="en-US" altLang="zh-TW" dirty="0"/>
              <a:t>of this monster, range: [0,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/>
              <a:t>]</a:t>
            </a:r>
          </a:p>
          <a:p>
            <a:endParaRPr lang="en-US" altLang="zh-TW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private</a:t>
            </a:r>
            <a:r>
              <a:rPr lang="en-US" altLang="zh-TW" dirty="0" smtClean="0"/>
              <a:t> </a:t>
            </a:r>
            <a:r>
              <a:rPr lang="en-US" altLang="zh-TW" dirty="0"/>
              <a:t>data </a:t>
            </a:r>
            <a:r>
              <a:rPr lang="en-US" altLang="zh-TW" dirty="0" smtClean="0"/>
              <a:t>members</a:t>
            </a:r>
            <a:endParaRPr lang="en-US" altLang="zh-TW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altLang="zh-TW" dirty="0" smtClean="0"/>
              <a:t>// Number of </a:t>
            </a:r>
            <a:r>
              <a:rPr lang="en-US" altLang="zh-TW" dirty="0" smtClean="0">
                <a:solidFill>
                  <a:schemeClr val="accent5"/>
                </a:solidFill>
              </a:rPr>
              <a:t>instances</a:t>
            </a:r>
            <a:r>
              <a:rPr lang="en-US" altLang="zh-TW" dirty="0" smtClean="0"/>
              <a:t> of monster series classes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// Don’t forget to increase/decrease it within proper places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 and Destructor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AbstractMonster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attack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money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AbstractMonster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6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</a:t>
            </a:r>
            <a:r>
              <a:rPr lang="en-US" altLang="zh-TW" dirty="0"/>
              <a:t>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BaseMonster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Public member functions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Please note that there are limits on the range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TW" dirty="0" smtClean="0">
                <a:cs typeface="Courier New" panose="02070309020205020404" pitchFamily="49" charset="0"/>
              </a:rPr>
              <a:t>, don’t forget to check them</a:t>
            </a:r>
            <a:endParaRPr lang="zh-TW" altLang="en-US" dirty="0">
              <a:cs typeface="Courier New" panose="02070309020205020404" pitchFamily="49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852</Words>
  <Application>Microsoft Office PowerPoint</Application>
  <PresentationFormat>寬螢幕</PresentationFormat>
  <Paragraphs>189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Liberation Sans</vt:lpstr>
      <vt:lpstr>Lohit Hindi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Assignment #8 – Polymorphism  Due at next Wed 23:59:59</vt:lpstr>
      <vt:lpstr>Tasks</vt:lpstr>
      <vt:lpstr>Modifying NovicePlayer and its derived classes</vt:lpstr>
      <vt:lpstr>Implement class BaseMonster and its derived classes</vt:lpstr>
      <vt:lpstr>Data members of BaseMonster</vt:lpstr>
      <vt:lpstr>Why public const?</vt:lpstr>
      <vt:lpstr>Data members of BaseMonster</vt:lpstr>
      <vt:lpstr>Constructor and Destructor</vt:lpstr>
      <vt:lpstr>Member Functions of BaseMonster</vt:lpstr>
      <vt:lpstr>Member Functions of BaseMonster</vt:lpstr>
      <vt:lpstr>Predefined Values</vt:lpstr>
      <vt:lpstr>Serialization</vt:lpstr>
      <vt:lpstr>Serialization: Example</vt:lpstr>
      <vt:lpstr>Serialization: Tasks</vt:lpstr>
      <vt:lpstr>Serialization: Tasks</vt:lpstr>
      <vt:lpstr>Deliverables</vt:lpstr>
    </vt:vector>
  </TitlesOfParts>
  <Company>For 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#7 – Inheritance  Due at 2014/04/26 23:59:59</dc:title>
  <dc:creator>KID Lab</dc:creator>
  <cp:lastModifiedBy>Windows 使用者</cp:lastModifiedBy>
  <cp:revision>48</cp:revision>
  <dcterms:created xsi:type="dcterms:W3CDTF">2015-04-15T07:36:01Z</dcterms:created>
  <dcterms:modified xsi:type="dcterms:W3CDTF">2019-04-25T00:35:47Z</dcterms:modified>
</cp:coreProperties>
</file>