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3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DAC2-E594-4EC6-B38E-83BF7A13B02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EABB-C9E1-41BB-B73D-02D83A7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0" y="2209800"/>
            <a:ext cx="12192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0" y="3365500"/>
            <a:ext cx="121920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4495800"/>
            <a:ext cx="12192000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5715000"/>
            <a:ext cx="12192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58129" y="279400"/>
            <a:ext cx="16328" cy="6578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316" y="1387929"/>
            <a:ext cx="7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-1" y="2661557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3820886"/>
            <a:ext cx="87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5078186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" y="6172200"/>
            <a:ext cx="9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W/B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22250" y="-20739"/>
            <a:ext cx="11747500" cy="6878739"/>
            <a:chOff x="222250" y="-777813"/>
            <a:chExt cx="11747500" cy="6878739"/>
          </a:xfrm>
        </p:grpSpPr>
        <p:cxnSp>
          <p:nvCxnSpPr>
            <p:cNvPr id="7" name="Elbow Connector 6"/>
            <p:cNvCxnSpPr/>
            <p:nvPr/>
          </p:nvCxnSpPr>
          <p:spPr>
            <a:xfrm>
              <a:off x="1537154" y="-461096"/>
              <a:ext cx="10668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222250" y="-777813"/>
              <a:ext cx="11747500" cy="6878739"/>
              <a:chOff x="152400" y="-20739"/>
              <a:chExt cx="11747500" cy="6878739"/>
            </a:xfrm>
          </p:grpSpPr>
          <p:cxnSp>
            <p:nvCxnSpPr>
              <p:cNvPr id="5" name="Elbow Connector 4"/>
              <p:cNvCxnSpPr/>
              <p:nvPr/>
            </p:nvCxnSpPr>
            <p:spPr>
              <a:xfrm flipV="1">
                <a:off x="152400" y="279400"/>
                <a:ext cx="13208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flipV="1">
                <a:off x="2540000" y="279400"/>
                <a:ext cx="11430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>
                <a:off x="3708400" y="279400"/>
                <a:ext cx="11176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flipV="1">
                <a:off x="4826000" y="279400"/>
                <a:ext cx="10541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/>
              <p:nvPr/>
            </p:nvCxnSpPr>
            <p:spPr>
              <a:xfrm>
                <a:off x="5905500" y="279400"/>
                <a:ext cx="11557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flipV="1">
                <a:off x="7073900" y="279400"/>
                <a:ext cx="10541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>
                <a:off x="8166100" y="279400"/>
                <a:ext cx="1193800" cy="660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flipV="1">
                <a:off x="9385300" y="279400"/>
                <a:ext cx="1028700" cy="660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>
                <a:off x="10414000" y="279400"/>
                <a:ext cx="1485900" cy="660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16429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998436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31457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367565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77001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620001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763000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906001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132458" y="279400"/>
                <a:ext cx="16328" cy="657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69471" y="0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979056" y="0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31493" y="0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483930" y="9196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68115" y="9196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644649" y="9196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983719" y="-2205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157231" y="-20739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461376" y="-2205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823575" y="-20739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88308" y="952500"/>
            <a:ext cx="11375571" cy="5905500"/>
            <a:chOff x="816429" y="952500"/>
            <a:chExt cx="11375571" cy="5905500"/>
          </a:xfrm>
        </p:grpSpPr>
        <p:sp>
          <p:nvSpPr>
            <p:cNvPr id="69" name="Rectangle 68"/>
            <p:cNvSpPr/>
            <p:nvPr/>
          </p:nvSpPr>
          <p:spPr>
            <a:xfrm>
              <a:off x="8164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532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57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644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9341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8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7229" y="952500"/>
            <a:ext cx="2331356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4030" y="2216150"/>
            <a:ext cx="2206171" cy="114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6529" y="3376902"/>
            <a:ext cx="2244272" cy="118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5252" y="4559300"/>
            <a:ext cx="2241549" cy="116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84924" y="5728216"/>
            <a:ext cx="2257876" cy="1129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0"/>
            <a:endCxn id="5" idx="2"/>
          </p:cNvCxnSpPr>
          <p:nvPr/>
        </p:nvCxnSpPr>
        <p:spPr>
          <a:xfrm>
            <a:off x="2032907" y="952500"/>
            <a:ext cx="0" cy="1257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66964" y="2227552"/>
            <a:ext cx="0" cy="1149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7" idx="2"/>
          </p:cNvCxnSpPr>
          <p:nvPr/>
        </p:nvCxnSpPr>
        <p:spPr>
          <a:xfrm>
            <a:off x="6548665" y="3376902"/>
            <a:ext cx="0" cy="11823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8" idx="2"/>
          </p:cNvCxnSpPr>
          <p:nvPr/>
        </p:nvCxnSpPr>
        <p:spPr>
          <a:xfrm>
            <a:off x="8836027" y="4559300"/>
            <a:ext cx="0" cy="1168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9" idx="2"/>
          </p:cNvCxnSpPr>
          <p:nvPr/>
        </p:nvCxnSpPr>
        <p:spPr>
          <a:xfrm>
            <a:off x="11113862" y="5728216"/>
            <a:ext cx="0" cy="11297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37154" y="295978"/>
            <a:ext cx="1066800" cy="660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2250" y="-20739"/>
            <a:ext cx="11747500" cy="973239"/>
            <a:chOff x="152400" y="-20739"/>
            <a:chExt cx="11747500" cy="973239"/>
          </a:xfrm>
        </p:grpSpPr>
        <p:cxnSp>
          <p:nvCxnSpPr>
            <p:cNvPr id="29" name="Elbow Connector 28"/>
            <p:cNvCxnSpPr/>
            <p:nvPr/>
          </p:nvCxnSpPr>
          <p:spPr>
            <a:xfrm flipV="1">
              <a:off x="152400" y="279400"/>
              <a:ext cx="13208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flipV="1">
              <a:off x="2540000" y="279400"/>
              <a:ext cx="11430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>
              <a:off x="3708400" y="279400"/>
              <a:ext cx="11176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4826000" y="279400"/>
              <a:ext cx="10541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>
              <a:off x="5905500" y="279400"/>
              <a:ext cx="11557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7073900" y="279400"/>
              <a:ext cx="10541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>
              <a:off x="8166100" y="279400"/>
              <a:ext cx="11938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9385300" y="279400"/>
              <a:ext cx="10287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>
              <a:off x="10414000" y="279400"/>
              <a:ext cx="14859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9471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9056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31493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83930" y="9196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68115" y="9196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44649" y="9196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3719" y="-2205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57231" y="-20739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61376" y="-2205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823575" y="-20739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67229" y="952500"/>
            <a:ext cx="11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 through</a:t>
            </a:r>
          </a:p>
          <a:p>
            <a:r>
              <a:rPr lang="en-US" sz="1200" dirty="0" smtClean="0"/>
              <a:t>Instruction register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5672" y="980372"/>
            <a:ext cx="11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values to registers</a:t>
            </a:r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Update</a:t>
            </a:r>
          </a:p>
          <a:p>
            <a:r>
              <a:rPr lang="en-US" sz="1200" dirty="0" smtClean="0"/>
              <a:t>Program Counter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181350" y="2245995"/>
            <a:ext cx="985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Decode MUX &amp;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(IMMED)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67645" y="2220428"/>
            <a:ext cx="124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</a:t>
            </a:r>
          </a:p>
          <a:p>
            <a:r>
              <a:rPr lang="en-US" sz="1200" dirty="0" smtClean="0"/>
              <a:t>Decode </a:t>
            </a:r>
            <a:r>
              <a:rPr lang="en-US" sz="1200" dirty="0" err="1" smtClean="0"/>
              <a:t>Reg</a:t>
            </a:r>
            <a:endParaRPr lang="en-US" sz="1200" dirty="0" smtClean="0"/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Reg</a:t>
            </a:r>
            <a:r>
              <a:rPr lang="en-US" sz="1200" dirty="0" smtClean="0"/>
              <a:t> A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445124" y="3368738"/>
            <a:ext cx="108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No-Op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540046" y="3356678"/>
            <a:ext cx="11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OA-A</a:t>
            </a:r>
          </a:p>
          <a:p>
            <a:r>
              <a:rPr lang="en-US" sz="1200" dirty="0" smtClean="0"/>
              <a:t>&amp;         OA-B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Reg</a:t>
            </a:r>
            <a:r>
              <a:rPr lang="en-US" sz="1200" dirty="0" smtClean="0"/>
              <a:t> A)</a:t>
            </a:r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(IMMED)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705724" y="4554764"/>
            <a:ext cx="114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No-Op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48874" y="5727700"/>
            <a:ext cx="111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No-Op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1112510" y="5727700"/>
            <a:ext cx="10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No-Op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874808" y="4597658"/>
            <a:ext cx="111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Write-enable</a:t>
            </a:r>
          </a:p>
          <a:p>
            <a:r>
              <a:rPr lang="en-US" sz="1200" dirty="0" smtClean="0"/>
              <a:t>Data Memory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76443" y="6070139"/>
            <a:ext cx="5585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S/W (Store Word)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3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>
            <a:stCxn id="84" idx="0"/>
            <a:endCxn id="84" idx="2"/>
          </p:cNvCxnSpPr>
          <p:nvPr/>
        </p:nvCxnSpPr>
        <p:spPr>
          <a:xfrm>
            <a:off x="2032907" y="952500"/>
            <a:ext cx="0" cy="1257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1537154" y="295978"/>
            <a:ext cx="1066800" cy="660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22250" y="-20739"/>
            <a:ext cx="11747500" cy="973239"/>
            <a:chOff x="152400" y="-20739"/>
            <a:chExt cx="11747500" cy="973239"/>
          </a:xfrm>
        </p:grpSpPr>
        <p:cxnSp>
          <p:nvCxnSpPr>
            <p:cNvPr id="96" name="Elbow Connector 95"/>
            <p:cNvCxnSpPr/>
            <p:nvPr/>
          </p:nvCxnSpPr>
          <p:spPr>
            <a:xfrm flipV="1">
              <a:off x="152400" y="279400"/>
              <a:ext cx="13208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flipV="1">
              <a:off x="2540000" y="279400"/>
              <a:ext cx="11430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>
              <a:off x="3708400" y="279400"/>
              <a:ext cx="11176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flipV="1">
              <a:off x="4826000" y="279400"/>
              <a:ext cx="10541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/>
            <p:nvPr/>
          </p:nvCxnSpPr>
          <p:spPr>
            <a:xfrm>
              <a:off x="5905500" y="279400"/>
              <a:ext cx="11557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flipV="1">
              <a:off x="7073900" y="279400"/>
              <a:ext cx="10541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>
              <a:off x="8166100" y="279400"/>
              <a:ext cx="11938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flipV="1">
              <a:off x="9385300" y="279400"/>
              <a:ext cx="10287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>
              <a:off x="10414000" y="279400"/>
              <a:ext cx="14859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69471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9056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31493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83930" y="9196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768115" y="9196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44649" y="9196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83719" y="-2205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57231" y="-20739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61376" y="-2205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823575" y="-20739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67229" y="952500"/>
            <a:ext cx="11375571" cy="5905500"/>
            <a:chOff x="867229" y="952500"/>
            <a:chExt cx="11375571" cy="5905500"/>
          </a:xfrm>
        </p:grpSpPr>
        <p:sp>
          <p:nvSpPr>
            <p:cNvPr id="84" name="Rectangle 83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6" idx="0"/>
              <a:endCxn id="86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0"/>
              <a:endCxn id="87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0"/>
              <a:endCxn id="88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181350" y="2245995"/>
              <a:ext cx="98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Read through Register </a:t>
              </a:r>
              <a:r>
                <a:rPr lang="en-US" sz="1200" dirty="0"/>
                <a:t>B</a:t>
              </a:r>
              <a:r>
                <a:rPr lang="en-US" sz="1200" dirty="0" smtClean="0"/>
                <a:t>ank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66964" y="2216150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B</a:t>
              </a:r>
              <a:endParaRPr lang="en-US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40046" y="3356678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OA-A</a:t>
              </a:r>
            </a:p>
            <a:p>
              <a:r>
                <a:rPr lang="en-US" sz="1200" dirty="0" smtClean="0"/>
                <a:t>&amp;         OA-B</a:t>
              </a:r>
            </a:p>
            <a:p>
              <a:r>
                <a:rPr lang="en-US" sz="1200" dirty="0" smtClean="0"/>
                <a:t>MUX Select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A)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B)</a:t>
              </a:r>
              <a:endParaRPr 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705724" y="4554764"/>
              <a:ext cx="1148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ALU MUX</a:t>
              </a:r>
            </a:p>
            <a:p>
              <a:r>
                <a:rPr lang="en-US" sz="1200" dirty="0" smtClean="0"/>
                <a:t>&amp; Select</a:t>
              </a:r>
            </a:p>
            <a:p>
              <a:r>
                <a:rPr lang="en-US" sz="1200" dirty="0" smtClean="0"/>
                <a:t>(Operation)</a:t>
              </a:r>
              <a:endParaRPr lang="en-US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048874" y="5727700"/>
              <a:ext cx="1115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W/B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(Result)</a:t>
              </a:r>
              <a:endParaRPr 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112510" y="5727700"/>
              <a:ext cx="107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 Enable </a:t>
              </a:r>
            </a:p>
            <a:p>
              <a:r>
                <a:rPr lang="en-US" sz="1200" dirty="0" smtClean="0"/>
                <a:t>Register Bank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874808" y="4597658"/>
              <a:ext cx="11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ALU out to Result </a:t>
              </a:r>
              <a:r>
                <a:rPr lang="en-US" sz="1200" dirty="0"/>
                <a:t>R</a:t>
              </a:r>
              <a:r>
                <a:rPr lang="en-US" sz="1200" dirty="0" smtClean="0"/>
                <a:t>egister</a:t>
              </a:r>
              <a:endParaRPr lang="en-US" sz="1200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76443" y="6070139"/>
            <a:ext cx="5585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R/R (</a:t>
            </a:r>
            <a:r>
              <a:rPr lang="en-US" sz="3200" dirty="0" err="1" smtClean="0"/>
              <a:t>add,sub,or,and,mov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84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22250" y="-20739"/>
            <a:ext cx="12020550" cy="6878739"/>
            <a:chOff x="222250" y="-20739"/>
            <a:chExt cx="12020550" cy="6878739"/>
          </a:xfrm>
        </p:grpSpPr>
        <p:sp>
          <p:nvSpPr>
            <p:cNvPr id="84" name="Rectangle 83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4" idx="0"/>
              <a:endCxn id="84" idx="2"/>
            </p:cNvCxnSpPr>
            <p:nvPr/>
          </p:nvCxnSpPr>
          <p:spPr>
            <a:xfrm>
              <a:off x="2032907" y="952500"/>
              <a:ext cx="0" cy="12573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6" idx="0"/>
              <a:endCxn id="86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0"/>
              <a:endCxn id="87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0"/>
              <a:endCxn id="88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>
              <a:off x="1537154" y="295978"/>
              <a:ext cx="10668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222250" y="-20739"/>
              <a:ext cx="11747500" cy="973239"/>
              <a:chOff x="152400" y="-20739"/>
              <a:chExt cx="11747500" cy="973239"/>
            </a:xfrm>
          </p:grpSpPr>
          <p:cxnSp>
            <p:nvCxnSpPr>
              <p:cNvPr id="96" name="Elbow Connector 95"/>
              <p:cNvCxnSpPr/>
              <p:nvPr/>
            </p:nvCxnSpPr>
            <p:spPr>
              <a:xfrm flipV="1">
                <a:off x="152400" y="279400"/>
                <a:ext cx="13208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flipV="1">
                <a:off x="2540000" y="279400"/>
                <a:ext cx="11430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/>
              <p:nvPr/>
            </p:nvCxnSpPr>
            <p:spPr>
              <a:xfrm>
                <a:off x="3708400" y="279400"/>
                <a:ext cx="11176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98"/>
              <p:cNvCxnSpPr/>
              <p:nvPr/>
            </p:nvCxnSpPr>
            <p:spPr>
              <a:xfrm flipV="1">
                <a:off x="4826000" y="279400"/>
                <a:ext cx="10541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/>
              <p:cNvCxnSpPr/>
              <p:nvPr/>
            </p:nvCxnSpPr>
            <p:spPr>
              <a:xfrm>
                <a:off x="5905500" y="279400"/>
                <a:ext cx="11557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/>
              <p:nvPr/>
            </p:nvCxnSpPr>
            <p:spPr>
              <a:xfrm flipV="1">
                <a:off x="7073900" y="279400"/>
                <a:ext cx="1054100" cy="6731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/>
              <p:nvPr/>
            </p:nvCxnSpPr>
            <p:spPr>
              <a:xfrm>
                <a:off x="8166100" y="279400"/>
                <a:ext cx="1193800" cy="660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/>
              <p:nvPr/>
            </p:nvCxnSpPr>
            <p:spPr>
              <a:xfrm flipV="1">
                <a:off x="9385300" y="279400"/>
                <a:ext cx="1028700" cy="660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/>
              <p:nvPr/>
            </p:nvCxnSpPr>
            <p:spPr>
              <a:xfrm>
                <a:off x="10414000" y="279400"/>
                <a:ext cx="1485900" cy="660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669471" y="0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79056" y="0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231493" y="0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483930" y="9196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768115" y="9196"/>
                <a:ext cx="506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44649" y="9196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983719" y="-2205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157231" y="-20739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461376" y="-2205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823575" y="-20739"/>
                <a:ext cx="54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867229" y="952500"/>
            <a:ext cx="11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 through</a:t>
            </a:r>
          </a:p>
          <a:p>
            <a:r>
              <a:rPr lang="en-US" sz="1200" dirty="0" smtClean="0"/>
              <a:t>Instruction register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5672" y="980372"/>
            <a:ext cx="11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values to registers</a:t>
            </a:r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Update</a:t>
            </a:r>
          </a:p>
          <a:p>
            <a:r>
              <a:rPr lang="en-US" sz="1200" dirty="0" smtClean="0"/>
              <a:t>Program Counter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81350" y="2245995"/>
            <a:ext cx="985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Decode MUX &amp;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(IMMED)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167645" y="2220428"/>
            <a:ext cx="124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</a:t>
            </a:r>
          </a:p>
          <a:p>
            <a:r>
              <a:rPr lang="en-US" sz="1200" dirty="0" smtClean="0"/>
              <a:t>Decode </a:t>
            </a:r>
            <a:r>
              <a:rPr lang="en-US" sz="1200" dirty="0" err="1" smtClean="0"/>
              <a:t>Reg</a:t>
            </a:r>
            <a:endParaRPr lang="en-US" sz="1200" dirty="0" smtClean="0"/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Reg</a:t>
            </a:r>
            <a:r>
              <a:rPr lang="en-US" sz="1200" dirty="0" smtClean="0"/>
              <a:t> A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45124" y="3368738"/>
            <a:ext cx="108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No-Op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40046" y="3356678"/>
            <a:ext cx="11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OA-A</a:t>
            </a:r>
          </a:p>
          <a:p>
            <a:r>
              <a:rPr lang="en-US" sz="1200" dirty="0" smtClean="0"/>
              <a:t>&amp;         OA-B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Reg</a:t>
            </a:r>
            <a:r>
              <a:rPr lang="en-US" sz="1200" dirty="0" smtClean="0"/>
              <a:t> A)</a:t>
            </a:r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(IMMED)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705724" y="4554764"/>
            <a:ext cx="1148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ALU MUX &amp; 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(Operation)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048874" y="5727700"/>
            <a:ext cx="111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W/B MUX</a:t>
            </a:r>
          </a:p>
          <a:p>
            <a:r>
              <a:rPr lang="en-US" sz="1200" dirty="0" smtClean="0"/>
              <a:t>&amp; Select</a:t>
            </a:r>
          </a:p>
          <a:p>
            <a:r>
              <a:rPr lang="en-US" sz="1200" dirty="0" smtClean="0"/>
              <a:t>(Results)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12510" y="5727700"/>
            <a:ext cx="107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Enable </a:t>
            </a:r>
          </a:p>
          <a:p>
            <a:r>
              <a:rPr lang="en-US" sz="1200" dirty="0" smtClean="0"/>
              <a:t>Register</a:t>
            </a:r>
          </a:p>
          <a:p>
            <a:r>
              <a:rPr lang="en-US" sz="1200" dirty="0" smtClean="0"/>
              <a:t>Bank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874808" y="4597658"/>
            <a:ext cx="111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ALU out to Results Register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42875" y="5754499"/>
            <a:ext cx="5585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R/I (and </a:t>
            </a:r>
            <a:r>
              <a:rPr lang="en-US" sz="3200" dirty="0" err="1" smtClean="0"/>
              <a:t>immed,add</a:t>
            </a:r>
            <a:r>
              <a:rPr lang="en-US" sz="3200" dirty="0" smtClean="0"/>
              <a:t> </a:t>
            </a:r>
            <a:r>
              <a:rPr lang="en-US" sz="3200" dirty="0" err="1" smtClean="0"/>
              <a:t>immed,shiftL,shiftR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919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867229" y="952500"/>
            <a:ext cx="2331356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204030" y="2216150"/>
            <a:ext cx="2206171" cy="114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426529" y="3376902"/>
            <a:ext cx="2244272" cy="1182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715252" y="4559300"/>
            <a:ext cx="2241549" cy="116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984924" y="5728216"/>
            <a:ext cx="2257876" cy="1129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4" idx="0"/>
            <a:endCxn id="84" idx="2"/>
          </p:cNvCxnSpPr>
          <p:nvPr/>
        </p:nvCxnSpPr>
        <p:spPr>
          <a:xfrm>
            <a:off x="2032907" y="952500"/>
            <a:ext cx="0" cy="1257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166964" y="2227552"/>
            <a:ext cx="0" cy="1149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0"/>
            <a:endCxn id="86" idx="2"/>
          </p:cNvCxnSpPr>
          <p:nvPr/>
        </p:nvCxnSpPr>
        <p:spPr>
          <a:xfrm>
            <a:off x="6548665" y="3376902"/>
            <a:ext cx="0" cy="11823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0"/>
            <a:endCxn id="87" idx="2"/>
          </p:cNvCxnSpPr>
          <p:nvPr/>
        </p:nvCxnSpPr>
        <p:spPr>
          <a:xfrm>
            <a:off x="8836027" y="4559300"/>
            <a:ext cx="0" cy="1168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0"/>
            <a:endCxn id="88" idx="2"/>
          </p:cNvCxnSpPr>
          <p:nvPr/>
        </p:nvCxnSpPr>
        <p:spPr>
          <a:xfrm>
            <a:off x="11113862" y="5728216"/>
            <a:ext cx="0" cy="11297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>
            <a:off x="1537154" y="295978"/>
            <a:ext cx="1066800" cy="660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22250" y="-20739"/>
            <a:ext cx="11747500" cy="973239"/>
            <a:chOff x="152400" y="-20739"/>
            <a:chExt cx="11747500" cy="973239"/>
          </a:xfrm>
        </p:grpSpPr>
        <p:cxnSp>
          <p:nvCxnSpPr>
            <p:cNvPr id="96" name="Elbow Connector 95"/>
            <p:cNvCxnSpPr/>
            <p:nvPr/>
          </p:nvCxnSpPr>
          <p:spPr>
            <a:xfrm flipV="1">
              <a:off x="152400" y="279400"/>
              <a:ext cx="13208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flipV="1">
              <a:off x="2540000" y="279400"/>
              <a:ext cx="11430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>
              <a:off x="3708400" y="279400"/>
              <a:ext cx="11176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flipV="1">
              <a:off x="4826000" y="279400"/>
              <a:ext cx="10541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/>
            <p:nvPr/>
          </p:nvCxnSpPr>
          <p:spPr>
            <a:xfrm>
              <a:off x="5905500" y="279400"/>
              <a:ext cx="11557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flipV="1">
              <a:off x="7073900" y="279400"/>
              <a:ext cx="1054100" cy="6731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>
              <a:off x="8166100" y="279400"/>
              <a:ext cx="11938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flipV="1">
              <a:off x="9385300" y="279400"/>
              <a:ext cx="10287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>
              <a:off x="10414000" y="279400"/>
              <a:ext cx="1485900" cy="660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69471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9056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31493" y="0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83930" y="9196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768115" y="9196"/>
              <a:ext cx="506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44649" y="9196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83719" y="-2205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57231" y="-20739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61376" y="-2205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823575" y="-20739"/>
              <a:ext cx="54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867229" y="952500"/>
            <a:ext cx="11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 through</a:t>
            </a:r>
          </a:p>
          <a:p>
            <a:r>
              <a:rPr lang="en-US" sz="1200" dirty="0" smtClean="0"/>
              <a:t>Instruction register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5672" y="980372"/>
            <a:ext cx="11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values to registers</a:t>
            </a:r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Update</a:t>
            </a:r>
          </a:p>
          <a:p>
            <a:r>
              <a:rPr lang="en-US" sz="1200" dirty="0" smtClean="0"/>
              <a:t>Program Counter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81350" y="2245995"/>
            <a:ext cx="985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Decode MUX &amp;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(IMMED)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167645" y="2220428"/>
            <a:ext cx="124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</a:t>
            </a:r>
          </a:p>
          <a:p>
            <a:r>
              <a:rPr lang="en-US" sz="1200" dirty="0" smtClean="0"/>
              <a:t>Decode </a:t>
            </a:r>
            <a:r>
              <a:rPr lang="en-US" sz="1200" dirty="0" err="1" smtClean="0"/>
              <a:t>Reg</a:t>
            </a:r>
            <a:endParaRPr lang="en-US" sz="1200" dirty="0" smtClean="0"/>
          </a:p>
          <a:p>
            <a:r>
              <a:rPr lang="en-US" sz="1200" dirty="0" smtClean="0"/>
              <a:t>&amp;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Reg</a:t>
            </a:r>
            <a:r>
              <a:rPr lang="en-US" sz="1200" dirty="0" smtClean="0"/>
              <a:t> A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45124" y="3368738"/>
            <a:ext cx="108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No-Op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40046" y="3356678"/>
            <a:ext cx="1165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         OA-B &amp;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(IMMED)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705724" y="4554764"/>
            <a:ext cx="114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 through Data Memory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048874" y="5727700"/>
            <a:ext cx="1115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Enable W/B Mux &amp;</a:t>
            </a:r>
          </a:p>
          <a:p>
            <a:r>
              <a:rPr lang="en-US" sz="1200" dirty="0" smtClean="0"/>
              <a:t>Select</a:t>
            </a:r>
          </a:p>
          <a:p>
            <a:r>
              <a:rPr lang="en-US" sz="1200" dirty="0" smtClean="0"/>
              <a:t>(Load Register Value)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12510" y="5727700"/>
            <a:ext cx="107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Enable </a:t>
            </a:r>
          </a:p>
          <a:p>
            <a:r>
              <a:rPr lang="en-US" sz="1200" dirty="0" smtClean="0"/>
              <a:t>Register</a:t>
            </a:r>
          </a:p>
          <a:p>
            <a:r>
              <a:rPr lang="en-US" sz="1200" dirty="0" smtClean="0"/>
              <a:t>Bank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874808" y="4597658"/>
            <a:ext cx="111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Latch value to Load Register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76443" y="6070139"/>
            <a:ext cx="5585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</a:t>
            </a:r>
            <a:r>
              <a:rPr lang="en-US" sz="3200" dirty="0" smtClean="0"/>
              <a:t>/W (Load Word)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32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26748" y="2302828"/>
            <a:ext cx="10477500" cy="4474029"/>
            <a:chOff x="867229" y="952500"/>
            <a:chExt cx="11375571" cy="5905500"/>
          </a:xfrm>
        </p:grpSpPr>
        <p:sp>
          <p:nvSpPr>
            <p:cNvPr id="5" name="Rectangle 4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0"/>
              <a:endCxn id="7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0"/>
              <a:endCxn id="8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  <a:endCxn id="9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1350" y="2245995"/>
              <a:ext cx="98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Read through Register </a:t>
              </a:r>
              <a:r>
                <a:rPr lang="en-US" sz="1200" dirty="0"/>
                <a:t>B</a:t>
              </a:r>
              <a:r>
                <a:rPr lang="en-US" sz="1200" dirty="0" smtClean="0"/>
                <a:t>ank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66964" y="2216150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B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40046" y="3356678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OA-A</a:t>
              </a:r>
            </a:p>
            <a:p>
              <a:r>
                <a:rPr lang="en-US" sz="1200" dirty="0" smtClean="0"/>
                <a:t>&amp;         OA-B</a:t>
              </a:r>
            </a:p>
            <a:p>
              <a:r>
                <a:rPr lang="en-US" sz="1200" dirty="0" smtClean="0"/>
                <a:t>MUX Select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A)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B)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05724" y="4554764"/>
              <a:ext cx="1148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ALU MUX</a:t>
              </a:r>
            </a:p>
            <a:p>
              <a:r>
                <a:rPr lang="en-US" sz="1200" dirty="0" smtClean="0"/>
                <a:t>&amp; Select</a:t>
              </a:r>
            </a:p>
            <a:p>
              <a:r>
                <a:rPr lang="en-US" sz="1200" dirty="0" smtClean="0"/>
                <a:t>(Operation)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48874" y="5727700"/>
              <a:ext cx="1115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W/B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(Result)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12510" y="5727700"/>
              <a:ext cx="107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 Enable </a:t>
              </a:r>
            </a:p>
            <a:p>
              <a:r>
                <a:rPr lang="en-US" sz="1200" dirty="0" smtClean="0"/>
                <a:t>Register Bank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4808" y="4597658"/>
              <a:ext cx="11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ALU out to Result </a:t>
              </a:r>
              <a:r>
                <a:rPr lang="en-US" sz="1200" dirty="0"/>
                <a:t>R</a:t>
              </a:r>
              <a:r>
                <a:rPr lang="en-US" sz="1200" dirty="0" smtClean="0"/>
                <a:t>egister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6290" y="1921383"/>
            <a:ext cx="10238015" cy="4702629"/>
            <a:chOff x="867229" y="952500"/>
            <a:chExt cx="11375571" cy="5905500"/>
          </a:xfrm>
        </p:grpSpPr>
        <p:sp>
          <p:nvSpPr>
            <p:cNvPr id="25" name="Rectangle 24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0"/>
              <a:endCxn id="27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0"/>
              <a:endCxn id="28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0"/>
              <a:endCxn id="29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81350" y="2245995"/>
              <a:ext cx="98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Read through Register </a:t>
              </a:r>
              <a:r>
                <a:rPr lang="en-US" sz="1200" dirty="0"/>
                <a:t>B</a:t>
              </a:r>
              <a:r>
                <a:rPr lang="en-US" sz="1200" dirty="0" smtClean="0"/>
                <a:t>ank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6964" y="2216150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B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40046" y="3356678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OA-A</a:t>
              </a:r>
            </a:p>
            <a:p>
              <a:r>
                <a:rPr lang="en-US" sz="1200" dirty="0" smtClean="0"/>
                <a:t>&amp;         OA-B</a:t>
              </a:r>
            </a:p>
            <a:p>
              <a:r>
                <a:rPr lang="en-US" sz="1200" dirty="0" smtClean="0"/>
                <a:t>MUX Select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A)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B)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5724" y="4554764"/>
              <a:ext cx="1148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ALU MUX</a:t>
              </a:r>
            </a:p>
            <a:p>
              <a:r>
                <a:rPr lang="en-US" sz="1200" dirty="0" smtClean="0"/>
                <a:t>&amp; Select</a:t>
              </a:r>
            </a:p>
            <a:p>
              <a:r>
                <a:rPr lang="en-US" sz="1200" dirty="0" smtClean="0"/>
                <a:t>(Operation)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48874" y="5727700"/>
              <a:ext cx="1115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W/B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(Result)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12510" y="5727700"/>
              <a:ext cx="107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 Enable </a:t>
              </a:r>
            </a:p>
            <a:p>
              <a:r>
                <a:rPr lang="en-US" sz="1200" dirty="0" smtClean="0"/>
                <a:t>Register Bank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74808" y="4597658"/>
              <a:ext cx="11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ALU out to Result </a:t>
              </a:r>
              <a:r>
                <a:rPr lang="en-US" sz="1200" dirty="0"/>
                <a:t>R</a:t>
              </a:r>
              <a:r>
                <a:rPr lang="en-US" sz="1200" dirty="0" smtClean="0"/>
                <a:t>egister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71164" y="1732546"/>
            <a:ext cx="10347186" cy="4790877"/>
            <a:chOff x="867229" y="952500"/>
            <a:chExt cx="11375571" cy="5905500"/>
          </a:xfrm>
        </p:grpSpPr>
        <p:sp>
          <p:nvSpPr>
            <p:cNvPr id="45" name="Rectangle 44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0"/>
              <a:endCxn id="47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0"/>
              <a:endCxn id="48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9" idx="0"/>
              <a:endCxn id="49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81350" y="2245995"/>
              <a:ext cx="98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Read through Register </a:t>
              </a:r>
              <a:r>
                <a:rPr lang="en-US" sz="1200" dirty="0"/>
                <a:t>B</a:t>
              </a:r>
              <a:r>
                <a:rPr lang="en-US" sz="1200" dirty="0" smtClean="0"/>
                <a:t>ank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66964" y="2216150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B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40046" y="3356678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OA-A</a:t>
              </a:r>
            </a:p>
            <a:p>
              <a:r>
                <a:rPr lang="en-US" sz="1200" dirty="0" smtClean="0"/>
                <a:t>&amp;         OA-B</a:t>
              </a:r>
            </a:p>
            <a:p>
              <a:r>
                <a:rPr lang="en-US" sz="1200" dirty="0" smtClean="0"/>
                <a:t>MUX Select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A)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B)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05724" y="4554764"/>
              <a:ext cx="1148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ALU MUX</a:t>
              </a:r>
            </a:p>
            <a:p>
              <a:r>
                <a:rPr lang="en-US" sz="1200" dirty="0" smtClean="0"/>
                <a:t>&amp; Select</a:t>
              </a:r>
            </a:p>
            <a:p>
              <a:r>
                <a:rPr lang="en-US" sz="1200" dirty="0" smtClean="0"/>
                <a:t>(Operation)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48874" y="5727700"/>
              <a:ext cx="1115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W/B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(Result)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112510" y="5727700"/>
              <a:ext cx="107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 Enable </a:t>
              </a:r>
            </a:p>
            <a:p>
              <a:r>
                <a:rPr lang="en-US" sz="1200" dirty="0" smtClean="0"/>
                <a:t>Register Bank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74808" y="4597658"/>
              <a:ext cx="11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ALU out to Result </a:t>
              </a:r>
              <a:r>
                <a:rPr lang="en-US" sz="1200" dirty="0"/>
                <a:t>R</a:t>
              </a:r>
              <a:r>
                <a:rPr lang="en-US" sz="1200" dirty="0" smtClean="0"/>
                <a:t>egister</a:t>
              </a:r>
              <a:endParaRPr lang="en-US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63875" y="1714729"/>
            <a:ext cx="10238015" cy="4702629"/>
            <a:chOff x="867229" y="952500"/>
            <a:chExt cx="11375571" cy="5905500"/>
          </a:xfrm>
        </p:grpSpPr>
        <p:sp>
          <p:nvSpPr>
            <p:cNvPr id="65" name="Rectangle 64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0"/>
              <a:endCxn id="67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8" idx="0"/>
              <a:endCxn id="68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0"/>
              <a:endCxn id="69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81350" y="2245995"/>
              <a:ext cx="98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Read through Register </a:t>
              </a:r>
              <a:r>
                <a:rPr lang="en-US" sz="1200" dirty="0"/>
                <a:t>B</a:t>
              </a:r>
              <a:r>
                <a:rPr lang="en-US" sz="1200" dirty="0" smtClean="0"/>
                <a:t>ank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66964" y="2216150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 B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40046" y="3356678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OA-A</a:t>
              </a:r>
            </a:p>
            <a:p>
              <a:r>
                <a:rPr lang="en-US" sz="1200" dirty="0" smtClean="0"/>
                <a:t>&amp;         OA-B</a:t>
              </a:r>
            </a:p>
            <a:p>
              <a:r>
                <a:rPr lang="en-US" sz="1200" dirty="0" smtClean="0"/>
                <a:t>MUX Select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A)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B)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05724" y="4554764"/>
              <a:ext cx="1148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ALU MUX</a:t>
              </a:r>
            </a:p>
            <a:p>
              <a:r>
                <a:rPr lang="en-US" sz="1200" dirty="0" smtClean="0"/>
                <a:t>&amp; Select</a:t>
              </a:r>
            </a:p>
            <a:p>
              <a:r>
                <a:rPr lang="en-US" sz="1200" dirty="0" smtClean="0"/>
                <a:t>(Operation)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48874" y="5727700"/>
              <a:ext cx="1115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W/B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(Result)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112510" y="5727700"/>
              <a:ext cx="107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 Enable </a:t>
              </a:r>
            </a:p>
            <a:p>
              <a:r>
                <a:rPr lang="en-US" sz="1200" dirty="0" smtClean="0"/>
                <a:t>Register Bank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874808" y="4597658"/>
              <a:ext cx="11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ALU out to Result </a:t>
              </a:r>
              <a:r>
                <a:rPr lang="en-US" sz="1200" dirty="0"/>
                <a:t>R</a:t>
              </a:r>
              <a:r>
                <a:rPr lang="en-US" sz="1200" dirty="0" smtClean="0"/>
                <a:t>egister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751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088564" y="3007204"/>
            <a:ext cx="10170695" cy="4130842"/>
            <a:chOff x="867229" y="952500"/>
            <a:chExt cx="11375571" cy="5905500"/>
          </a:xfrm>
        </p:grpSpPr>
        <p:sp>
          <p:nvSpPr>
            <p:cNvPr id="4" name="Rectangle 3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0"/>
              <a:endCxn id="7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0"/>
              <a:endCxn id="8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50" y="2245995"/>
              <a:ext cx="985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Decode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(IMMED)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7645" y="2220428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smtClean="0"/>
                <a:t>Decode </a:t>
              </a:r>
              <a:r>
                <a:rPr lang="en-US" sz="1200" dirty="0" err="1" smtClean="0"/>
                <a:t>Reg</a:t>
              </a:r>
              <a:endParaRPr lang="en-US" sz="1200" dirty="0" smtClean="0"/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 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0046" y="3356678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OA-A</a:t>
              </a:r>
            </a:p>
            <a:p>
              <a:r>
                <a:rPr lang="en-US" sz="1200" dirty="0" smtClean="0"/>
                <a:t>&amp;         OA-B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A)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(IMMED)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05724" y="4554764"/>
              <a:ext cx="1148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48874" y="5727700"/>
              <a:ext cx="111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12510" y="5727700"/>
              <a:ext cx="1079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74808" y="4597658"/>
              <a:ext cx="1115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Write-enable</a:t>
              </a:r>
            </a:p>
            <a:p>
              <a:r>
                <a:rPr lang="en-US" sz="1200" dirty="0" smtClean="0"/>
                <a:t>Data Memory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94484" y="2534905"/>
            <a:ext cx="10132045" cy="4111346"/>
            <a:chOff x="867229" y="952500"/>
            <a:chExt cx="11375571" cy="5905500"/>
          </a:xfrm>
        </p:grpSpPr>
        <p:sp>
          <p:nvSpPr>
            <p:cNvPr id="24" name="Rectangle 23"/>
            <p:cNvSpPr/>
            <p:nvPr/>
          </p:nvSpPr>
          <p:spPr>
            <a:xfrm>
              <a:off x="867229" y="952500"/>
              <a:ext cx="2331356" cy="1257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4030" y="2216150"/>
              <a:ext cx="2206171" cy="1149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26529" y="3376902"/>
              <a:ext cx="2244272" cy="1182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5252" y="4559300"/>
              <a:ext cx="2241549" cy="116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84924" y="5728216"/>
              <a:ext cx="2257876" cy="1129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4" idx="0"/>
              <a:endCxn id="24" idx="2"/>
            </p:cNvCxnSpPr>
            <p:nvPr/>
          </p:nvCxnSpPr>
          <p:spPr>
            <a:xfrm>
              <a:off x="2032907" y="952500"/>
              <a:ext cx="0" cy="12573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166964" y="2227552"/>
              <a:ext cx="0" cy="11493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0"/>
              <a:endCxn id="26" idx="2"/>
            </p:cNvCxnSpPr>
            <p:nvPr/>
          </p:nvCxnSpPr>
          <p:spPr>
            <a:xfrm>
              <a:off x="6548665" y="3376902"/>
              <a:ext cx="0" cy="11823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0"/>
              <a:endCxn id="27" idx="2"/>
            </p:cNvCxnSpPr>
            <p:nvPr/>
          </p:nvCxnSpPr>
          <p:spPr>
            <a:xfrm>
              <a:off x="8836027" y="4559300"/>
              <a:ext cx="0" cy="1168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8" idx="0"/>
              <a:endCxn id="28" idx="2"/>
            </p:cNvCxnSpPr>
            <p:nvPr/>
          </p:nvCxnSpPr>
          <p:spPr>
            <a:xfrm>
              <a:off x="11113862" y="5728216"/>
              <a:ext cx="0" cy="11297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7229" y="952500"/>
              <a:ext cx="11656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</a:t>
              </a:r>
            </a:p>
            <a:p>
              <a:r>
                <a:rPr lang="en-US" sz="1200" dirty="0" smtClean="0"/>
                <a:t>Instruction register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15672" y="980372"/>
              <a:ext cx="1165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values to registers</a:t>
              </a:r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Update</a:t>
              </a:r>
            </a:p>
            <a:p>
              <a:r>
                <a:rPr lang="en-US" sz="1200" dirty="0" smtClean="0"/>
                <a:t>Program Counter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81350" y="2245995"/>
              <a:ext cx="985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Decode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(IMMED)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7645" y="2220428"/>
              <a:ext cx="12425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</a:t>
              </a:r>
            </a:p>
            <a:p>
              <a:r>
                <a:rPr lang="en-US" sz="1200" dirty="0" smtClean="0"/>
                <a:t>Decode </a:t>
              </a:r>
              <a:r>
                <a:rPr lang="en-US" sz="1200" dirty="0" err="1" smtClean="0"/>
                <a:t>Reg</a:t>
              </a:r>
              <a:endParaRPr lang="en-US" sz="1200" dirty="0" smtClean="0"/>
            </a:p>
            <a:p>
              <a:r>
                <a:rPr lang="en-US" sz="1200" dirty="0" smtClean="0"/>
                <a:t>&amp;</a:t>
              </a:r>
            </a:p>
            <a:p>
              <a:r>
                <a:rPr lang="en-US" sz="1200" dirty="0" smtClean="0"/>
                <a:t> </a:t>
              </a:r>
              <a:r>
                <a:rPr lang="en-US" sz="1200" dirty="0" err="1" smtClean="0"/>
                <a:t>Reg</a:t>
              </a:r>
              <a:r>
                <a:rPr lang="en-US" sz="1200" dirty="0" smtClean="0"/>
                <a:t> A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45124" y="3368738"/>
              <a:ext cx="1085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No-Op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40046" y="3356678"/>
              <a:ext cx="1165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         OA-B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(IMMED)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5724" y="4554764"/>
              <a:ext cx="1148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Pass through Data Memory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48874" y="5727700"/>
              <a:ext cx="11153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Enable W/B Mux &amp;</a:t>
              </a:r>
            </a:p>
            <a:p>
              <a:r>
                <a:rPr lang="en-US" sz="1200" dirty="0" smtClean="0"/>
                <a:t>Select</a:t>
              </a:r>
            </a:p>
            <a:p>
              <a:r>
                <a:rPr lang="en-US" sz="1200" dirty="0" smtClean="0"/>
                <a:t>(Load Register Value)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12510" y="5727700"/>
              <a:ext cx="1079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Write Enable </a:t>
              </a:r>
            </a:p>
            <a:p>
              <a:r>
                <a:rPr lang="en-US" sz="1200" dirty="0" smtClean="0"/>
                <a:t>Register</a:t>
              </a:r>
            </a:p>
            <a:p>
              <a:r>
                <a:rPr lang="en-US" sz="1200" dirty="0" smtClean="0"/>
                <a:t>Bank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74808" y="4597658"/>
              <a:ext cx="1115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Latch value to Load Register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574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672</Words>
  <Application>Microsoft Office PowerPoint</Application>
  <PresentationFormat>Widescreen</PresentationFormat>
  <Paragraphs>324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 Erick</dc:creator>
  <cp:lastModifiedBy>jerick</cp:lastModifiedBy>
  <cp:revision>11</cp:revision>
  <cp:lastPrinted>2015-03-17T15:41:09Z</cp:lastPrinted>
  <dcterms:created xsi:type="dcterms:W3CDTF">2015-03-17T14:43:25Z</dcterms:created>
  <dcterms:modified xsi:type="dcterms:W3CDTF">2015-03-17T19:02:55Z</dcterms:modified>
</cp:coreProperties>
</file>