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60" r:id="rId6"/>
    <p:sldId id="262" r:id="rId7"/>
    <p:sldId id="263" r:id="rId8"/>
    <p:sldId id="282" r:id="rId9"/>
    <p:sldId id="281" r:id="rId10"/>
    <p:sldId id="283" r:id="rId11"/>
    <p:sldId id="270" r:id="rId12"/>
    <p:sldId id="267" r:id="rId13"/>
    <p:sldId id="284" r:id="rId14"/>
    <p:sldId id="280" r:id="rId15"/>
    <p:sldId id="285" r:id="rId16"/>
    <p:sldId id="286" r:id="rId17"/>
    <p:sldId id="273" r:id="rId18"/>
    <p:sldId id="287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/>
    <p:restoredTop sz="94769"/>
  </p:normalViewPr>
  <p:slideViewPr>
    <p:cSldViewPr snapToGrid="0">
      <p:cViewPr>
        <p:scale>
          <a:sx n="130" d="100"/>
          <a:sy n="130" d="100"/>
        </p:scale>
        <p:origin x="4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C5B6-6712-4FB9-175B-AFA335F2A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23AD3-CC87-57B4-9F13-E3D82FAD2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F093E-9F62-33A0-AA25-BF20DB439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FA8A-43E0-4C48-B329-7CFCA33F4D8A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21CC9-D215-A6F7-D1C3-361DE4213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D0EE5-4756-0C69-5CBE-75B26B3C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6836-6DAD-FE4E-938E-8AC87927F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3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D607-D616-F950-5EEE-A65294C9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3062E-09F5-72D1-3DB8-46E248AA5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DFE7C-AC14-A3A4-E070-D779B26E5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FA8A-43E0-4C48-B329-7CFCA33F4D8A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B29E3-9DA4-632C-3B29-BFF0691A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0C451-D9A3-64B3-6AD2-41F1FFE3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6836-6DAD-FE4E-938E-8AC87927F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2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A70212-0F2E-9812-6D93-A7D38BD64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52DDB-6F95-6624-E263-1D765F0E5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5C1D8-143C-3EBE-1771-C4DBC5624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FA8A-43E0-4C48-B329-7CFCA33F4D8A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37BC5-8828-A14D-EEA6-E9891D64B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5CC0F-DE30-4A39-A997-4E35748F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6836-6DAD-FE4E-938E-8AC87927F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6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6FFF-89EE-159E-D3A0-7701E4F61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45B1B-822D-8DFD-FD3F-AF0B0980F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45824-EE32-F1F5-1AD9-D6CCB712A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FA8A-43E0-4C48-B329-7CFCA33F4D8A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F0B7C-79E9-492F-21B4-97CFA71A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F48DD-C3BA-AD86-C2E2-723B45B6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6836-6DAD-FE4E-938E-8AC87927F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0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3E3B-B3DD-9019-9F20-970F74F3A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426D5-BF15-FFEB-2774-E5AC9DEF5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DFB03-C39D-48FA-D8FD-458CA8C5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FA8A-43E0-4C48-B329-7CFCA33F4D8A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840C8-F2D8-EDAC-14CB-64FCDDD6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B06D8-E131-63B0-30D9-3CA5C4D0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6836-6DAD-FE4E-938E-8AC87927F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2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A9BF-6571-C239-3D2B-F64F5F7A6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9EA27-98F9-FFC5-A161-DFFBAC97B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6889C-7BA6-EDE7-472C-E872BD884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1178D-2DFC-8C13-F93D-D66B506A4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FA8A-43E0-4C48-B329-7CFCA33F4D8A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18AFB-6A5A-3CA1-628A-0DC52574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2BF96-C1EA-0801-ABA2-75CD72E7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6836-6DAD-FE4E-938E-8AC87927F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3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65D3-E967-04B2-7E23-1303990CF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0E25-9AE2-674C-99C9-12C4FDFED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923C3-A611-8B08-BF3E-FC8B787B1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B92AAD-92D1-0CBA-7B34-0184F6635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94470-CF0F-05AE-B7C6-48E267B54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4CD391-0E39-1E5B-D678-7C22565B8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FA8A-43E0-4C48-B329-7CFCA33F4D8A}" type="datetimeFigureOut">
              <a:rPr lang="en-US" smtClean="0"/>
              <a:t>7/4/24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68EA96-7118-D364-FD1D-158AF0A3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5E503-DFF6-E88E-FA2E-A657180A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6836-6DAD-FE4E-938E-8AC87927F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1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1C8D-48CA-1B62-0418-B5890EED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790A-A812-DCBC-14C7-78FE6FE0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FA8A-43E0-4C48-B329-7CFCA33F4D8A}" type="datetimeFigureOut">
              <a:rPr lang="en-US" smtClean="0"/>
              <a:t>7/4/24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05C50-CCC4-9C1A-11F2-C57D6406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91239-3788-AC16-1FAB-F2E0B038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6836-6DAD-FE4E-938E-8AC87927F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2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8C526-79E2-8A38-0E31-105B64B9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FA8A-43E0-4C48-B329-7CFCA33F4D8A}" type="datetimeFigureOut">
              <a:rPr lang="en-US" smtClean="0"/>
              <a:t>7/4/24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D7A4CB-DE30-37DF-0C25-BDEBE602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4656F-AB3D-D1CA-17FF-190FAF9BA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6836-6DAD-FE4E-938E-8AC87927F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8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8220-F59F-A8A9-F7BF-9FD21079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824C0-529E-40A5-022E-AAFB4BF44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FF625-09C6-4DF3-EC09-7A23E778E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5C07B-5E1D-DC27-359C-89E99772E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FA8A-43E0-4C48-B329-7CFCA33F4D8A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ECC64-CC5F-1948-9F9E-AE2BD100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E0279-1C02-8787-C802-0F0CD5EB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6836-6DAD-FE4E-938E-8AC87927F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8B64B-CE62-D52C-7D12-966BE52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078E0A-B5DB-1D03-929B-6CF61F6DA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8515A-4947-5D18-68BF-5C79B45DB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855A2-1072-9E50-A588-5CC11CC2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FA8A-43E0-4C48-B329-7CFCA33F4D8A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1C290-D439-C85B-36F7-BD796420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1122A-FE16-15F7-1FF3-A09F91E1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6836-6DAD-FE4E-938E-8AC87927F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6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A3245-82F6-DFB9-A93B-E70E49540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50E88-E995-05F3-3347-710EDE730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AF72B-DA4A-0754-FBCD-C21467359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DFA8A-43E0-4C48-B329-7CFCA33F4D8A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7641C-283C-2681-E1C8-3D1D11E93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AEC08-756B-16C0-C9AD-95A5BE5BC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6836-6DAD-FE4E-938E-8AC87927F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1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7FCD-1745-A8C2-7C87-8E7F60F7D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788"/>
            <a:ext cx="9144000" cy="141304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" pitchFamily="2" charset="0"/>
              </a:rPr>
              <a:t>Cyber Security : Threat of SQL Injection in the Web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5E623-0284-B2BA-9333-1E891B205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537" y="1846180"/>
            <a:ext cx="11790947" cy="471103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err="1">
                <a:latin typeface="Times" pitchFamily="2" charset="0"/>
              </a:rPr>
              <a:t>Jerico</a:t>
            </a:r>
            <a:r>
              <a:rPr lang="en-US" b="1" dirty="0">
                <a:latin typeface="Times" pitchFamily="2" charset="0"/>
              </a:rPr>
              <a:t> S. </a:t>
            </a:r>
            <a:r>
              <a:rPr lang="en-US" b="1" dirty="0" err="1">
                <a:latin typeface="Times" pitchFamily="2" charset="0"/>
              </a:rPr>
              <a:t>Baladhay</a:t>
            </a:r>
            <a:r>
              <a:rPr lang="en-US" b="1" dirty="0">
                <a:latin typeface="Times" pitchFamily="2" charset="0"/>
              </a:rPr>
              <a:t>, MIT</a:t>
            </a:r>
          </a:p>
          <a:p>
            <a:r>
              <a:rPr lang="en-US" sz="1800" i="1" dirty="0">
                <a:latin typeface="Times" pitchFamily="2" charset="0"/>
              </a:rPr>
              <a:t>Software Engineer, Web Developer, IT College Instructor</a:t>
            </a:r>
          </a:p>
          <a:p>
            <a:endParaRPr lang="en-US" sz="2000" dirty="0">
              <a:latin typeface="Times" pitchFamily="2" charset="0"/>
            </a:endParaRPr>
          </a:p>
          <a:p>
            <a:r>
              <a:rPr lang="en-US" sz="2000" dirty="0">
                <a:latin typeface="Times" pitchFamily="2" charset="0"/>
              </a:rPr>
              <a:t>Works &amp; Publications as the Main / Principal Author:</a:t>
            </a:r>
          </a:p>
          <a:p>
            <a:endParaRPr lang="en-US" sz="2000" dirty="0">
              <a:latin typeface="Times" pitchFamily="2" charset="0"/>
            </a:endParaRPr>
          </a:p>
          <a:p>
            <a:r>
              <a:rPr lang="en-US" sz="1700" b="1" dirty="0">
                <a:latin typeface="Times" pitchFamily="2" charset="0"/>
              </a:rPr>
              <a:t>(1) AES-128 reduced-round permutation by replacing the </a:t>
            </a:r>
            <a:r>
              <a:rPr lang="en-US" sz="1700" b="1" dirty="0" err="1">
                <a:latin typeface="Times" pitchFamily="2" charset="0"/>
              </a:rPr>
              <a:t>MixColumns</a:t>
            </a:r>
            <a:r>
              <a:rPr lang="en-US" sz="1700" b="1" dirty="0">
                <a:latin typeface="Times" pitchFamily="2" charset="0"/>
              </a:rPr>
              <a:t> function </a:t>
            </a:r>
          </a:p>
          <a:p>
            <a:r>
              <a:rPr lang="en-US" sz="1300" b="1" i="1" dirty="0">
                <a:latin typeface="Times" pitchFamily="2" charset="0"/>
              </a:rPr>
              <a:t>(Awarded as 3rd Best Paper in CCA-PREO International Research Conference 2023, Angeles,  Pampanga)</a:t>
            </a:r>
          </a:p>
          <a:p>
            <a:r>
              <a:rPr lang="en-US" sz="1100" dirty="0" err="1">
                <a:latin typeface="Times" pitchFamily="2" charset="0"/>
              </a:rPr>
              <a:t>Baladhay</a:t>
            </a:r>
            <a:r>
              <a:rPr lang="en-US" sz="1100" dirty="0">
                <a:latin typeface="Times" pitchFamily="2" charset="0"/>
              </a:rPr>
              <a:t>, J. S., &amp; </a:t>
            </a:r>
            <a:r>
              <a:rPr lang="en-US" sz="1100" dirty="0" err="1">
                <a:latin typeface="Times" pitchFamily="2" charset="0"/>
              </a:rPr>
              <a:t>Edjie</a:t>
            </a:r>
            <a:r>
              <a:rPr lang="en-US" sz="1100" dirty="0">
                <a:latin typeface="Times" pitchFamily="2" charset="0"/>
              </a:rPr>
              <a:t>, M. (2024). AES-128 reduced-round permutation by replacing the </a:t>
            </a:r>
            <a:r>
              <a:rPr lang="en-US" sz="1100" dirty="0" err="1">
                <a:latin typeface="Times" pitchFamily="2" charset="0"/>
              </a:rPr>
              <a:t>MixColumns</a:t>
            </a:r>
            <a:r>
              <a:rPr lang="en-US" sz="1100" dirty="0">
                <a:latin typeface="Times" pitchFamily="2" charset="0"/>
              </a:rPr>
              <a:t> function. Indonesian Journal of Electrical Engineering and Computer Science, 33(3), 1641-1652.</a:t>
            </a:r>
          </a:p>
          <a:p>
            <a:endParaRPr lang="en-US" sz="1000" dirty="0">
              <a:latin typeface="Times" pitchFamily="2" charset="0"/>
            </a:endParaRPr>
          </a:p>
          <a:p>
            <a:r>
              <a:rPr lang="en-US" sz="1700" b="1" dirty="0">
                <a:latin typeface="Times" pitchFamily="2" charset="0"/>
              </a:rPr>
              <a:t>(2) Large file encryption in a Reduced-Round Permutation-Based AES file management system</a:t>
            </a:r>
          </a:p>
          <a:p>
            <a:r>
              <a:rPr lang="en-US" sz="1100" dirty="0" err="1">
                <a:latin typeface="Times" pitchFamily="2" charset="0"/>
              </a:rPr>
              <a:t>Baladhay</a:t>
            </a:r>
            <a:r>
              <a:rPr lang="en-US" sz="1100" dirty="0">
                <a:latin typeface="Times" pitchFamily="2" charset="0"/>
              </a:rPr>
              <a:t>, J. S., </a:t>
            </a:r>
            <a:r>
              <a:rPr lang="en-US" sz="1100" dirty="0" err="1">
                <a:latin typeface="Times" pitchFamily="2" charset="0"/>
              </a:rPr>
              <a:t>Gamido</a:t>
            </a:r>
            <a:r>
              <a:rPr lang="en-US" sz="1100" dirty="0">
                <a:latin typeface="Times" pitchFamily="2" charset="0"/>
              </a:rPr>
              <a:t>, H. V., &amp; </a:t>
            </a:r>
            <a:r>
              <a:rPr lang="en-US" sz="1100" dirty="0" err="1">
                <a:latin typeface="Times" pitchFamily="2" charset="0"/>
              </a:rPr>
              <a:t>Edjie</a:t>
            </a:r>
            <a:r>
              <a:rPr lang="en-US" sz="1100" dirty="0">
                <a:latin typeface="Times" pitchFamily="2" charset="0"/>
              </a:rPr>
              <a:t>, M. (2024). Large file encryption in a Reduced-Round Permutation-Based AES file management system. Indonesian Journal of Electrical Engineering and Computer Science, 34(3), 2021-2031.</a:t>
            </a:r>
          </a:p>
          <a:p>
            <a:endParaRPr lang="en-US" sz="1000" dirty="0">
              <a:latin typeface="Times" pitchFamily="2" charset="0"/>
            </a:endParaRPr>
          </a:p>
          <a:p>
            <a:r>
              <a:rPr lang="en-US" sz="1700" b="1" dirty="0">
                <a:latin typeface="Times" pitchFamily="2" charset="0"/>
              </a:rPr>
              <a:t>(3) Permutation-Byte Key Cipher with Reduced-Round AES : Integrating Bit and Key Permutation for Improved Security and Performance</a:t>
            </a:r>
          </a:p>
          <a:p>
            <a:r>
              <a:rPr lang="en-US" sz="1100" dirty="0">
                <a:latin typeface="Times" pitchFamily="2" charset="0"/>
              </a:rPr>
              <a:t>(Double Peer-Reviewed) - Bulletin of Electrical Engineering and Informatics</a:t>
            </a:r>
          </a:p>
          <a:p>
            <a:r>
              <a:rPr lang="en-US" sz="1700" b="1" dirty="0">
                <a:latin typeface="Times" pitchFamily="2" charset="0"/>
              </a:rPr>
              <a:t>(4) Multiple Prime Number RSA Scheme with Modified Key Generation Using the Carmichael Function</a:t>
            </a:r>
          </a:p>
          <a:p>
            <a:r>
              <a:rPr lang="en-US" sz="1100" dirty="0">
                <a:latin typeface="Times" pitchFamily="2" charset="0"/>
              </a:rPr>
              <a:t>(Double Peer-Reviewed) - Bulletin of Electrical Engineering and Informatics</a:t>
            </a:r>
          </a:p>
          <a:p>
            <a:endParaRPr lang="en-US" sz="1100" dirty="0">
              <a:latin typeface="Times" pitchFamily="2" charset="0"/>
            </a:endParaRPr>
          </a:p>
          <a:p>
            <a:endParaRPr lang="en-US" sz="1100" dirty="0">
              <a:latin typeface="Times" pitchFamily="2" charset="0"/>
            </a:endParaRPr>
          </a:p>
          <a:p>
            <a:endParaRPr lang="en-US" sz="2000" dirty="0">
              <a:latin typeface="Times" pitchFamily="2" charset="0"/>
            </a:endParaRPr>
          </a:p>
          <a:p>
            <a:endParaRPr lang="en-US" sz="2200" dirty="0">
              <a:latin typeface="Times" pitchFamily="2" charset="0"/>
            </a:endParaRPr>
          </a:p>
          <a:p>
            <a:endParaRPr lang="en-US" dirty="0">
              <a:latin typeface="Times" pitchFamily="2" charset="0"/>
            </a:endParaRPr>
          </a:p>
          <a:p>
            <a:endParaRPr lang="en-US" dirty="0">
              <a:latin typeface="Times" pitchFamily="2" charset="0"/>
            </a:endParaRPr>
          </a:p>
          <a:p>
            <a:endParaRPr lang="en-US" dirty="0">
              <a:latin typeface="Times" pitchFamily="2" charset="0"/>
            </a:endParaRPr>
          </a:p>
          <a:p>
            <a:endParaRPr lang="en-US" dirty="0">
              <a:latin typeface="Times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855FE-E9AD-DD88-89E9-9AD687902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962" y="2659519"/>
            <a:ext cx="2091489" cy="5499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AFAC73-592D-23EA-9455-8DC64181E863}"/>
              </a:ext>
            </a:extLst>
          </p:cNvPr>
          <p:cNvSpPr txBox="1"/>
          <p:nvPr/>
        </p:nvSpPr>
        <p:spPr>
          <a:xfrm>
            <a:off x="532397" y="2782669"/>
            <a:ext cx="2583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i="1" u="sng" dirty="0">
                <a:effectLst/>
                <a:latin typeface="var(--font-family, var(--font-family-sans))"/>
              </a:rPr>
              <a:t>Scopus ID: </a:t>
            </a:r>
            <a:r>
              <a:rPr lang="en-PH" i="1" u="sng" dirty="0">
                <a:effectLst/>
                <a:latin typeface="var(--font-family, var(--font-family-sans))"/>
              </a:rPr>
              <a:t>58902116800</a:t>
            </a:r>
            <a:br>
              <a:rPr lang="en-PH" b="1" i="1" u="sng" dirty="0">
                <a:effectLst/>
              </a:rPr>
            </a:br>
            <a:endParaRPr lang="en-PH" b="1" i="1" u="sng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DB170B-001C-D632-E374-7E28BEB7D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31" y="136180"/>
            <a:ext cx="990699" cy="990699"/>
          </a:xfrm>
          <a:prstGeom prst="rect">
            <a:avLst/>
          </a:prstGeom>
        </p:spPr>
      </p:pic>
      <p:pic>
        <p:nvPicPr>
          <p:cNvPr id="1028" name="Picture 4" descr="Tarlac State University - Wikipedia">
            <a:extLst>
              <a:ext uri="{FF2B5EF4-FFF2-40B4-BE49-F238E27FC236}">
                <a16:creationId xmlns:a16="http://schemas.microsoft.com/office/drawing/2014/main" id="{D13CF2B7-867C-30BD-FD2F-BB412FF29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9451" y="136180"/>
            <a:ext cx="990700" cy="9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1CA59F-A29A-8B6D-B766-7EF325672B4F}"/>
              </a:ext>
            </a:extLst>
          </p:cNvPr>
          <p:cNvSpPr/>
          <p:nvPr/>
        </p:nvSpPr>
        <p:spPr>
          <a:xfrm>
            <a:off x="-53008" y="6758608"/>
            <a:ext cx="12281069" cy="1423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B301E1-5B2F-6B45-C590-9525AFC1BD76}"/>
              </a:ext>
            </a:extLst>
          </p:cNvPr>
          <p:cNvSpPr/>
          <p:nvPr/>
        </p:nvSpPr>
        <p:spPr>
          <a:xfrm>
            <a:off x="-68974" y="6712888"/>
            <a:ext cx="12281069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06D4C0-3503-C319-6D22-31B761710A6A}"/>
              </a:ext>
            </a:extLst>
          </p:cNvPr>
          <p:cNvSpPr/>
          <p:nvPr/>
        </p:nvSpPr>
        <p:spPr>
          <a:xfrm>
            <a:off x="-48768" y="-107755"/>
            <a:ext cx="12281069" cy="1423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EB10C8-149D-2D06-3177-2BBF0B14EE1E}"/>
              </a:ext>
            </a:extLst>
          </p:cNvPr>
          <p:cNvSpPr/>
          <p:nvPr/>
        </p:nvSpPr>
        <p:spPr>
          <a:xfrm>
            <a:off x="-40350" y="-7171"/>
            <a:ext cx="12281069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85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Animated Login System by Zafuzi on Dribbble">
            <a:extLst>
              <a:ext uri="{FF2B5EF4-FFF2-40B4-BE49-F238E27FC236}">
                <a16:creationId xmlns:a16="http://schemas.microsoft.com/office/drawing/2014/main" id="{97029375-F718-B54E-20F3-0A6EF41F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895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060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yber Security Background Images – Browse 573,119 Stock Photos, Vectors,  and Video | Adobe Stock">
            <a:extLst>
              <a:ext uri="{FF2B5EF4-FFF2-40B4-BE49-F238E27FC236}">
                <a16:creationId xmlns:a16="http://schemas.microsoft.com/office/drawing/2014/main" id="{11825D2A-B230-72CA-85E8-492466D9A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BD60D8-228C-2A6E-45F7-EE738C42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SQL 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1D222-A67C-CEF3-A144-259416107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" pitchFamily="2" charset="0"/>
              </a:rPr>
              <a:t>Retrieved – SELECT * FROM </a:t>
            </a:r>
            <a:r>
              <a:rPr lang="en-US" i="1" dirty="0">
                <a:latin typeface="Times" pitchFamily="2" charset="0"/>
              </a:rPr>
              <a:t>table</a:t>
            </a:r>
            <a:r>
              <a:rPr lang="en-US" dirty="0">
                <a:latin typeface="Times" pitchFamily="2" charset="0"/>
              </a:rPr>
              <a:t> WHERE (</a:t>
            </a:r>
            <a:r>
              <a:rPr lang="en-US" i="1" dirty="0">
                <a:latin typeface="Times" pitchFamily="2" charset="0"/>
              </a:rPr>
              <a:t>condition</a:t>
            </a:r>
            <a:r>
              <a:rPr lang="en-US" dirty="0">
                <a:latin typeface="Times" pitchFamily="2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Times" pitchFamily="2" charset="0"/>
            </a:endParaRPr>
          </a:p>
          <a:p>
            <a:pPr marL="0" indent="0">
              <a:buNone/>
            </a:pPr>
            <a:r>
              <a:rPr lang="en-US" dirty="0">
                <a:latin typeface="Times" pitchFamily="2" charset="0"/>
              </a:rPr>
              <a:t>Insert – INSERT INTO </a:t>
            </a:r>
            <a:r>
              <a:rPr lang="en-US" i="1" dirty="0">
                <a:latin typeface="Times" pitchFamily="2" charset="0"/>
              </a:rPr>
              <a:t>table (columns) </a:t>
            </a:r>
            <a:r>
              <a:rPr lang="en-US" dirty="0">
                <a:latin typeface="Times" pitchFamily="2" charset="0"/>
              </a:rPr>
              <a:t>VALUES </a:t>
            </a:r>
            <a:r>
              <a:rPr lang="en-US" i="1" dirty="0">
                <a:latin typeface="Times" pitchFamily="2" charset="0"/>
              </a:rPr>
              <a:t>(values)</a:t>
            </a:r>
            <a:endParaRPr lang="en-US" dirty="0">
              <a:latin typeface="Times" pitchFamily="2" charset="0"/>
            </a:endParaRPr>
          </a:p>
          <a:p>
            <a:pPr marL="0" indent="0">
              <a:buNone/>
            </a:pPr>
            <a:endParaRPr lang="en-US" dirty="0">
              <a:latin typeface="Times" pitchFamily="2" charset="0"/>
            </a:endParaRPr>
          </a:p>
          <a:p>
            <a:pPr marL="0" indent="0">
              <a:buNone/>
            </a:pPr>
            <a:r>
              <a:rPr lang="en-US" dirty="0">
                <a:latin typeface="Times" pitchFamily="2" charset="0"/>
              </a:rPr>
              <a:t>Update – UPDATE </a:t>
            </a:r>
            <a:r>
              <a:rPr lang="en-US" i="1" dirty="0">
                <a:latin typeface="Times" pitchFamily="2" charset="0"/>
              </a:rPr>
              <a:t>table </a:t>
            </a:r>
            <a:r>
              <a:rPr lang="en-US" dirty="0">
                <a:latin typeface="Times" pitchFamily="2" charset="0"/>
              </a:rPr>
              <a:t>SET</a:t>
            </a:r>
            <a:r>
              <a:rPr lang="en-US" i="1" dirty="0">
                <a:latin typeface="Times" pitchFamily="2" charset="0"/>
              </a:rPr>
              <a:t> (columns)</a:t>
            </a:r>
            <a:r>
              <a:rPr lang="en-US" dirty="0">
                <a:latin typeface="Times" pitchFamily="2" charset="0"/>
              </a:rPr>
              <a:t> WHERE </a:t>
            </a:r>
            <a:r>
              <a:rPr lang="en-US" i="1" dirty="0">
                <a:latin typeface="Times" pitchFamily="2" charset="0"/>
              </a:rPr>
              <a:t>(condition)</a:t>
            </a:r>
            <a:endParaRPr lang="en-US" dirty="0">
              <a:latin typeface="Times" pitchFamily="2" charset="0"/>
            </a:endParaRPr>
          </a:p>
          <a:p>
            <a:pPr marL="0" indent="0">
              <a:buNone/>
            </a:pPr>
            <a:endParaRPr lang="en-US" dirty="0">
              <a:latin typeface="Times" pitchFamily="2" charset="0"/>
            </a:endParaRPr>
          </a:p>
          <a:p>
            <a:pPr marL="0" indent="0">
              <a:buNone/>
            </a:pPr>
            <a:r>
              <a:rPr lang="en-US" dirty="0">
                <a:latin typeface="Times" pitchFamily="2" charset="0"/>
              </a:rPr>
              <a:t>Delete – DELETE FROM </a:t>
            </a:r>
            <a:r>
              <a:rPr lang="en-US" i="1" dirty="0">
                <a:latin typeface="Times" pitchFamily="2" charset="0"/>
              </a:rPr>
              <a:t>table </a:t>
            </a:r>
            <a:r>
              <a:rPr lang="en-US" dirty="0">
                <a:latin typeface="Times" pitchFamily="2" charset="0"/>
              </a:rPr>
              <a:t>WHERE</a:t>
            </a:r>
            <a:r>
              <a:rPr lang="en-US" i="1" dirty="0">
                <a:latin typeface="Times" pitchFamily="2" charset="0"/>
              </a:rPr>
              <a:t> condition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4EB7C1-5415-DED4-078C-FDD42AD2EEB2}"/>
              </a:ext>
            </a:extLst>
          </p:cNvPr>
          <p:cNvSpPr/>
          <p:nvPr/>
        </p:nvSpPr>
        <p:spPr>
          <a:xfrm>
            <a:off x="-68973" y="-16460"/>
            <a:ext cx="12281069" cy="3815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2F2304-2894-A0AF-6DAE-B3B2727D000E}"/>
              </a:ext>
            </a:extLst>
          </p:cNvPr>
          <p:cNvSpPr/>
          <p:nvPr/>
        </p:nvSpPr>
        <p:spPr>
          <a:xfrm>
            <a:off x="-68974" y="6712888"/>
            <a:ext cx="12281069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7E4636-8650-46C9-F9C1-308EDB2CC540}"/>
              </a:ext>
            </a:extLst>
          </p:cNvPr>
          <p:cNvSpPr/>
          <p:nvPr/>
        </p:nvSpPr>
        <p:spPr>
          <a:xfrm>
            <a:off x="-44535" y="328081"/>
            <a:ext cx="12281069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E13F29-C843-CD15-2575-222263480122}"/>
              </a:ext>
            </a:extLst>
          </p:cNvPr>
          <p:cNvSpPr/>
          <p:nvPr/>
        </p:nvSpPr>
        <p:spPr>
          <a:xfrm>
            <a:off x="-53008" y="6758608"/>
            <a:ext cx="12281069" cy="1423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09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yber Security Background Images – Browse 573,119 Stock Photos, Vectors,  and Video | Adobe Stock">
            <a:extLst>
              <a:ext uri="{FF2B5EF4-FFF2-40B4-BE49-F238E27FC236}">
                <a16:creationId xmlns:a16="http://schemas.microsoft.com/office/drawing/2014/main" id="{81F90EF9-C112-B79E-8363-62F3C0E75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C17FCD-1745-A8C2-7C87-8E7F60F7D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1194"/>
            <a:ext cx="9144000" cy="1130017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Times" pitchFamily="2" charset="0"/>
              </a:rPr>
              <a:t>WHAT? HOW? WHY?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F55401-A578-37AE-8222-981529A3D87A}"/>
              </a:ext>
            </a:extLst>
          </p:cNvPr>
          <p:cNvSpPr/>
          <p:nvPr/>
        </p:nvSpPr>
        <p:spPr>
          <a:xfrm>
            <a:off x="-68973" y="-16460"/>
            <a:ext cx="12281069" cy="3815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1E139B-057C-D4FA-D1A4-86A1FE542A30}"/>
              </a:ext>
            </a:extLst>
          </p:cNvPr>
          <p:cNvSpPr/>
          <p:nvPr/>
        </p:nvSpPr>
        <p:spPr>
          <a:xfrm>
            <a:off x="-68974" y="6712888"/>
            <a:ext cx="12281069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D5386E-7B30-6906-E531-ECAC92AB7629}"/>
              </a:ext>
            </a:extLst>
          </p:cNvPr>
          <p:cNvSpPr/>
          <p:nvPr/>
        </p:nvSpPr>
        <p:spPr>
          <a:xfrm>
            <a:off x="-44535" y="328081"/>
            <a:ext cx="12281069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F9543-0A97-D654-445F-49E1F56A4771}"/>
              </a:ext>
            </a:extLst>
          </p:cNvPr>
          <p:cNvSpPr/>
          <p:nvPr/>
        </p:nvSpPr>
        <p:spPr>
          <a:xfrm>
            <a:off x="-53008" y="6758608"/>
            <a:ext cx="12281069" cy="1423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0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yber Security Background Images – Browse 573,119 Stock Photos, Vectors,  and Video | Adobe Stock">
            <a:extLst>
              <a:ext uri="{FF2B5EF4-FFF2-40B4-BE49-F238E27FC236}">
                <a16:creationId xmlns:a16="http://schemas.microsoft.com/office/drawing/2014/main" id="{11825D2A-B230-72CA-85E8-492466D9A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BD60D8-228C-2A6E-45F7-EE738C42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SQL 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1D222-A67C-CEF3-A144-259416107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124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Times" pitchFamily="2" charset="0"/>
              </a:rPr>
              <a:t>SELECT * FROM </a:t>
            </a:r>
            <a:r>
              <a:rPr lang="en-US" i="1" dirty="0">
                <a:solidFill>
                  <a:srgbClr val="7030A0"/>
                </a:solidFill>
                <a:latin typeface="Times" pitchFamily="2" charset="0"/>
              </a:rPr>
              <a:t>table</a:t>
            </a:r>
            <a:r>
              <a:rPr lang="en-US" dirty="0">
                <a:solidFill>
                  <a:srgbClr val="7030A0"/>
                </a:solidFill>
                <a:latin typeface="Times" pitchFamily="2" charset="0"/>
              </a:rPr>
              <a:t> WHERE (</a:t>
            </a:r>
            <a:r>
              <a:rPr lang="en-US" i="1" dirty="0">
                <a:solidFill>
                  <a:srgbClr val="7030A0"/>
                </a:solidFill>
                <a:latin typeface="Times" pitchFamily="2" charset="0"/>
              </a:rPr>
              <a:t>condition</a:t>
            </a:r>
            <a:r>
              <a:rPr lang="en-US" dirty="0">
                <a:solidFill>
                  <a:srgbClr val="7030A0"/>
                </a:solidFill>
                <a:latin typeface="Times" pitchFamily="2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Times" pitchFamily="2" charset="0"/>
            </a:endParaRPr>
          </a:p>
          <a:p>
            <a:pPr marL="0" indent="0">
              <a:buNone/>
            </a:pPr>
            <a:r>
              <a:rPr lang="en-US" dirty="0">
                <a:latin typeface="Times" pitchFamily="2" charset="0"/>
              </a:rPr>
              <a:t>Example: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Times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Times" pitchFamily="2" charset="0"/>
              </a:rPr>
              <a:t>SELECT * FROM </a:t>
            </a:r>
            <a:r>
              <a:rPr lang="en-US" i="1" dirty="0">
                <a:solidFill>
                  <a:srgbClr val="7030A0"/>
                </a:solidFill>
                <a:latin typeface="Times" pitchFamily="2" charset="0"/>
              </a:rPr>
              <a:t>users</a:t>
            </a:r>
            <a:r>
              <a:rPr lang="en-US" dirty="0">
                <a:solidFill>
                  <a:srgbClr val="7030A0"/>
                </a:solidFill>
                <a:latin typeface="Times" pitchFamily="2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Times" pitchFamily="2" charset="0"/>
              </a:rPr>
              <a:t>WHERE username = admin AND password = Pass1234</a:t>
            </a:r>
          </a:p>
          <a:p>
            <a:pPr marL="0" indent="0">
              <a:buNone/>
            </a:pPr>
            <a:r>
              <a:rPr lang="en-US" dirty="0">
                <a:latin typeface="Times" pitchFamily="2" charset="0"/>
              </a:rPr>
              <a:t>- “ * ” means  “ ALL ” / All fields in the table </a:t>
            </a:r>
          </a:p>
          <a:p>
            <a:pPr marL="0" indent="0">
              <a:buNone/>
            </a:pPr>
            <a:r>
              <a:rPr lang="en-US" dirty="0">
                <a:latin typeface="Times" pitchFamily="2" charset="0"/>
              </a:rPr>
              <a:t>- users is the table</a:t>
            </a:r>
          </a:p>
          <a:p>
            <a:pPr marL="0" indent="0">
              <a:buNone/>
            </a:pPr>
            <a:r>
              <a:rPr lang="en-US" dirty="0">
                <a:latin typeface="Times" pitchFamily="2" charset="0"/>
              </a:rPr>
              <a:t>- username, password are the fields in that users table 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Times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Times" pitchFamily="2" charset="0"/>
            </a:endParaRPr>
          </a:p>
          <a:p>
            <a:pPr marL="0" indent="0">
              <a:buNone/>
            </a:pPr>
            <a:endParaRPr lang="en-US" dirty="0">
              <a:latin typeface="Times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4EB7C1-5415-DED4-078C-FDD42AD2EEB2}"/>
              </a:ext>
            </a:extLst>
          </p:cNvPr>
          <p:cNvSpPr/>
          <p:nvPr/>
        </p:nvSpPr>
        <p:spPr>
          <a:xfrm>
            <a:off x="-68973" y="-16460"/>
            <a:ext cx="12281069" cy="3815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2F2304-2894-A0AF-6DAE-B3B2727D000E}"/>
              </a:ext>
            </a:extLst>
          </p:cNvPr>
          <p:cNvSpPr/>
          <p:nvPr/>
        </p:nvSpPr>
        <p:spPr>
          <a:xfrm>
            <a:off x="-68974" y="6712888"/>
            <a:ext cx="12281069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7E4636-8650-46C9-F9C1-308EDB2CC540}"/>
              </a:ext>
            </a:extLst>
          </p:cNvPr>
          <p:cNvSpPr/>
          <p:nvPr/>
        </p:nvSpPr>
        <p:spPr>
          <a:xfrm>
            <a:off x="-44535" y="328081"/>
            <a:ext cx="12281069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E13F29-C843-CD15-2575-222263480122}"/>
              </a:ext>
            </a:extLst>
          </p:cNvPr>
          <p:cNvSpPr/>
          <p:nvPr/>
        </p:nvSpPr>
        <p:spPr>
          <a:xfrm>
            <a:off x="-53008" y="6758608"/>
            <a:ext cx="12281069" cy="1423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38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7FCD-1745-A8C2-7C87-8E7F60F7D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1194"/>
            <a:ext cx="9144000" cy="113001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" pitchFamily="2" charset="0"/>
              </a:rPr>
              <a:t>Hands-on : Prevention SQL Injection</a:t>
            </a:r>
          </a:p>
        </p:txBody>
      </p:sp>
      <p:pic>
        <p:nvPicPr>
          <p:cNvPr id="3" name="Picture 2" descr="Cyber Security Background Images – Browse 573,119 Stock Photos, Vectors,  and Video | Adobe Stock">
            <a:extLst>
              <a:ext uri="{FF2B5EF4-FFF2-40B4-BE49-F238E27FC236}">
                <a16:creationId xmlns:a16="http://schemas.microsoft.com/office/drawing/2014/main" id="{0FC252AD-3D0C-2277-CB78-08BF6828A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7FA718-BBD0-0182-F674-00740CCD7C61}"/>
              </a:ext>
            </a:extLst>
          </p:cNvPr>
          <p:cNvSpPr/>
          <p:nvPr/>
        </p:nvSpPr>
        <p:spPr>
          <a:xfrm>
            <a:off x="-68973" y="-16460"/>
            <a:ext cx="12281069" cy="3815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957A72-6E96-A8D9-40C2-CC4B2885DEFB}"/>
              </a:ext>
            </a:extLst>
          </p:cNvPr>
          <p:cNvSpPr/>
          <p:nvPr/>
        </p:nvSpPr>
        <p:spPr>
          <a:xfrm>
            <a:off x="-68974" y="6712888"/>
            <a:ext cx="12281069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8CC82E-EEC7-95D8-8C6B-47A9D4D226D8}"/>
              </a:ext>
            </a:extLst>
          </p:cNvPr>
          <p:cNvSpPr/>
          <p:nvPr/>
        </p:nvSpPr>
        <p:spPr>
          <a:xfrm>
            <a:off x="-44535" y="328081"/>
            <a:ext cx="12281069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17DD81-301C-6C40-F153-EDD23D17D8FD}"/>
              </a:ext>
            </a:extLst>
          </p:cNvPr>
          <p:cNvSpPr/>
          <p:nvPr/>
        </p:nvSpPr>
        <p:spPr>
          <a:xfrm>
            <a:off x="-53008" y="6758608"/>
            <a:ext cx="12281069" cy="1423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0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yber Security Background Images – Browse 573,119 Stock Photos, Vectors,  and Video | Adobe Stock">
            <a:extLst>
              <a:ext uri="{FF2B5EF4-FFF2-40B4-BE49-F238E27FC236}">
                <a16:creationId xmlns:a16="http://schemas.microsoft.com/office/drawing/2014/main" id="{11825D2A-B230-72CA-85E8-492466D9A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BD60D8-228C-2A6E-45F7-EE738C42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11013" cy="56030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" pitchFamily="2" charset="0"/>
              </a:rPr>
              <a:t>EXAMPLE: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1D222-A67C-CEF3-A144-259416107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434"/>
            <a:ext cx="10515600" cy="5227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Times" pitchFamily="2" charset="0"/>
              </a:rPr>
              <a:t>SELECT * FROM </a:t>
            </a:r>
            <a:r>
              <a:rPr lang="en-US" i="1" dirty="0">
                <a:solidFill>
                  <a:srgbClr val="7030A0"/>
                </a:solidFill>
                <a:latin typeface="Times" pitchFamily="2" charset="0"/>
              </a:rPr>
              <a:t>table</a:t>
            </a:r>
            <a:r>
              <a:rPr lang="en-US" dirty="0">
                <a:solidFill>
                  <a:srgbClr val="7030A0"/>
                </a:solidFill>
                <a:latin typeface="Times" pitchFamily="2" charset="0"/>
              </a:rPr>
              <a:t> WHERE (</a:t>
            </a:r>
            <a:r>
              <a:rPr lang="en-US" i="1" dirty="0">
                <a:solidFill>
                  <a:srgbClr val="7030A0"/>
                </a:solidFill>
                <a:latin typeface="Times" pitchFamily="2" charset="0"/>
              </a:rPr>
              <a:t>condition</a:t>
            </a:r>
            <a:r>
              <a:rPr lang="en-US" dirty="0">
                <a:solidFill>
                  <a:srgbClr val="7030A0"/>
                </a:solidFill>
                <a:latin typeface="Times" pitchFamily="2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Times" pitchFamily="2" charset="0"/>
            </a:endParaRPr>
          </a:p>
          <a:p>
            <a:pPr marL="0" indent="0">
              <a:buNone/>
            </a:pPr>
            <a:r>
              <a:rPr lang="en-US" dirty="0">
                <a:latin typeface="Times" pitchFamily="2" charset="0"/>
              </a:rPr>
              <a:t>APPLICATION: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Times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Times" pitchFamily="2" charset="0"/>
              </a:rPr>
              <a:t>SELECT * FROM </a:t>
            </a:r>
            <a:r>
              <a:rPr lang="en-US" i="1" dirty="0">
                <a:solidFill>
                  <a:srgbClr val="7030A0"/>
                </a:solidFill>
                <a:latin typeface="Times" pitchFamily="2" charset="0"/>
              </a:rPr>
              <a:t>users</a:t>
            </a:r>
            <a:r>
              <a:rPr lang="en-US" dirty="0">
                <a:solidFill>
                  <a:srgbClr val="7030A0"/>
                </a:solidFill>
                <a:latin typeface="Times" pitchFamily="2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Times" pitchFamily="2" charset="0"/>
              </a:rPr>
              <a:t>WHERE username = admin AND password = Pass1234</a:t>
            </a:r>
          </a:p>
          <a:p>
            <a:pPr marL="0" indent="0">
              <a:buNone/>
            </a:pPr>
            <a:r>
              <a:rPr lang="en-US" dirty="0">
                <a:latin typeface="Times" pitchFamily="2" charset="0"/>
              </a:rPr>
              <a:t>- “ * ” means  “ ALL ” / All fields in the table </a:t>
            </a:r>
          </a:p>
          <a:p>
            <a:pPr marL="0" indent="0">
              <a:buNone/>
            </a:pPr>
            <a:r>
              <a:rPr lang="en-US" dirty="0">
                <a:latin typeface="Times" pitchFamily="2" charset="0"/>
              </a:rPr>
              <a:t>- users is the table</a:t>
            </a:r>
          </a:p>
          <a:p>
            <a:pPr marL="0" indent="0">
              <a:buNone/>
            </a:pPr>
            <a:r>
              <a:rPr lang="en-US" dirty="0">
                <a:latin typeface="Times" pitchFamily="2" charset="0"/>
              </a:rPr>
              <a:t>- username, password are the fields in that users table 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Times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Times" pitchFamily="2" charset="0"/>
            </a:endParaRPr>
          </a:p>
          <a:p>
            <a:pPr marL="0" indent="0">
              <a:buNone/>
            </a:pPr>
            <a:endParaRPr lang="en-US" dirty="0">
              <a:latin typeface="Times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4EB7C1-5415-DED4-078C-FDD42AD2EEB2}"/>
              </a:ext>
            </a:extLst>
          </p:cNvPr>
          <p:cNvSpPr/>
          <p:nvPr/>
        </p:nvSpPr>
        <p:spPr>
          <a:xfrm>
            <a:off x="-68973" y="-16460"/>
            <a:ext cx="12281069" cy="3815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2F2304-2894-A0AF-6DAE-B3B2727D000E}"/>
              </a:ext>
            </a:extLst>
          </p:cNvPr>
          <p:cNvSpPr/>
          <p:nvPr/>
        </p:nvSpPr>
        <p:spPr>
          <a:xfrm>
            <a:off x="-68974" y="6712888"/>
            <a:ext cx="12281069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7E4636-8650-46C9-F9C1-308EDB2CC540}"/>
              </a:ext>
            </a:extLst>
          </p:cNvPr>
          <p:cNvSpPr/>
          <p:nvPr/>
        </p:nvSpPr>
        <p:spPr>
          <a:xfrm>
            <a:off x="-44535" y="328081"/>
            <a:ext cx="12281069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E13F29-C843-CD15-2575-222263480122}"/>
              </a:ext>
            </a:extLst>
          </p:cNvPr>
          <p:cNvSpPr/>
          <p:nvPr/>
        </p:nvSpPr>
        <p:spPr>
          <a:xfrm>
            <a:off x="-53008" y="6758608"/>
            <a:ext cx="12281069" cy="1423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59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yber Security Background Images – Browse 573,119 Stock Photos, Vectors,  and Video | Adobe Stock">
            <a:extLst>
              <a:ext uri="{FF2B5EF4-FFF2-40B4-BE49-F238E27FC236}">
                <a16:creationId xmlns:a16="http://schemas.microsoft.com/office/drawing/2014/main" id="{11825D2A-B230-72CA-85E8-492466D9A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BD60D8-228C-2A6E-45F7-EE738C42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11013" cy="56030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" pitchFamily="2" charset="0"/>
              </a:rPr>
              <a:t>USAGE: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1D222-A67C-CEF3-A144-259416107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434"/>
            <a:ext cx="10515600" cy="5227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" pitchFamily="2" charset="0"/>
              </a:rPr>
              <a:t>SELECT * FROM users WHERE username = $user AND password = $password</a:t>
            </a:r>
          </a:p>
          <a:p>
            <a:pPr marL="0" indent="0">
              <a:buNone/>
            </a:pPr>
            <a:endParaRPr lang="en-US" sz="2000" dirty="0">
              <a:latin typeface="Times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Times" pitchFamily="2" charset="0"/>
              </a:rPr>
              <a:t>An attacker can manipulate the input gain unauthorized access:</a:t>
            </a:r>
          </a:p>
          <a:p>
            <a:pPr marL="0" indent="0">
              <a:buNone/>
            </a:pPr>
            <a:r>
              <a:rPr lang="en-US" sz="2000" dirty="0">
                <a:latin typeface="Times" pitchFamily="2" charset="0"/>
              </a:rPr>
              <a:t>username = “admin”</a:t>
            </a:r>
          </a:p>
          <a:p>
            <a:pPr marL="0" indent="0">
              <a:buNone/>
            </a:pPr>
            <a:r>
              <a:rPr lang="en-US" sz="2000" dirty="0">
                <a:latin typeface="Times" pitchFamily="2" charset="0"/>
              </a:rPr>
              <a:t>password = “anything”</a:t>
            </a:r>
          </a:p>
          <a:p>
            <a:pPr marL="0" indent="0">
              <a:buNone/>
            </a:pPr>
            <a:endParaRPr lang="en-US" sz="2000" dirty="0">
              <a:latin typeface="Times" pitchFamily="2" charset="0"/>
            </a:endParaRPr>
          </a:p>
          <a:p>
            <a:pPr marL="0" indent="0">
              <a:buNone/>
            </a:pPr>
            <a:r>
              <a:rPr lang="en-US" b="1" dirty="0">
                <a:latin typeface="Times" pitchFamily="2" charset="0"/>
              </a:rPr>
              <a:t>PREVENTION: </a:t>
            </a:r>
            <a:endParaRPr lang="en-US" sz="2000" b="1" dirty="0">
              <a:latin typeface="Times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Times" pitchFamily="2" charset="0"/>
              </a:rPr>
              <a:t>$</a:t>
            </a:r>
            <a:r>
              <a:rPr lang="en-US" sz="2000" dirty="0" err="1">
                <a:latin typeface="Times" pitchFamily="2" charset="0"/>
              </a:rPr>
              <a:t>stmt</a:t>
            </a:r>
            <a:r>
              <a:rPr lang="en-US" sz="2000" dirty="0">
                <a:latin typeface="Times" pitchFamily="2" charset="0"/>
              </a:rPr>
              <a:t> = $conn-&gt;prepare("SELECT * FROM users WHERE username = ? AND password = ?");</a:t>
            </a:r>
          </a:p>
          <a:p>
            <a:pPr marL="0" indent="0">
              <a:buNone/>
            </a:pPr>
            <a:r>
              <a:rPr lang="en-US" sz="2000" dirty="0">
                <a:latin typeface="Times" pitchFamily="2" charset="0"/>
              </a:rPr>
              <a:t>$</a:t>
            </a:r>
            <a:r>
              <a:rPr lang="en-US" sz="2000" dirty="0" err="1">
                <a:latin typeface="Times" pitchFamily="2" charset="0"/>
              </a:rPr>
              <a:t>stmt</a:t>
            </a:r>
            <a:r>
              <a:rPr lang="en-US" sz="2000" dirty="0">
                <a:latin typeface="Times" pitchFamily="2" charset="0"/>
              </a:rPr>
              <a:t>-&gt;</a:t>
            </a:r>
            <a:r>
              <a:rPr lang="en-US" sz="2000" dirty="0" err="1">
                <a:latin typeface="Times" pitchFamily="2" charset="0"/>
              </a:rPr>
              <a:t>bind_param</a:t>
            </a:r>
            <a:r>
              <a:rPr lang="en-US" sz="2000" dirty="0">
                <a:latin typeface="Times" pitchFamily="2" charset="0"/>
              </a:rPr>
              <a:t>("ss", $user, $pass); </a:t>
            </a:r>
          </a:p>
          <a:p>
            <a:pPr marL="0" indent="0">
              <a:buNone/>
            </a:pPr>
            <a:r>
              <a:rPr lang="en-US" sz="2000" dirty="0">
                <a:latin typeface="Times" pitchFamily="2" charset="0"/>
              </a:rPr>
              <a:t>$</a:t>
            </a:r>
            <a:r>
              <a:rPr lang="en-US" sz="2000" dirty="0" err="1">
                <a:latin typeface="Times" pitchFamily="2" charset="0"/>
              </a:rPr>
              <a:t>stmt</a:t>
            </a:r>
            <a:r>
              <a:rPr lang="en-US" sz="2000" dirty="0">
                <a:latin typeface="Times" pitchFamily="2" charset="0"/>
              </a:rPr>
              <a:t>-&gt;execute();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4EB7C1-5415-DED4-078C-FDD42AD2EEB2}"/>
              </a:ext>
            </a:extLst>
          </p:cNvPr>
          <p:cNvSpPr/>
          <p:nvPr/>
        </p:nvSpPr>
        <p:spPr>
          <a:xfrm>
            <a:off x="-68973" y="-16460"/>
            <a:ext cx="12281069" cy="3815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2F2304-2894-A0AF-6DAE-B3B2727D000E}"/>
              </a:ext>
            </a:extLst>
          </p:cNvPr>
          <p:cNvSpPr/>
          <p:nvPr/>
        </p:nvSpPr>
        <p:spPr>
          <a:xfrm>
            <a:off x="-68974" y="6712888"/>
            <a:ext cx="12281069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7E4636-8650-46C9-F9C1-308EDB2CC540}"/>
              </a:ext>
            </a:extLst>
          </p:cNvPr>
          <p:cNvSpPr/>
          <p:nvPr/>
        </p:nvSpPr>
        <p:spPr>
          <a:xfrm>
            <a:off x="-44535" y="328081"/>
            <a:ext cx="12281069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E13F29-C843-CD15-2575-222263480122}"/>
              </a:ext>
            </a:extLst>
          </p:cNvPr>
          <p:cNvSpPr/>
          <p:nvPr/>
        </p:nvSpPr>
        <p:spPr>
          <a:xfrm>
            <a:off x="-53008" y="6758608"/>
            <a:ext cx="12281069" cy="1423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13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FAED77-0BA4-3FFD-DDD1-ACA25EFEE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93" y="1177526"/>
            <a:ext cx="10360482" cy="32163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FA0092-0042-3EC8-ACE1-017D14269009}"/>
              </a:ext>
            </a:extLst>
          </p:cNvPr>
          <p:cNvSpPr/>
          <p:nvPr/>
        </p:nvSpPr>
        <p:spPr>
          <a:xfrm>
            <a:off x="712519" y="712519"/>
            <a:ext cx="5913912" cy="431074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yber Security Background Images – Browse 573,119 Stock Photos, Vectors,  and Video | Adobe Stock">
            <a:extLst>
              <a:ext uri="{FF2B5EF4-FFF2-40B4-BE49-F238E27FC236}">
                <a16:creationId xmlns:a16="http://schemas.microsoft.com/office/drawing/2014/main" id="{393426B2-5241-1053-323A-76C475F6E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74D873-AA06-3D8C-9FAA-21313458577E}"/>
              </a:ext>
            </a:extLst>
          </p:cNvPr>
          <p:cNvSpPr/>
          <p:nvPr/>
        </p:nvSpPr>
        <p:spPr>
          <a:xfrm>
            <a:off x="-68973" y="-16460"/>
            <a:ext cx="12281069" cy="3815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F7C91E-8B23-AEE1-C1B0-0CC3BF15B5F1}"/>
              </a:ext>
            </a:extLst>
          </p:cNvPr>
          <p:cNvSpPr/>
          <p:nvPr/>
        </p:nvSpPr>
        <p:spPr>
          <a:xfrm>
            <a:off x="-68974" y="6712888"/>
            <a:ext cx="12281069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544EE5-73F6-F013-172B-862F395C6BB7}"/>
              </a:ext>
            </a:extLst>
          </p:cNvPr>
          <p:cNvSpPr/>
          <p:nvPr/>
        </p:nvSpPr>
        <p:spPr>
          <a:xfrm>
            <a:off x="-44535" y="328081"/>
            <a:ext cx="12281069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916F46-7FFE-44C2-1DAE-0395EDF4E31B}"/>
              </a:ext>
            </a:extLst>
          </p:cNvPr>
          <p:cNvSpPr/>
          <p:nvPr/>
        </p:nvSpPr>
        <p:spPr>
          <a:xfrm>
            <a:off x="-53008" y="6758608"/>
            <a:ext cx="12281069" cy="1423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66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yber Security Background Images – Browse 573,119 Stock Photos, Vectors,  and Video | Adobe Stock">
            <a:extLst>
              <a:ext uri="{FF2B5EF4-FFF2-40B4-BE49-F238E27FC236}">
                <a16:creationId xmlns:a16="http://schemas.microsoft.com/office/drawing/2014/main" id="{11825D2A-B230-72CA-85E8-492466D9A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BD60D8-228C-2A6E-45F7-EE738C42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11013" cy="56030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" pitchFamily="2" charset="0"/>
              </a:rPr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1D222-A67C-CEF3-A144-259416107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06" y="962478"/>
            <a:ext cx="11946194" cy="52271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Times" pitchFamily="2" charset="0"/>
              </a:rPr>
              <a:t>SELECT * FROM users WHERE username = 'admin' OR 1=1 --' AND password = 'anything’;</a:t>
            </a:r>
          </a:p>
          <a:p>
            <a:pPr marL="0" indent="0">
              <a:buNone/>
            </a:pPr>
            <a:endParaRPr lang="en-US" sz="2400" dirty="0">
              <a:latin typeface="Times" pitchFamily="2" charset="0"/>
            </a:endParaRPr>
          </a:p>
          <a:p>
            <a:pPr marL="0" indent="0">
              <a:buNone/>
            </a:pPr>
            <a:endParaRPr lang="en-US" sz="2400" dirty="0">
              <a:latin typeface="Times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Times" pitchFamily="2" charset="0"/>
              </a:rPr>
              <a:t>The condition `1=1` is always TRUE, allowing the attacker to bypass authentication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4EB7C1-5415-DED4-078C-FDD42AD2EEB2}"/>
              </a:ext>
            </a:extLst>
          </p:cNvPr>
          <p:cNvSpPr/>
          <p:nvPr/>
        </p:nvSpPr>
        <p:spPr>
          <a:xfrm>
            <a:off x="-68973" y="-16460"/>
            <a:ext cx="12281069" cy="3815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2F2304-2894-A0AF-6DAE-B3B2727D000E}"/>
              </a:ext>
            </a:extLst>
          </p:cNvPr>
          <p:cNvSpPr/>
          <p:nvPr/>
        </p:nvSpPr>
        <p:spPr>
          <a:xfrm>
            <a:off x="-68974" y="6712888"/>
            <a:ext cx="12281069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7E4636-8650-46C9-F9C1-308EDB2CC540}"/>
              </a:ext>
            </a:extLst>
          </p:cNvPr>
          <p:cNvSpPr/>
          <p:nvPr/>
        </p:nvSpPr>
        <p:spPr>
          <a:xfrm>
            <a:off x="-44535" y="328081"/>
            <a:ext cx="12281069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E13F29-C843-CD15-2575-222263480122}"/>
              </a:ext>
            </a:extLst>
          </p:cNvPr>
          <p:cNvSpPr/>
          <p:nvPr/>
        </p:nvSpPr>
        <p:spPr>
          <a:xfrm>
            <a:off x="-53008" y="6758608"/>
            <a:ext cx="12281069" cy="1423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04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yber Security Background Images – Browse 573,119 Stock Photos, Vectors,  and Video | Adobe Stock">
            <a:extLst>
              <a:ext uri="{FF2B5EF4-FFF2-40B4-BE49-F238E27FC236}">
                <a16:creationId xmlns:a16="http://schemas.microsoft.com/office/drawing/2014/main" id="{E1525B93-3A9C-94AF-F1EB-2F50BB371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BD60D8-228C-2A6E-45F7-EE738C42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26" y="560198"/>
            <a:ext cx="10515600" cy="207918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Let’s Setup! Next Meeting …</a:t>
            </a:r>
            <a:br>
              <a:rPr lang="en-US" dirty="0">
                <a:latin typeface="Times" pitchFamily="2" charset="0"/>
              </a:rPr>
            </a:br>
            <a:r>
              <a:rPr lang="en-US" dirty="0">
                <a:latin typeface="Times" pitchFamily="2" charset="0"/>
              </a:rPr>
              <a:t>GitHub: </a:t>
            </a:r>
            <a:r>
              <a:rPr lang="en-US" b="1" i="1" dirty="0">
                <a:latin typeface="Times" pitchFamily="2" charset="0"/>
              </a:rPr>
              <a:t>https://</a:t>
            </a:r>
            <a:r>
              <a:rPr lang="en-US" b="1" i="1" dirty="0" err="1">
                <a:latin typeface="Times" pitchFamily="2" charset="0"/>
              </a:rPr>
              <a:t>github.com</a:t>
            </a:r>
            <a:r>
              <a:rPr lang="en-US" b="1" i="1" dirty="0">
                <a:latin typeface="Times" pitchFamily="2" charset="0"/>
              </a:rPr>
              <a:t>/</a:t>
            </a:r>
            <a:r>
              <a:rPr lang="en-US" b="1" i="1" dirty="0" err="1">
                <a:latin typeface="Times" pitchFamily="2" charset="0"/>
              </a:rPr>
              <a:t>JericoDev</a:t>
            </a:r>
            <a:br>
              <a:rPr lang="en-US" dirty="0">
                <a:latin typeface="Times" pitchFamily="2" charset="0"/>
              </a:rPr>
            </a:br>
            <a:r>
              <a:rPr lang="en-US" sz="3600" dirty="0">
                <a:latin typeface="Times" pitchFamily="2" charset="0"/>
              </a:rPr>
              <a:t>Tools: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1D222-A67C-CEF3-A144-259416107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760" y="254370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" pitchFamily="2" charset="0"/>
              </a:rPr>
              <a:t>XAMPP / WAMPP &lt;- Server Manager Application</a:t>
            </a:r>
          </a:p>
          <a:p>
            <a:pPr marL="0" indent="0">
              <a:buNone/>
            </a:pPr>
            <a:r>
              <a:rPr lang="en-US" dirty="0">
                <a:latin typeface="Times" pitchFamily="2" charset="0"/>
              </a:rPr>
              <a:t>Visual Studio Code or any code editor</a:t>
            </a:r>
          </a:p>
          <a:p>
            <a:pPr marL="0" indent="0">
              <a:buNone/>
            </a:pPr>
            <a:r>
              <a:rPr lang="en-US" dirty="0">
                <a:latin typeface="Times" pitchFamily="2" charset="0"/>
              </a:rPr>
              <a:t>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>
                <a:latin typeface="Times" pitchFamily="2" charset="0"/>
              </a:rPr>
              <a:t>localhost/phpMyAdmin</a:t>
            </a:r>
          </a:p>
          <a:p>
            <a:pPr marL="0" indent="0">
              <a:buNone/>
            </a:pPr>
            <a:r>
              <a:rPr lang="en-US" dirty="0">
                <a:latin typeface="Times" pitchFamily="2" charset="0"/>
              </a:rPr>
              <a:t>- Create database name `</a:t>
            </a:r>
            <a:r>
              <a:rPr lang="en-US" dirty="0" err="1">
                <a:latin typeface="Times" pitchFamily="2" charset="0"/>
              </a:rPr>
              <a:t>testdb</a:t>
            </a:r>
            <a:r>
              <a:rPr lang="en-US" dirty="0">
                <a:latin typeface="Times" pitchFamily="2" charset="0"/>
              </a:rPr>
              <a:t>`</a:t>
            </a:r>
          </a:p>
          <a:p>
            <a:pPr marL="0" indent="0">
              <a:buNone/>
            </a:pPr>
            <a:r>
              <a:rPr lang="en-US" dirty="0">
                <a:latin typeface="Times" pitchFamily="2" charset="0"/>
              </a:rPr>
              <a:t>- Create table name `users`</a:t>
            </a:r>
          </a:p>
          <a:p>
            <a:pPr marL="0" indent="0">
              <a:buNone/>
            </a:pPr>
            <a:r>
              <a:rPr lang="en-US" dirty="0">
                <a:latin typeface="Times" pitchFamily="2" charset="0"/>
              </a:rPr>
              <a:t>- Create fields under the users table: `username` and `password`</a:t>
            </a:r>
          </a:p>
          <a:p>
            <a:pPr marL="0" indent="0">
              <a:buNone/>
            </a:pPr>
            <a:endParaRPr lang="en-US" dirty="0">
              <a:latin typeface="Times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3DB65-0E73-AF5F-55FB-95018ABCBB66}"/>
              </a:ext>
            </a:extLst>
          </p:cNvPr>
          <p:cNvSpPr/>
          <p:nvPr/>
        </p:nvSpPr>
        <p:spPr>
          <a:xfrm>
            <a:off x="-68973" y="-16460"/>
            <a:ext cx="12281069" cy="3815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3AA1E1-B166-87C4-B9DF-D457A81448F8}"/>
              </a:ext>
            </a:extLst>
          </p:cNvPr>
          <p:cNvSpPr/>
          <p:nvPr/>
        </p:nvSpPr>
        <p:spPr>
          <a:xfrm>
            <a:off x="-68974" y="6712888"/>
            <a:ext cx="12281069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1F83C2-4F3F-7B18-5D12-AB75F1836F20}"/>
              </a:ext>
            </a:extLst>
          </p:cNvPr>
          <p:cNvSpPr/>
          <p:nvPr/>
        </p:nvSpPr>
        <p:spPr>
          <a:xfrm>
            <a:off x="-44535" y="328081"/>
            <a:ext cx="12281069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483993-12B3-9F39-335E-65D66072080E}"/>
              </a:ext>
            </a:extLst>
          </p:cNvPr>
          <p:cNvSpPr/>
          <p:nvPr/>
        </p:nvSpPr>
        <p:spPr>
          <a:xfrm>
            <a:off x="-53008" y="6758608"/>
            <a:ext cx="12281069" cy="1423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7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yber Security Background Images – Browse 573,119 Stock Photos, Vectors,  and Video | Adobe Stock">
            <a:extLst>
              <a:ext uri="{FF2B5EF4-FFF2-40B4-BE49-F238E27FC236}">
                <a16:creationId xmlns:a16="http://schemas.microsoft.com/office/drawing/2014/main" id="{AE26FF17-1C20-4DFF-66DF-358241466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BD60D8-228C-2A6E-45F7-EE738C42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" pitchFamily="2" charset="0"/>
              </a:rPr>
              <a:t>Discussions and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1D222-A67C-CEF3-A144-259416107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516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H" dirty="0">
                <a:latin typeface="Times" pitchFamily="2" charset="0"/>
              </a:rPr>
              <a:t>Information Security (InfoSec)</a:t>
            </a:r>
          </a:p>
          <a:p>
            <a:pPr marL="0" indent="0">
              <a:buNone/>
            </a:pPr>
            <a:r>
              <a:rPr lang="en-PH" dirty="0">
                <a:latin typeface="Times" pitchFamily="2" charset="0"/>
              </a:rPr>
              <a:t>Web Development (</a:t>
            </a:r>
            <a:r>
              <a:rPr lang="en-PH" dirty="0" err="1">
                <a:latin typeface="Times" pitchFamily="2" charset="0"/>
              </a:rPr>
              <a:t>WebDev</a:t>
            </a:r>
            <a:r>
              <a:rPr lang="en-PH" dirty="0">
                <a:latin typeface="Times" pitchFamily="2" charset="0"/>
              </a:rPr>
              <a:t>)</a:t>
            </a:r>
          </a:p>
          <a:p>
            <a:pPr marL="0" indent="0">
              <a:buNone/>
            </a:pPr>
            <a:r>
              <a:rPr lang="en-PH" i="1" u="sng" dirty="0">
                <a:latin typeface="Times" pitchFamily="2" charset="0"/>
              </a:rPr>
              <a:t>Hands-on</a:t>
            </a:r>
            <a:r>
              <a:rPr lang="en-PH" dirty="0">
                <a:latin typeface="Times" pitchFamily="2" charset="0"/>
              </a:rPr>
              <a:t>:</a:t>
            </a:r>
          </a:p>
          <a:p>
            <a:pPr marL="0" indent="0">
              <a:buNone/>
            </a:pPr>
            <a:r>
              <a:rPr lang="en-PH" dirty="0">
                <a:latin typeface="Times" pitchFamily="2" charset="0"/>
              </a:rPr>
              <a:t>SQL Injection</a:t>
            </a:r>
          </a:p>
          <a:p>
            <a:pPr marL="0" indent="0">
              <a:buNone/>
            </a:pPr>
            <a:r>
              <a:rPr lang="en-PH" dirty="0">
                <a:latin typeface="Times" pitchFamily="2" charset="0"/>
              </a:rPr>
              <a:t>Prevention of SQL Injection</a:t>
            </a:r>
          </a:p>
          <a:p>
            <a:pPr marL="0" indent="0">
              <a:buNone/>
            </a:pPr>
            <a:endParaRPr lang="en-PH" dirty="0">
              <a:latin typeface="Times" pitchFamily="2" charset="0"/>
            </a:endParaRPr>
          </a:p>
          <a:p>
            <a:pPr marL="0" indent="0">
              <a:buNone/>
            </a:pPr>
            <a:r>
              <a:rPr lang="en-PH" b="1" dirty="0">
                <a:latin typeface="Times" pitchFamily="2" charset="0"/>
              </a:rPr>
              <a:t>Activity = </a:t>
            </a:r>
            <a:r>
              <a:rPr lang="en-PH" b="1" i="1" u="sng" dirty="0">
                <a:latin typeface="Times" pitchFamily="2" charset="0"/>
              </a:rPr>
              <a:t>Reward!</a:t>
            </a:r>
            <a:endParaRPr lang="en-PH" b="1" u="sng" dirty="0">
              <a:latin typeface="Times" pitchFamily="2" charset="0"/>
            </a:endParaRPr>
          </a:p>
          <a:p>
            <a:pPr marL="0" indent="0">
              <a:buNone/>
            </a:pPr>
            <a:r>
              <a:rPr lang="en-PH" dirty="0">
                <a:latin typeface="Times" pitchFamily="2" charset="0"/>
              </a:rPr>
              <a:t>GOAL: </a:t>
            </a:r>
            <a:r>
              <a:rPr lang="en-PH" b="1" dirty="0">
                <a:latin typeface="Times" pitchFamily="2" charset="0"/>
              </a:rPr>
              <a:t>Apply</a:t>
            </a:r>
            <a:r>
              <a:rPr lang="en-PH" dirty="0">
                <a:latin typeface="Times" pitchFamily="2" charset="0"/>
              </a:rPr>
              <a:t> and </a:t>
            </a:r>
            <a:r>
              <a:rPr lang="en-PH" b="1" dirty="0">
                <a:latin typeface="Times" pitchFamily="2" charset="0"/>
              </a:rPr>
              <a:t>prevent</a:t>
            </a:r>
            <a:r>
              <a:rPr lang="en-PH" dirty="0">
                <a:latin typeface="Times" pitchFamily="2" charset="0"/>
              </a:rPr>
              <a:t> a web application  from SQL Injection using SQL binding parameters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D66C2-530C-D40D-1EEC-C63AB001EE88}"/>
              </a:ext>
            </a:extLst>
          </p:cNvPr>
          <p:cNvSpPr/>
          <p:nvPr/>
        </p:nvSpPr>
        <p:spPr>
          <a:xfrm>
            <a:off x="-68973" y="-16460"/>
            <a:ext cx="12281069" cy="3815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6552D9-0486-A451-100E-9592DB94D50D}"/>
              </a:ext>
            </a:extLst>
          </p:cNvPr>
          <p:cNvSpPr/>
          <p:nvPr/>
        </p:nvSpPr>
        <p:spPr>
          <a:xfrm>
            <a:off x="-53008" y="6758608"/>
            <a:ext cx="12281069" cy="1423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2CFF8F-DB58-08D8-AE48-E18CC5E80475}"/>
              </a:ext>
            </a:extLst>
          </p:cNvPr>
          <p:cNvSpPr/>
          <p:nvPr/>
        </p:nvSpPr>
        <p:spPr>
          <a:xfrm>
            <a:off x="-68974" y="6712888"/>
            <a:ext cx="12281069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6C5CF9-7843-1E76-EB11-877B431AF3A3}"/>
              </a:ext>
            </a:extLst>
          </p:cNvPr>
          <p:cNvSpPr/>
          <p:nvPr/>
        </p:nvSpPr>
        <p:spPr>
          <a:xfrm>
            <a:off x="-44535" y="328081"/>
            <a:ext cx="12281069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8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yber Security Background Images – Browse 573,119 Stock Photos, Vectors,  and Video | Adobe Stock">
            <a:extLst>
              <a:ext uri="{FF2B5EF4-FFF2-40B4-BE49-F238E27FC236}">
                <a16:creationId xmlns:a16="http://schemas.microsoft.com/office/drawing/2014/main" id="{A1D1BC60-F0E8-6B5E-833C-8D80521D5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C17FCD-1745-A8C2-7C87-8E7F60F7D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3612"/>
            <a:ext cx="9144000" cy="2387600"/>
          </a:xfrm>
        </p:spPr>
        <p:txBody>
          <a:bodyPr/>
          <a:lstStyle/>
          <a:p>
            <a:r>
              <a:rPr lang="en-US" b="1" dirty="0">
                <a:latin typeface="Times" pitchFamily="2" charset="0"/>
              </a:rPr>
              <a:t>Information Security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BF2C48-C99C-F007-EAB5-2942F492DB9B}"/>
              </a:ext>
            </a:extLst>
          </p:cNvPr>
          <p:cNvSpPr/>
          <p:nvPr/>
        </p:nvSpPr>
        <p:spPr>
          <a:xfrm>
            <a:off x="-68973" y="-16460"/>
            <a:ext cx="12281069" cy="3815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2E0038-38A6-A5B4-7798-F968CDD5E8EB}"/>
              </a:ext>
            </a:extLst>
          </p:cNvPr>
          <p:cNvSpPr/>
          <p:nvPr/>
        </p:nvSpPr>
        <p:spPr>
          <a:xfrm>
            <a:off x="-68974" y="6712888"/>
            <a:ext cx="12281069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4F7664-0C62-C50C-7EEB-62F9DDB78DBA}"/>
              </a:ext>
            </a:extLst>
          </p:cNvPr>
          <p:cNvSpPr/>
          <p:nvPr/>
        </p:nvSpPr>
        <p:spPr>
          <a:xfrm>
            <a:off x="-44535" y="328081"/>
            <a:ext cx="12281069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509F4-8776-50AF-7C3C-5CF83C0BA715}"/>
              </a:ext>
            </a:extLst>
          </p:cNvPr>
          <p:cNvSpPr/>
          <p:nvPr/>
        </p:nvSpPr>
        <p:spPr>
          <a:xfrm>
            <a:off x="-53008" y="6758608"/>
            <a:ext cx="12281069" cy="1423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9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yber Security Background Images – Browse 573,119 Stock Photos, Vectors,  and Video | Adobe Stock">
            <a:extLst>
              <a:ext uri="{FF2B5EF4-FFF2-40B4-BE49-F238E27FC236}">
                <a16:creationId xmlns:a16="http://schemas.microsoft.com/office/drawing/2014/main" id="{8B4F0231-4C4E-BCBB-9B0E-E27D7CF24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808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BD60D8-228C-2A6E-45F7-EE738C42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" pitchFamily="2" charset="0"/>
              </a:rPr>
              <a:t>Information Security (InfoSec)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1D222-A67C-CEF3-A144-259416107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>
                <a:latin typeface="Times" pitchFamily="2" charset="0"/>
              </a:rPr>
              <a:t>Protecting information systems from theft, damage, and disruption.</a:t>
            </a:r>
          </a:p>
          <a:p>
            <a:pPr marL="0" indent="0">
              <a:buNone/>
            </a:pPr>
            <a:endParaRPr lang="en-PH" dirty="0">
              <a:latin typeface="Times" pitchFamily="2" charset="0"/>
            </a:endParaRPr>
          </a:p>
          <a:p>
            <a:pPr marL="0" indent="0">
              <a:buNone/>
            </a:pPr>
            <a:r>
              <a:rPr lang="en-PH" dirty="0">
                <a:latin typeface="Times" pitchFamily="2" charset="0"/>
              </a:rPr>
              <a:t>Three concepts:</a:t>
            </a:r>
          </a:p>
          <a:p>
            <a:pPr marL="0" indent="0">
              <a:buNone/>
            </a:pPr>
            <a:endParaRPr lang="en-PH" dirty="0">
              <a:latin typeface="Times" pitchFamily="2" charset="0"/>
            </a:endParaRPr>
          </a:p>
          <a:p>
            <a:pPr marL="0" indent="0">
              <a:buNone/>
            </a:pPr>
            <a:r>
              <a:rPr lang="en-PH" dirty="0">
                <a:latin typeface="Times" pitchFamily="2" charset="0"/>
              </a:rPr>
              <a:t>Confidentiality – Authorized access only</a:t>
            </a:r>
          </a:p>
          <a:p>
            <a:pPr marL="0" indent="0">
              <a:buNone/>
            </a:pPr>
            <a:r>
              <a:rPr lang="en-PH" dirty="0">
                <a:latin typeface="Times" pitchFamily="2" charset="0"/>
              </a:rPr>
              <a:t>Integrity – Accurate and complete data</a:t>
            </a:r>
          </a:p>
          <a:p>
            <a:pPr marL="0" indent="0">
              <a:buNone/>
            </a:pPr>
            <a:r>
              <a:rPr lang="en-PH" dirty="0">
                <a:latin typeface="Times" pitchFamily="2" charset="0"/>
              </a:rPr>
              <a:t>Availability - Access when needed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2508C6-DB2D-760C-2E2F-93963B666F21}"/>
              </a:ext>
            </a:extLst>
          </p:cNvPr>
          <p:cNvSpPr/>
          <p:nvPr/>
        </p:nvSpPr>
        <p:spPr>
          <a:xfrm>
            <a:off x="-68973" y="-16460"/>
            <a:ext cx="12281069" cy="3815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85770A-AFEE-2A62-B634-1BBFC3BE9528}"/>
              </a:ext>
            </a:extLst>
          </p:cNvPr>
          <p:cNvSpPr/>
          <p:nvPr/>
        </p:nvSpPr>
        <p:spPr>
          <a:xfrm>
            <a:off x="-68974" y="6712888"/>
            <a:ext cx="12281069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3CE883-05E4-DB30-CD45-416192E8A085}"/>
              </a:ext>
            </a:extLst>
          </p:cNvPr>
          <p:cNvSpPr/>
          <p:nvPr/>
        </p:nvSpPr>
        <p:spPr>
          <a:xfrm>
            <a:off x="-44535" y="328081"/>
            <a:ext cx="12281069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E06226-BEF0-9C62-AC6E-407BA0F0232E}"/>
              </a:ext>
            </a:extLst>
          </p:cNvPr>
          <p:cNvSpPr/>
          <p:nvPr/>
        </p:nvSpPr>
        <p:spPr>
          <a:xfrm>
            <a:off x="-53008" y="6758608"/>
            <a:ext cx="12281069" cy="1423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0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yber Security Background Images – Browse 573,119 Stock Photos, Vectors,  and Video | Adobe Stock">
            <a:extLst>
              <a:ext uri="{FF2B5EF4-FFF2-40B4-BE49-F238E27FC236}">
                <a16:creationId xmlns:a16="http://schemas.microsoft.com/office/drawing/2014/main" id="{7CC75FF8-B1D0-47CD-4C34-54F93424F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BD60D8-228C-2A6E-45F7-EE738C42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Common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1D222-A67C-CEF3-A144-259416107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363"/>
            <a:ext cx="10515600" cy="929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Phishing, </a:t>
            </a:r>
            <a:r>
              <a:rPr lang="en-PH" dirty="0">
                <a:solidFill>
                  <a:srgbClr val="00B050"/>
                </a:solidFill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SQL Injection</a:t>
            </a:r>
            <a:r>
              <a:rPr lang="en-PH" dirty="0"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, Malware, Ransomware, Social engineering</a:t>
            </a:r>
            <a:endParaRPr lang="en-US" dirty="0">
              <a:latin typeface="Times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73CE30-2F09-7599-9F9E-4D421355F902}"/>
              </a:ext>
            </a:extLst>
          </p:cNvPr>
          <p:cNvSpPr txBox="1">
            <a:spLocks/>
          </p:cNvSpPr>
          <p:nvPr/>
        </p:nvSpPr>
        <p:spPr>
          <a:xfrm>
            <a:off x="838200" y="23038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Mitigation for SQL Injection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73438A-FCCA-DEA5-0B97-4A12E2095E9B}"/>
              </a:ext>
            </a:extLst>
          </p:cNvPr>
          <p:cNvSpPr txBox="1">
            <a:spLocks/>
          </p:cNvSpPr>
          <p:nvPr/>
        </p:nvSpPr>
        <p:spPr>
          <a:xfrm>
            <a:off x="838200" y="3313050"/>
            <a:ext cx="10515600" cy="1935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" pitchFamily="2" charset="0"/>
                <a:ea typeface="Tahoma" panose="020B0604030504040204" pitchFamily="34" charset="0"/>
                <a:cs typeface="Tahoma" panose="020B0604030504040204" pitchFamily="34" charset="0"/>
              </a:rPr>
              <a:t>Bind Parameters</a:t>
            </a:r>
            <a:endParaRPr lang="en-PH" dirty="0">
              <a:latin typeface="Times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6769DE-18BE-9C6D-E462-72CBE01C0718}"/>
              </a:ext>
            </a:extLst>
          </p:cNvPr>
          <p:cNvSpPr/>
          <p:nvPr/>
        </p:nvSpPr>
        <p:spPr>
          <a:xfrm>
            <a:off x="-68973" y="-16460"/>
            <a:ext cx="12281069" cy="3815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F8554B-C71A-5603-3BFC-619B77FCA0FB}"/>
              </a:ext>
            </a:extLst>
          </p:cNvPr>
          <p:cNvSpPr/>
          <p:nvPr/>
        </p:nvSpPr>
        <p:spPr>
          <a:xfrm>
            <a:off x="-68974" y="6712888"/>
            <a:ext cx="12281069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93A23D-7FEE-7F5D-0889-7C49537F5352}"/>
              </a:ext>
            </a:extLst>
          </p:cNvPr>
          <p:cNvSpPr/>
          <p:nvPr/>
        </p:nvSpPr>
        <p:spPr>
          <a:xfrm>
            <a:off x="-44535" y="328081"/>
            <a:ext cx="12281069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512F9D-0CF4-B2FD-6F42-66F610709F8A}"/>
              </a:ext>
            </a:extLst>
          </p:cNvPr>
          <p:cNvSpPr/>
          <p:nvPr/>
        </p:nvSpPr>
        <p:spPr>
          <a:xfrm>
            <a:off x="-53008" y="6758608"/>
            <a:ext cx="12281069" cy="1423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3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yber Security Background Images – Browse 573,119 Stock Photos, Vectors,  and Video | Adobe Stock">
            <a:extLst>
              <a:ext uri="{FF2B5EF4-FFF2-40B4-BE49-F238E27FC236}">
                <a16:creationId xmlns:a16="http://schemas.microsoft.com/office/drawing/2014/main" id="{F3DDF235-C056-0846-AE37-37AF9029B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C17FCD-1745-A8C2-7C87-8E7F60F7D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81194"/>
            <a:ext cx="9144000" cy="113001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" pitchFamily="2" charset="0"/>
              </a:rPr>
              <a:t>The Vast Area of Web Applications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323D68-DF26-3F54-0527-44A735929714}"/>
              </a:ext>
            </a:extLst>
          </p:cNvPr>
          <p:cNvSpPr/>
          <p:nvPr/>
        </p:nvSpPr>
        <p:spPr>
          <a:xfrm>
            <a:off x="-68973" y="-16460"/>
            <a:ext cx="12281069" cy="3815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E3D552-831D-81C4-890C-7E2B03C8B2E2}"/>
              </a:ext>
            </a:extLst>
          </p:cNvPr>
          <p:cNvSpPr/>
          <p:nvPr/>
        </p:nvSpPr>
        <p:spPr>
          <a:xfrm>
            <a:off x="-68974" y="6712888"/>
            <a:ext cx="12281069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CB4B62-41BE-103A-8ABF-B3AF5BD5BDB4}"/>
              </a:ext>
            </a:extLst>
          </p:cNvPr>
          <p:cNvSpPr/>
          <p:nvPr/>
        </p:nvSpPr>
        <p:spPr>
          <a:xfrm>
            <a:off x="-44535" y="328081"/>
            <a:ext cx="12281069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1B6E2A-0C7E-6487-7C42-EB7C2C41F041}"/>
              </a:ext>
            </a:extLst>
          </p:cNvPr>
          <p:cNvSpPr/>
          <p:nvPr/>
        </p:nvSpPr>
        <p:spPr>
          <a:xfrm>
            <a:off x="-53008" y="6758608"/>
            <a:ext cx="12281069" cy="1423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66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yber Security Background Images – Browse 573,119 Stock Photos, Vectors,  and Video | Adobe Stock">
            <a:extLst>
              <a:ext uri="{FF2B5EF4-FFF2-40B4-BE49-F238E27FC236}">
                <a16:creationId xmlns:a16="http://schemas.microsoft.com/office/drawing/2014/main" id="{0761F078-C3A5-B5D0-8BD8-2E847BA8C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BD60D8-228C-2A6E-45F7-EE738C42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" pitchFamily="2" charset="0"/>
              </a:rPr>
              <a:t>Web Development (</a:t>
            </a:r>
            <a:r>
              <a:rPr lang="en-US" b="1" dirty="0" err="1">
                <a:latin typeface="Times" pitchFamily="2" charset="0"/>
              </a:rPr>
              <a:t>WebDev</a:t>
            </a:r>
            <a:r>
              <a:rPr lang="en-US" b="1" dirty="0">
                <a:latin typeface="Times" pitchFamily="2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1D222-A67C-CEF3-A144-259416107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24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PH" dirty="0">
                <a:latin typeface="Times" pitchFamily="2" charset="0"/>
              </a:rPr>
              <a:t>Involves </a:t>
            </a:r>
            <a:r>
              <a:rPr lang="en-PH" b="1" dirty="0">
                <a:latin typeface="Times" pitchFamily="2" charset="0"/>
              </a:rPr>
              <a:t>building</a:t>
            </a:r>
            <a:r>
              <a:rPr lang="en-PH" dirty="0">
                <a:latin typeface="Times" pitchFamily="2" charset="0"/>
              </a:rPr>
              <a:t> and </a:t>
            </a:r>
            <a:r>
              <a:rPr lang="en-PH" b="1" dirty="0">
                <a:latin typeface="Times" pitchFamily="2" charset="0"/>
              </a:rPr>
              <a:t>maintaining</a:t>
            </a:r>
            <a:r>
              <a:rPr lang="en-PH" dirty="0">
                <a:latin typeface="Times" pitchFamily="2" charset="0"/>
              </a:rPr>
              <a:t> </a:t>
            </a:r>
            <a:r>
              <a:rPr lang="en-PH" i="1" dirty="0">
                <a:latin typeface="Times" pitchFamily="2" charset="0"/>
              </a:rPr>
              <a:t>websites</a:t>
            </a:r>
          </a:p>
          <a:p>
            <a:pPr marL="0" indent="0">
              <a:buNone/>
            </a:pPr>
            <a:r>
              <a:rPr lang="en-PH" dirty="0">
                <a:latin typeface="Times" pitchFamily="2" charset="0"/>
              </a:rPr>
              <a:t>Developmental Areas:</a:t>
            </a:r>
          </a:p>
          <a:p>
            <a:pPr marL="0" indent="0">
              <a:buNone/>
            </a:pPr>
            <a:r>
              <a:rPr lang="en-US" dirty="0">
                <a:latin typeface="Times" pitchFamily="2" charset="0"/>
              </a:rPr>
              <a:t>Front-End Development 	- HTML, CSS, JavaScript</a:t>
            </a:r>
          </a:p>
          <a:p>
            <a:pPr marL="0" indent="0">
              <a:buNone/>
            </a:pPr>
            <a:endParaRPr lang="en-US" dirty="0">
              <a:latin typeface="Times" pitchFamily="2" charset="0"/>
            </a:endParaRPr>
          </a:p>
          <a:p>
            <a:pPr marL="0" indent="0">
              <a:buNone/>
            </a:pPr>
            <a:r>
              <a:rPr lang="en-US" dirty="0">
                <a:latin typeface="Times" pitchFamily="2" charset="0"/>
              </a:rPr>
              <a:t>Back-End Development – PHP, Python</a:t>
            </a:r>
          </a:p>
          <a:p>
            <a:pPr marL="0" indent="0">
              <a:buNone/>
            </a:pPr>
            <a:endParaRPr lang="en-US" dirty="0">
              <a:latin typeface="Times" pitchFamily="2" charset="0"/>
            </a:endParaRPr>
          </a:p>
          <a:p>
            <a:pPr marL="0" indent="0">
              <a:buNone/>
            </a:pPr>
            <a:r>
              <a:rPr lang="en-US" dirty="0">
                <a:latin typeface="Times" pitchFamily="2" charset="0"/>
              </a:rPr>
              <a:t>Full-Stack Development – Combines both front &amp; back end frameworks</a:t>
            </a:r>
          </a:p>
          <a:p>
            <a:pPr marL="0" indent="0">
              <a:buNone/>
            </a:pPr>
            <a:endParaRPr lang="en-US" dirty="0">
              <a:latin typeface="Times" pitchFamily="2" charset="0"/>
            </a:endParaRPr>
          </a:p>
          <a:p>
            <a:pPr marL="0" indent="0">
              <a:buNone/>
            </a:pPr>
            <a:endParaRPr lang="en-PH" dirty="0">
              <a:latin typeface="Times" pitchFamily="2" charset="0"/>
            </a:endParaRPr>
          </a:p>
          <a:p>
            <a:pPr marL="0" indent="0">
              <a:buNone/>
            </a:pPr>
            <a:endParaRPr lang="en-US" dirty="0">
              <a:latin typeface="Times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DFB164-48BA-0EB7-EE5F-2A60CE46F90C}"/>
              </a:ext>
            </a:extLst>
          </p:cNvPr>
          <p:cNvSpPr/>
          <p:nvPr/>
        </p:nvSpPr>
        <p:spPr>
          <a:xfrm>
            <a:off x="-68973" y="-16460"/>
            <a:ext cx="12281069" cy="3815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B84B21-1CB1-3355-4D71-ECC63B0F5E38}"/>
              </a:ext>
            </a:extLst>
          </p:cNvPr>
          <p:cNvSpPr/>
          <p:nvPr/>
        </p:nvSpPr>
        <p:spPr>
          <a:xfrm>
            <a:off x="-68974" y="6712888"/>
            <a:ext cx="12281069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1F431B-A91A-C039-F91E-CCA42458C54B}"/>
              </a:ext>
            </a:extLst>
          </p:cNvPr>
          <p:cNvSpPr/>
          <p:nvPr/>
        </p:nvSpPr>
        <p:spPr>
          <a:xfrm>
            <a:off x="-44535" y="328081"/>
            <a:ext cx="12281069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AA3C8E-0CCC-9A3A-68B7-FFCB902938A7}"/>
              </a:ext>
            </a:extLst>
          </p:cNvPr>
          <p:cNvSpPr/>
          <p:nvPr/>
        </p:nvSpPr>
        <p:spPr>
          <a:xfrm>
            <a:off x="-53008" y="6758608"/>
            <a:ext cx="12281069" cy="1423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8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yber Security Background Images – Browse 573,119 Stock Photos, Vectors,  and Video | Adobe Stock">
            <a:extLst>
              <a:ext uri="{FF2B5EF4-FFF2-40B4-BE49-F238E27FC236}">
                <a16:creationId xmlns:a16="http://schemas.microsoft.com/office/drawing/2014/main" id="{0FC252AD-3D0C-2277-CB78-08BF6828A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7FA718-BBD0-0182-F674-00740CCD7C61}"/>
              </a:ext>
            </a:extLst>
          </p:cNvPr>
          <p:cNvSpPr/>
          <p:nvPr/>
        </p:nvSpPr>
        <p:spPr>
          <a:xfrm>
            <a:off x="-68973" y="-16460"/>
            <a:ext cx="12281069" cy="3815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957A72-6E96-A8D9-40C2-CC4B2885DEFB}"/>
              </a:ext>
            </a:extLst>
          </p:cNvPr>
          <p:cNvSpPr/>
          <p:nvPr/>
        </p:nvSpPr>
        <p:spPr>
          <a:xfrm>
            <a:off x="-68974" y="6712888"/>
            <a:ext cx="12281069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8CC82E-EEC7-95D8-8C6B-47A9D4D226D8}"/>
              </a:ext>
            </a:extLst>
          </p:cNvPr>
          <p:cNvSpPr/>
          <p:nvPr/>
        </p:nvSpPr>
        <p:spPr>
          <a:xfrm>
            <a:off x="-44535" y="328081"/>
            <a:ext cx="12281069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601840F7-E3F2-991E-03F0-2D7B960F6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380" y="1679449"/>
            <a:ext cx="5891348" cy="274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0823F3-4642-A61C-7A65-863A8808F108}"/>
              </a:ext>
            </a:extLst>
          </p:cNvPr>
          <p:cNvSpPr/>
          <p:nvPr/>
        </p:nvSpPr>
        <p:spPr>
          <a:xfrm>
            <a:off x="-53008" y="6758608"/>
            <a:ext cx="12281069" cy="1423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4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yber Security Background Images – Browse 573,119 Stock Photos, Vectors,  and Video | Adobe Stock">
            <a:extLst>
              <a:ext uri="{FF2B5EF4-FFF2-40B4-BE49-F238E27FC236}">
                <a16:creationId xmlns:a16="http://schemas.microsoft.com/office/drawing/2014/main" id="{CDB28CDF-38C2-C1E8-1EBE-6AB2B55B0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BD60D8-228C-2A6E-45F7-EE738C42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" pitchFamily="2" charset="0"/>
              </a:rPr>
              <a:t>SQL (Structured Query Language)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1D222-A67C-CEF3-A144-259416107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>
                <a:latin typeface="Times" pitchFamily="2" charset="0"/>
              </a:rPr>
              <a:t>- is a domain-specific language used to manage data, especially in a relational database management system.</a:t>
            </a:r>
          </a:p>
          <a:p>
            <a:pPr marL="0" indent="0">
              <a:buNone/>
            </a:pPr>
            <a:endParaRPr lang="en-PH" dirty="0">
              <a:latin typeface="Times" pitchFamily="2" charset="0"/>
            </a:endParaRPr>
          </a:p>
          <a:p>
            <a:pPr marL="0" indent="0">
              <a:buNone/>
            </a:pPr>
            <a:r>
              <a:rPr lang="en-US" sz="4400" b="1" dirty="0">
                <a:latin typeface="Times" pitchFamily="2" charset="0"/>
              </a:rPr>
              <a:t>SQL INJECTION</a:t>
            </a:r>
          </a:p>
          <a:p>
            <a:pPr marL="0" indent="0">
              <a:buNone/>
            </a:pPr>
            <a:r>
              <a:rPr lang="en-US" dirty="0">
                <a:latin typeface="Times" pitchFamily="2" charset="0"/>
              </a:rPr>
              <a:t>- Manipulate your input access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BAC86C-CAAA-2AB8-CA58-219357649862}"/>
              </a:ext>
            </a:extLst>
          </p:cNvPr>
          <p:cNvSpPr/>
          <p:nvPr/>
        </p:nvSpPr>
        <p:spPr>
          <a:xfrm>
            <a:off x="-68973" y="-16460"/>
            <a:ext cx="12281069" cy="3815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4EBA5C-385B-C956-21B8-F969EE7A9EAA}"/>
              </a:ext>
            </a:extLst>
          </p:cNvPr>
          <p:cNvSpPr/>
          <p:nvPr/>
        </p:nvSpPr>
        <p:spPr>
          <a:xfrm>
            <a:off x="-68974" y="6712888"/>
            <a:ext cx="12281069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4BF78C-EEA2-92DE-3C74-100340A78AAD}"/>
              </a:ext>
            </a:extLst>
          </p:cNvPr>
          <p:cNvSpPr/>
          <p:nvPr/>
        </p:nvSpPr>
        <p:spPr>
          <a:xfrm>
            <a:off x="-44535" y="328081"/>
            <a:ext cx="12281069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3564C2-0C98-A65F-0C8B-7204E93E0827}"/>
              </a:ext>
            </a:extLst>
          </p:cNvPr>
          <p:cNvSpPr/>
          <p:nvPr/>
        </p:nvSpPr>
        <p:spPr>
          <a:xfrm>
            <a:off x="-53008" y="6758608"/>
            <a:ext cx="12281069" cy="1423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6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735</Words>
  <Application>Microsoft Macintosh PowerPoint</Application>
  <PresentationFormat>Widescreen</PresentationFormat>
  <Paragraphs>118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</vt:lpstr>
      <vt:lpstr>var(--font-family, var(--font-family-sans))</vt:lpstr>
      <vt:lpstr>Office Theme</vt:lpstr>
      <vt:lpstr>Cyber Security : Threat of SQL Injection in the Web Environment</vt:lpstr>
      <vt:lpstr>Discussions and Activities</vt:lpstr>
      <vt:lpstr>Information Security</vt:lpstr>
      <vt:lpstr>Information Security (InfoSec)</vt:lpstr>
      <vt:lpstr>Common threats</vt:lpstr>
      <vt:lpstr>The Vast Area of Web Applications</vt:lpstr>
      <vt:lpstr>Web Development (WebDev)</vt:lpstr>
      <vt:lpstr>PowerPoint Presentation</vt:lpstr>
      <vt:lpstr>SQL (Structured Query Language)</vt:lpstr>
      <vt:lpstr>PowerPoint Presentation</vt:lpstr>
      <vt:lpstr>SQL Basic Commands</vt:lpstr>
      <vt:lpstr>WHAT? HOW? WHY?</vt:lpstr>
      <vt:lpstr>SQL Basic Commands</vt:lpstr>
      <vt:lpstr>Hands-on : Prevention SQL Injection</vt:lpstr>
      <vt:lpstr>EXAMPLE: </vt:lpstr>
      <vt:lpstr>USAGE: </vt:lpstr>
      <vt:lpstr>PowerPoint Presentation</vt:lpstr>
      <vt:lpstr>SQL Injection</vt:lpstr>
      <vt:lpstr>Let’s Setup! Next Meeting … GitHub: https://github.com/JericoDev Tools: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Jerico Baladhay</dc:creator>
  <cp:lastModifiedBy>Jerico Baladhay</cp:lastModifiedBy>
  <cp:revision>154</cp:revision>
  <dcterms:created xsi:type="dcterms:W3CDTF">2024-06-19T13:27:42Z</dcterms:created>
  <dcterms:modified xsi:type="dcterms:W3CDTF">2024-07-04T03:27:57Z</dcterms:modified>
</cp:coreProperties>
</file>