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0AA5C3-8D13-4031-B055-0E093381350D}">
  <a:tblStyle styleId="{D70AA5C3-8D13-4031-B055-0E0933813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10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fe7d5ef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fe7d5ef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fe7d5ef8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fe7d5ef8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203dd17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203dd17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24cfc7cd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24cfc7cd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24cfc7cd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24cfc7cd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24cfc7cd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24cfc7cd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24cfc7cd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24cfc7cd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24cfc7cd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24cfc7cd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24cfc7cd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f24cfc7cd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24cfc7cd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24cfc7cd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251c5fb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251c5fb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fe7d5ef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fe7d5ef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fe7d5ef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fe7d5ef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fe7d5ef8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fe7d5ef8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fe7d5ef8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fe7d5ef8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203dd17c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203dd17c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24cfc7cd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24cfc7cd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fe7d5ef8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fe7d5ef8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fe7d5ef8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fe7d5ef8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2050" y="467549"/>
            <a:ext cx="8019900" cy="420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62975" y="1042738"/>
            <a:ext cx="3951900" cy="24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62975" y="3624950"/>
            <a:ext cx="3951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098525" y="1307100"/>
            <a:ext cx="49470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 idx="2"/>
          </p:nvPr>
        </p:nvSpPr>
        <p:spPr>
          <a:xfrm>
            <a:off x="1252775" y="1953800"/>
            <a:ext cx="30324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1252775" y="2343800"/>
            <a:ext cx="30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3"/>
          </p:nvPr>
        </p:nvSpPr>
        <p:spPr>
          <a:xfrm>
            <a:off x="4858978" y="1953800"/>
            <a:ext cx="30324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4858975" y="2343800"/>
            <a:ext cx="30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5"/>
          </p:nvPr>
        </p:nvSpPr>
        <p:spPr>
          <a:xfrm>
            <a:off x="1252775" y="3692000"/>
            <a:ext cx="30324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6"/>
          </p:nvPr>
        </p:nvSpPr>
        <p:spPr>
          <a:xfrm>
            <a:off x="1252775" y="4082000"/>
            <a:ext cx="30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7"/>
          </p:nvPr>
        </p:nvSpPr>
        <p:spPr>
          <a:xfrm>
            <a:off x="4858978" y="3692000"/>
            <a:ext cx="30324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8"/>
          </p:nvPr>
        </p:nvSpPr>
        <p:spPr>
          <a:xfrm>
            <a:off x="4858975" y="4082000"/>
            <a:ext cx="303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875675" y="19538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875675" y="23438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3505928" y="19538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3505928" y="23438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/>
          </p:nvPr>
        </p:nvSpPr>
        <p:spPr>
          <a:xfrm>
            <a:off x="875675" y="36920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875675" y="40820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/>
          </p:nvPr>
        </p:nvSpPr>
        <p:spPr>
          <a:xfrm>
            <a:off x="3505925" y="36920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3505979" y="40820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/>
          </p:nvPr>
        </p:nvSpPr>
        <p:spPr>
          <a:xfrm>
            <a:off x="6136125" y="19538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6136125" y="23438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/>
          </p:nvPr>
        </p:nvSpPr>
        <p:spPr>
          <a:xfrm>
            <a:off x="6136125" y="3692000"/>
            <a:ext cx="213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5"/>
          </p:nvPr>
        </p:nvSpPr>
        <p:spPr>
          <a:xfrm>
            <a:off x="6136232" y="4082000"/>
            <a:ext cx="21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>
            <a:spLocks noGrp="1"/>
          </p:cNvSpPr>
          <p:nvPr>
            <p:ph type="pic" idx="2"/>
          </p:nvPr>
        </p:nvSpPr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1379100" y="3817550"/>
            <a:ext cx="32616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713100" y="1060363"/>
            <a:ext cx="30909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13100" y="3156425"/>
            <a:ext cx="38520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817875" y="800100"/>
            <a:ext cx="3612900" cy="3543300"/>
          </a:xfrm>
          <a:prstGeom prst="roundRect">
            <a:avLst>
              <a:gd name="adj" fmla="val 2275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1587925" y="467550"/>
            <a:ext cx="5968200" cy="420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hasCustomPrompt="1"/>
          </p:nvPr>
        </p:nvSpPr>
        <p:spPr>
          <a:xfrm>
            <a:off x="2402350" y="2827075"/>
            <a:ext cx="4339200" cy="1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2402350" y="3880413"/>
            <a:ext cx="43392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 idx="2"/>
          </p:nvPr>
        </p:nvSpPr>
        <p:spPr>
          <a:xfrm>
            <a:off x="876650" y="3211600"/>
            <a:ext cx="229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876650" y="3663100"/>
            <a:ext cx="2297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 idx="3"/>
          </p:nvPr>
        </p:nvSpPr>
        <p:spPr>
          <a:xfrm>
            <a:off x="3423400" y="3211600"/>
            <a:ext cx="229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"/>
          </p:nvPr>
        </p:nvSpPr>
        <p:spPr>
          <a:xfrm>
            <a:off x="3423403" y="3663100"/>
            <a:ext cx="2297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5"/>
          </p:nvPr>
        </p:nvSpPr>
        <p:spPr>
          <a:xfrm>
            <a:off x="5970100" y="3211600"/>
            <a:ext cx="229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6"/>
          </p:nvPr>
        </p:nvSpPr>
        <p:spPr>
          <a:xfrm>
            <a:off x="5970105" y="3663100"/>
            <a:ext cx="2297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7"/>
          </p:nvPr>
        </p:nvSpPr>
        <p:spPr>
          <a:xfrm>
            <a:off x="1502000" y="2252388"/>
            <a:ext cx="10467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8"/>
          </p:nvPr>
        </p:nvSpPr>
        <p:spPr>
          <a:xfrm>
            <a:off x="4046975" y="2252463"/>
            <a:ext cx="10467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9"/>
          </p:nvPr>
        </p:nvSpPr>
        <p:spPr>
          <a:xfrm>
            <a:off x="6591950" y="2252463"/>
            <a:ext cx="10467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629825" y="1874550"/>
            <a:ext cx="354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4629825" y="2447250"/>
            <a:ext cx="3548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2"/>
          </p:nvPr>
        </p:nvSpPr>
        <p:spPr>
          <a:xfrm>
            <a:off x="937700" y="15310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937700" y="3796250"/>
            <a:ext cx="2175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3"/>
          </p:nvPr>
        </p:nvSpPr>
        <p:spPr>
          <a:xfrm>
            <a:off x="3484419" y="15310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4"/>
          </p:nvPr>
        </p:nvSpPr>
        <p:spPr>
          <a:xfrm>
            <a:off x="3484422" y="3796250"/>
            <a:ext cx="2175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5"/>
          </p:nvPr>
        </p:nvSpPr>
        <p:spPr>
          <a:xfrm>
            <a:off x="6031146" y="15310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6"/>
          </p:nvPr>
        </p:nvSpPr>
        <p:spPr>
          <a:xfrm>
            <a:off x="6031150" y="3796250"/>
            <a:ext cx="2175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562050" y="467549"/>
            <a:ext cx="8019900" cy="420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1055350" y="659552"/>
            <a:ext cx="30000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1055350" y="1485177"/>
            <a:ext cx="30000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1055350" y="3528752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" sz="10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and infographics &amp; images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endParaRPr sz="100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/>
        </p:nvSpPr>
        <p:spPr>
          <a:xfrm>
            <a:off x="713100" y="587850"/>
            <a:ext cx="7717800" cy="3967800"/>
          </a:xfrm>
          <a:prstGeom prst="roundRect">
            <a:avLst>
              <a:gd name="adj" fmla="val 2275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713100" y="587850"/>
            <a:ext cx="3120600" cy="3967800"/>
          </a:xfrm>
          <a:prstGeom prst="roundRect">
            <a:avLst>
              <a:gd name="adj" fmla="val 2275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587925" y="467550"/>
            <a:ext cx="5968200" cy="420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562050" y="467549"/>
            <a:ext cx="8019900" cy="420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idx="2"/>
          </p:nvPr>
        </p:nvSpPr>
        <p:spPr>
          <a:xfrm>
            <a:off x="855700" y="1745388"/>
            <a:ext cx="232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855700" y="2255713"/>
            <a:ext cx="232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/>
          </p:nvPr>
        </p:nvSpPr>
        <p:spPr>
          <a:xfrm>
            <a:off x="4978350" y="1745388"/>
            <a:ext cx="232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>
            <a:off x="4978350" y="2255713"/>
            <a:ext cx="232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/>
          </p:nvPr>
        </p:nvSpPr>
        <p:spPr>
          <a:xfrm>
            <a:off x="855700" y="3259900"/>
            <a:ext cx="232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6"/>
          </p:nvPr>
        </p:nvSpPr>
        <p:spPr>
          <a:xfrm>
            <a:off x="855700" y="3770225"/>
            <a:ext cx="232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7"/>
          </p:nvPr>
        </p:nvSpPr>
        <p:spPr>
          <a:xfrm>
            <a:off x="4978350" y="3259900"/>
            <a:ext cx="232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4978350" y="3770225"/>
            <a:ext cx="232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/>
          </p:nvPr>
        </p:nvSpPr>
        <p:spPr>
          <a:xfrm>
            <a:off x="3401700" y="2044688"/>
            <a:ext cx="906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13"/>
          </p:nvPr>
        </p:nvSpPr>
        <p:spPr>
          <a:xfrm>
            <a:off x="3401700" y="3559200"/>
            <a:ext cx="906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/>
          </p:nvPr>
        </p:nvSpPr>
        <p:spPr>
          <a:xfrm>
            <a:off x="7524300" y="2044688"/>
            <a:ext cx="906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>
            <a:off x="7524300" y="3559200"/>
            <a:ext cx="906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720975" y="467550"/>
            <a:ext cx="5702100" cy="420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379750" y="2759400"/>
            <a:ext cx="438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476000" y="3525000"/>
            <a:ext cx="41922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713100" y="587850"/>
            <a:ext cx="7717800" cy="3967800"/>
          </a:xfrm>
          <a:prstGeom prst="roundRect">
            <a:avLst>
              <a:gd name="adj" fmla="val 2275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026125" y="2696697"/>
            <a:ext cx="4047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2"/>
          </p:nvPr>
        </p:nvSpPr>
        <p:spPr>
          <a:xfrm>
            <a:off x="2445250" y="1462947"/>
            <a:ext cx="1208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1026125" y="3601843"/>
            <a:ext cx="40470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265850" y="2859783"/>
            <a:ext cx="40008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146600" y="1583058"/>
            <a:ext cx="42393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713100" y="587850"/>
            <a:ext cx="3120600" cy="3967800"/>
          </a:xfrm>
          <a:prstGeom prst="roundRect">
            <a:avLst>
              <a:gd name="adj" fmla="val 2275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713100" y="2054325"/>
            <a:ext cx="3809400" cy="23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024600" y="900700"/>
            <a:ext cx="31863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4817875" y="587850"/>
            <a:ext cx="3612900" cy="3967800"/>
          </a:xfrm>
          <a:prstGeom prst="roundRect">
            <a:avLst>
              <a:gd name="adj" fmla="val 2275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/>
          </p:nvPr>
        </p:nvSpPr>
        <p:spPr>
          <a:xfrm>
            <a:off x="1639711" y="2952750"/>
            <a:ext cx="2599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3"/>
          </p:nvPr>
        </p:nvSpPr>
        <p:spPr>
          <a:xfrm>
            <a:off x="4905089" y="2952750"/>
            <a:ext cx="2599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4905086" y="3342773"/>
            <a:ext cx="259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4"/>
          </p:nvPr>
        </p:nvSpPr>
        <p:spPr>
          <a:xfrm>
            <a:off x="1639711" y="3342773"/>
            <a:ext cx="259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 idx="2"/>
          </p:nvPr>
        </p:nvSpPr>
        <p:spPr>
          <a:xfrm>
            <a:off x="898000" y="2952750"/>
            <a:ext cx="22548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898000" y="3342775"/>
            <a:ext cx="22548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 idx="3"/>
          </p:nvPr>
        </p:nvSpPr>
        <p:spPr>
          <a:xfrm>
            <a:off x="3444700" y="2952750"/>
            <a:ext cx="22548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3444675" y="3342775"/>
            <a:ext cx="22548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 idx="5"/>
          </p:nvPr>
        </p:nvSpPr>
        <p:spPr>
          <a:xfrm>
            <a:off x="5991400" y="2952750"/>
            <a:ext cx="22548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6"/>
          </p:nvPr>
        </p:nvSpPr>
        <p:spPr>
          <a:xfrm>
            <a:off x="5991400" y="3342775"/>
            <a:ext cx="22548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3E9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ultimothymooney/chest-xray-pneumoni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github.com/Jerin-T/pneumonia_detection_syst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465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/>
          <p:nvPr/>
        </p:nvSpPr>
        <p:spPr>
          <a:xfrm>
            <a:off x="3734500" y="554100"/>
            <a:ext cx="5266500" cy="144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37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PNEUMONIA DETECTION: A DEEP LEARNING APPROACH</a:t>
            </a:r>
            <a:r>
              <a:rPr lang="en"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4946175" y="0"/>
            <a:ext cx="26676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GROUP H</a:t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3584000" y="2278850"/>
            <a:ext cx="5266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Deep learning model to detect pneumonia from X-rays using convolutional neural network and deployed a web application for future predictions.</a:t>
            </a:r>
            <a:endParaRPr sz="1500"/>
          </a:p>
        </p:txBody>
      </p:sp>
      <p:sp>
        <p:nvSpPr>
          <p:cNvPr id="145" name="Google Shape;145;p28"/>
          <p:cNvSpPr txBox="1"/>
          <p:nvPr/>
        </p:nvSpPr>
        <p:spPr>
          <a:xfrm>
            <a:off x="3646725" y="3306525"/>
            <a:ext cx="5266500" cy="18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Group Members:-                                              </a:t>
            </a:r>
            <a:b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Abisheak Dhanabal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Dona Biju                   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Jerin Thomas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Sanika Sabeesh                       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Sneha Sujatha                               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75" y="150050"/>
            <a:ext cx="4067175" cy="49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00" y="68400"/>
            <a:ext cx="3986875" cy="49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75"/>
            <a:ext cx="2480275" cy="51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2497225" y="22875"/>
            <a:ext cx="664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225" y="593475"/>
            <a:ext cx="6728975" cy="45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/>
        </p:nvSpPr>
        <p:spPr>
          <a:xfrm>
            <a:off x="2497213" y="-60925"/>
            <a:ext cx="67290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Comparison of Two VGG19 Models for Pneumonia Detection</a:t>
            </a:r>
            <a:endParaRPr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18600" y="28025"/>
            <a:ext cx="9144000" cy="51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report of VGG19 Models</a:t>
            </a:r>
            <a:b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1</a:t>
            </a: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                      </a:t>
            </a: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Model2</a:t>
            </a:r>
            <a:endParaRPr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" y="1218650"/>
            <a:ext cx="4460249" cy="393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775" y="1218650"/>
            <a:ext cx="4381225" cy="393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9425" y="188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950" y="622625"/>
            <a:ext cx="6266050" cy="45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 title="Comparison Images | Free Photos, PNG Stickers, Wallpapers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5" y="18875"/>
            <a:ext cx="28685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2877925" y="101500"/>
            <a:ext cx="62661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Comparison of two Inceptionv3 models.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/>
        </p:nvSpPr>
        <p:spPr>
          <a:xfrm>
            <a:off x="-18050" y="-86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of two Inceptionv3 Models</a:t>
            </a:r>
            <a:b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Model1</a:t>
            </a: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                                    </a:t>
            </a: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Model2</a:t>
            </a:r>
            <a:endParaRPr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050" y="1127075"/>
            <a:ext cx="4826626" cy="400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525" y="1127075"/>
            <a:ext cx="4262424" cy="40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/>
        </p:nvSpPr>
        <p:spPr>
          <a:xfrm>
            <a:off x="300" y="6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and Validation Accuracy vs Loss</a:t>
            </a:r>
            <a:b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0" y="680950"/>
            <a:ext cx="4557400" cy="35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00" y="680950"/>
            <a:ext cx="4377826" cy="35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>
            <a:off x="-8875" y="9725"/>
            <a:ext cx="915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2" name="Google Shape;262;p43" title="Royalty-Free photo: Blue, lights, background, light blue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4650" y="-584002"/>
            <a:ext cx="9318775" cy="61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-48300" y="-417350"/>
            <a:ext cx="9078000" cy="5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u="sng">
                <a:solidFill>
                  <a:schemeClr val="dk1"/>
                </a:solidFill>
              </a:rPr>
              <a:t>Why InceptionV3?</a:t>
            </a:r>
            <a:endParaRPr sz="2200"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</a:rPr>
              <a:t>Superior Performance and Metrics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Data Augmentation:</a:t>
            </a:r>
            <a:r>
              <a:rPr lang="en" sz="2100">
                <a:solidFill>
                  <a:schemeClr val="dk1"/>
                </a:solidFill>
              </a:rPr>
              <a:t> Comprehensive (rotation, shift, zoom, flip)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Input Size:</a:t>
            </a:r>
            <a:r>
              <a:rPr lang="en" sz="2100">
                <a:solidFill>
                  <a:schemeClr val="dk1"/>
                </a:solidFill>
              </a:rPr>
              <a:t> 299x299 pixels - Captures finer details, improves accuracy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Learning Rate:</a:t>
            </a:r>
            <a:r>
              <a:rPr lang="en" sz="2100">
                <a:solidFill>
                  <a:schemeClr val="dk1"/>
                </a:solidFill>
              </a:rPr>
              <a:t> 0.0005 - Balanced learning, avoids overfitting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Validation Accuracy:</a:t>
            </a:r>
            <a:r>
              <a:rPr lang="en" sz="2100">
                <a:solidFill>
                  <a:schemeClr val="dk1"/>
                </a:solidFill>
              </a:rPr>
              <a:t> 93.75%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Test Accuracy:</a:t>
            </a:r>
            <a:r>
              <a:rPr lang="en" sz="2100">
                <a:solidFill>
                  <a:schemeClr val="dk1"/>
                </a:solidFill>
              </a:rPr>
              <a:t> 90.90%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F1-Scores:</a:t>
            </a:r>
            <a:r>
              <a:rPr lang="en" sz="2100">
                <a:solidFill>
                  <a:schemeClr val="dk1"/>
                </a:solidFill>
              </a:rPr>
              <a:t> Normal: 0.86, Pneumonia: 0.92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Validation Loss:</a:t>
            </a:r>
            <a:r>
              <a:rPr lang="en" sz="2100">
                <a:solidFill>
                  <a:schemeClr val="dk1"/>
                </a:solidFill>
              </a:rPr>
              <a:t> 0.21, </a:t>
            </a:r>
            <a:r>
              <a:rPr lang="en" sz="2100" b="1">
                <a:solidFill>
                  <a:schemeClr val="dk1"/>
                </a:solidFill>
              </a:rPr>
              <a:t>Test Loss:</a:t>
            </a:r>
            <a:r>
              <a:rPr lang="en" sz="2100">
                <a:solidFill>
                  <a:schemeClr val="dk1"/>
                </a:solidFill>
              </a:rPr>
              <a:t> 0.24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Strengths:</a:t>
            </a:r>
            <a:r>
              <a:rPr lang="en" sz="2100">
                <a:solidFill>
                  <a:schemeClr val="dk1"/>
                </a:solidFill>
              </a:rPr>
              <a:t> High accuracy, stable generalization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Weaknesses:</a:t>
            </a:r>
            <a:r>
              <a:rPr lang="en" sz="2100">
                <a:solidFill>
                  <a:schemeClr val="dk1"/>
                </a:solidFill>
              </a:rPr>
              <a:t> Higher input size requires more resources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4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{D70AA5C3-8D13-4031-B055-0E093381350D}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75"/>
            <a:ext cx="4610424" cy="227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2175"/>
            <a:ext cx="4571999" cy="2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57199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71750"/>
            <a:ext cx="457199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-13650" y="-108025"/>
            <a:ext cx="917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 outputs of our web application</a:t>
            </a:r>
            <a:endParaRPr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-1710325" y="29750"/>
            <a:ext cx="40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300" y="1030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" y="10300"/>
            <a:ext cx="367497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 title="File:5120x2880-dark-blue-solid-color-background.jpg - Wikimedia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250" y="10300"/>
            <a:ext cx="54687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4675325" y="1458500"/>
            <a:ext cx="3732300" cy="1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LIVE DEMO!</a:t>
            </a:r>
            <a:endParaRPr sz="5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83" name="Google Shape;283;p45"/>
          <p:cNvGrpSpPr/>
          <p:nvPr/>
        </p:nvGrpSpPr>
        <p:grpSpPr>
          <a:xfrm>
            <a:off x="3754627" y="96600"/>
            <a:ext cx="735847" cy="684546"/>
            <a:chOff x="3351955" y="1148805"/>
            <a:chExt cx="750788" cy="698373"/>
          </a:xfrm>
        </p:grpSpPr>
        <p:grpSp>
          <p:nvGrpSpPr>
            <p:cNvPr id="284" name="Google Shape;284;p45"/>
            <p:cNvGrpSpPr/>
            <p:nvPr/>
          </p:nvGrpSpPr>
          <p:grpSpPr>
            <a:xfrm>
              <a:off x="3586801" y="1148805"/>
              <a:ext cx="294857" cy="286830"/>
              <a:chOff x="3750225" y="1774000"/>
              <a:chExt cx="149575" cy="145525"/>
            </a:xfrm>
          </p:grpSpPr>
          <p:sp>
            <p:nvSpPr>
              <p:cNvPr id="285" name="Google Shape;285;p45"/>
              <p:cNvSpPr/>
              <p:nvPr/>
            </p:nvSpPr>
            <p:spPr>
              <a:xfrm>
                <a:off x="3750225" y="1774000"/>
                <a:ext cx="1495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5821" extrusionOk="0">
                    <a:moveTo>
                      <a:pt x="2652" y="1"/>
                    </a:moveTo>
                    <a:cubicBezTo>
                      <a:pt x="1473" y="1"/>
                      <a:pt x="333" y="843"/>
                      <a:pt x="176" y="2200"/>
                    </a:cubicBezTo>
                    <a:cubicBezTo>
                      <a:pt x="1" y="3763"/>
                      <a:pt x="1259" y="4955"/>
                      <a:pt x="2643" y="4955"/>
                    </a:cubicBezTo>
                    <a:cubicBezTo>
                      <a:pt x="3079" y="4955"/>
                      <a:pt x="3528" y="4836"/>
                      <a:pt x="3948" y="4573"/>
                    </a:cubicBezTo>
                    <a:lnTo>
                      <a:pt x="5203" y="5821"/>
                    </a:lnTo>
                    <a:lnTo>
                      <a:pt x="5982" y="5035"/>
                    </a:lnTo>
                    <a:lnTo>
                      <a:pt x="4735" y="3787"/>
                    </a:lnTo>
                    <a:cubicBezTo>
                      <a:pt x="5340" y="2813"/>
                      <a:pt x="5196" y="1544"/>
                      <a:pt x="4388" y="729"/>
                    </a:cubicBezTo>
                    <a:cubicBezTo>
                      <a:pt x="3888" y="228"/>
                      <a:pt x="3265" y="1"/>
                      <a:pt x="265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5"/>
              <p:cNvSpPr/>
              <p:nvPr/>
            </p:nvSpPr>
            <p:spPr>
              <a:xfrm>
                <a:off x="3776075" y="1794931"/>
                <a:ext cx="826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152" extrusionOk="0">
                    <a:moveTo>
                      <a:pt x="1658" y="1"/>
                    </a:moveTo>
                    <a:cubicBezTo>
                      <a:pt x="853" y="1"/>
                      <a:pt x="162" y="612"/>
                      <a:pt x="87" y="1428"/>
                    </a:cubicBezTo>
                    <a:cubicBezTo>
                      <a:pt x="1" y="2294"/>
                      <a:pt x="635" y="3058"/>
                      <a:pt x="1501" y="3145"/>
                    </a:cubicBezTo>
                    <a:cubicBezTo>
                      <a:pt x="1550" y="3149"/>
                      <a:pt x="1598" y="3151"/>
                      <a:pt x="1647" y="3151"/>
                    </a:cubicBezTo>
                    <a:cubicBezTo>
                      <a:pt x="2451" y="3151"/>
                      <a:pt x="3142" y="2540"/>
                      <a:pt x="3217" y="1724"/>
                    </a:cubicBezTo>
                    <a:cubicBezTo>
                      <a:pt x="3304" y="858"/>
                      <a:pt x="2669" y="94"/>
                      <a:pt x="1804" y="7"/>
                    </a:cubicBezTo>
                    <a:cubicBezTo>
                      <a:pt x="1755" y="3"/>
                      <a:pt x="1706" y="1"/>
                      <a:pt x="1658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45"/>
            <p:cNvGrpSpPr/>
            <p:nvPr/>
          </p:nvGrpSpPr>
          <p:grpSpPr>
            <a:xfrm>
              <a:off x="3779253" y="1375763"/>
              <a:ext cx="323490" cy="286978"/>
              <a:chOff x="3847850" y="1889150"/>
              <a:chExt cx="164100" cy="145600"/>
            </a:xfrm>
          </p:grpSpPr>
          <p:sp>
            <p:nvSpPr>
              <p:cNvPr id="288" name="Google Shape;288;p45"/>
              <p:cNvSpPr/>
              <p:nvPr/>
            </p:nvSpPr>
            <p:spPr>
              <a:xfrm>
                <a:off x="3847850" y="1889150"/>
                <a:ext cx="164100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5824" extrusionOk="0">
                    <a:moveTo>
                      <a:pt x="3329" y="0"/>
                    </a:moveTo>
                    <a:cubicBezTo>
                      <a:pt x="1439" y="0"/>
                      <a:pt x="206" y="2117"/>
                      <a:pt x="1255" y="3790"/>
                    </a:cubicBezTo>
                    <a:lnTo>
                      <a:pt x="0" y="5038"/>
                    </a:lnTo>
                    <a:lnTo>
                      <a:pt x="786" y="5824"/>
                    </a:lnTo>
                    <a:lnTo>
                      <a:pt x="2034" y="4569"/>
                    </a:lnTo>
                    <a:cubicBezTo>
                      <a:pt x="2441" y="4823"/>
                      <a:pt x="2897" y="4947"/>
                      <a:pt x="3350" y="4947"/>
                    </a:cubicBezTo>
                    <a:cubicBezTo>
                      <a:pt x="3989" y="4947"/>
                      <a:pt x="4622" y="4700"/>
                      <a:pt x="5099" y="4223"/>
                    </a:cubicBezTo>
                    <a:cubicBezTo>
                      <a:pt x="6563" y="2758"/>
                      <a:pt x="5683" y="248"/>
                      <a:pt x="3628" y="18"/>
                    </a:cubicBezTo>
                    <a:cubicBezTo>
                      <a:pt x="3527" y="6"/>
                      <a:pt x="3427" y="0"/>
                      <a:pt x="3329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5"/>
              <p:cNvSpPr/>
              <p:nvPr/>
            </p:nvSpPr>
            <p:spPr>
              <a:xfrm>
                <a:off x="3887875" y="1912456"/>
                <a:ext cx="8945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148" extrusionOk="0">
                    <a:moveTo>
                      <a:pt x="1788" y="0"/>
                    </a:moveTo>
                    <a:cubicBezTo>
                      <a:pt x="1172" y="0"/>
                      <a:pt x="587" y="366"/>
                      <a:pt x="332" y="968"/>
                    </a:cubicBezTo>
                    <a:cubicBezTo>
                      <a:pt x="0" y="1769"/>
                      <a:pt x="383" y="2692"/>
                      <a:pt x="1183" y="3024"/>
                    </a:cubicBezTo>
                    <a:cubicBezTo>
                      <a:pt x="1382" y="3108"/>
                      <a:pt x="1588" y="3147"/>
                      <a:pt x="1790" y="3147"/>
                    </a:cubicBezTo>
                    <a:cubicBezTo>
                      <a:pt x="2405" y="3147"/>
                      <a:pt x="2989" y="2782"/>
                      <a:pt x="3239" y="2180"/>
                    </a:cubicBezTo>
                    <a:cubicBezTo>
                      <a:pt x="3578" y="1379"/>
                      <a:pt x="3195" y="456"/>
                      <a:pt x="2395" y="124"/>
                    </a:cubicBezTo>
                    <a:cubicBezTo>
                      <a:pt x="2196" y="40"/>
                      <a:pt x="1990" y="0"/>
                      <a:pt x="1788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45"/>
            <p:cNvGrpSpPr/>
            <p:nvPr/>
          </p:nvGrpSpPr>
          <p:grpSpPr>
            <a:xfrm>
              <a:off x="3351955" y="1330432"/>
              <a:ext cx="295449" cy="285401"/>
              <a:chOff x="3631100" y="1866150"/>
              <a:chExt cx="149875" cy="144800"/>
            </a:xfrm>
          </p:grpSpPr>
          <p:sp>
            <p:nvSpPr>
              <p:cNvPr id="291" name="Google Shape;291;p45"/>
              <p:cNvSpPr/>
              <p:nvPr/>
            </p:nvSpPr>
            <p:spPr>
              <a:xfrm>
                <a:off x="3631100" y="1866150"/>
                <a:ext cx="149875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792" extrusionOk="0">
                    <a:moveTo>
                      <a:pt x="5251" y="0"/>
                    </a:moveTo>
                    <a:lnTo>
                      <a:pt x="4025" y="1226"/>
                    </a:lnTo>
                    <a:cubicBezTo>
                      <a:pt x="3619" y="974"/>
                      <a:pt x="3165" y="852"/>
                      <a:pt x="2716" y="852"/>
                    </a:cubicBezTo>
                    <a:cubicBezTo>
                      <a:pt x="1986" y="852"/>
                      <a:pt x="1267" y="1174"/>
                      <a:pt x="780" y="1782"/>
                    </a:cubicBezTo>
                    <a:cubicBezTo>
                      <a:pt x="1" y="2770"/>
                      <a:pt x="80" y="4183"/>
                      <a:pt x="967" y="5070"/>
                    </a:cubicBezTo>
                    <a:cubicBezTo>
                      <a:pt x="1449" y="5548"/>
                      <a:pt x="2082" y="5792"/>
                      <a:pt x="2716" y="5792"/>
                    </a:cubicBezTo>
                    <a:cubicBezTo>
                      <a:pt x="3259" y="5792"/>
                      <a:pt x="3804" y="5613"/>
                      <a:pt x="4256" y="5251"/>
                    </a:cubicBezTo>
                    <a:cubicBezTo>
                      <a:pt x="5237" y="4472"/>
                      <a:pt x="5475" y="3073"/>
                      <a:pt x="4811" y="2012"/>
                    </a:cubicBezTo>
                    <a:lnTo>
                      <a:pt x="5994" y="822"/>
                    </a:lnTo>
                    <a:cubicBezTo>
                      <a:pt x="5872" y="736"/>
                      <a:pt x="5756" y="642"/>
                      <a:pt x="5655" y="541"/>
                    </a:cubicBezTo>
                    <a:cubicBezTo>
                      <a:pt x="5497" y="382"/>
                      <a:pt x="5360" y="202"/>
                      <a:pt x="5251" y="0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5"/>
              <p:cNvSpPr/>
              <p:nvPr/>
            </p:nvSpPr>
            <p:spPr>
              <a:xfrm>
                <a:off x="3654725" y="1907806"/>
                <a:ext cx="86575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2" extrusionOk="0">
                    <a:moveTo>
                      <a:pt x="1733" y="0"/>
                    </a:moveTo>
                    <a:cubicBezTo>
                      <a:pt x="1018" y="0"/>
                      <a:pt x="375" y="490"/>
                      <a:pt x="203" y="1212"/>
                    </a:cubicBezTo>
                    <a:cubicBezTo>
                      <a:pt x="1" y="2056"/>
                      <a:pt x="520" y="2907"/>
                      <a:pt x="1371" y="3109"/>
                    </a:cubicBezTo>
                    <a:cubicBezTo>
                      <a:pt x="1493" y="3138"/>
                      <a:pt x="1615" y="3152"/>
                      <a:pt x="1735" y="3152"/>
                    </a:cubicBezTo>
                    <a:cubicBezTo>
                      <a:pt x="2447" y="3152"/>
                      <a:pt x="3094" y="2662"/>
                      <a:pt x="3261" y="1940"/>
                    </a:cubicBezTo>
                    <a:cubicBezTo>
                      <a:pt x="3463" y="1096"/>
                      <a:pt x="2943" y="245"/>
                      <a:pt x="2099" y="43"/>
                    </a:cubicBezTo>
                    <a:cubicBezTo>
                      <a:pt x="1976" y="14"/>
                      <a:pt x="1854" y="0"/>
                      <a:pt x="173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45"/>
            <p:cNvGrpSpPr/>
            <p:nvPr/>
          </p:nvGrpSpPr>
          <p:grpSpPr>
            <a:xfrm>
              <a:off x="3548206" y="1560349"/>
              <a:ext cx="294808" cy="286830"/>
              <a:chOff x="3730650" y="1982800"/>
              <a:chExt cx="149550" cy="145525"/>
            </a:xfrm>
          </p:grpSpPr>
          <p:sp>
            <p:nvSpPr>
              <p:cNvPr id="294" name="Google Shape;294;p45"/>
              <p:cNvSpPr/>
              <p:nvPr/>
            </p:nvSpPr>
            <p:spPr>
              <a:xfrm>
                <a:off x="3730650" y="1982800"/>
                <a:ext cx="14955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5821" extrusionOk="0">
                    <a:moveTo>
                      <a:pt x="786" y="0"/>
                    </a:moveTo>
                    <a:lnTo>
                      <a:pt x="0" y="787"/>
                    </a:lnTo>
                    <a:lnTo>
                      <a:pt x="1255" y="2034"/>
                    </a:lnTo>
                    <a:cubicBezTo>
                      <a:pt x="642" y="3008"/>
                      <a:pt x="786" y="4277"/>
                      <a:pt x="1601" y="5092"/>
                    </a:cubicBezTo>
                    <a:cubicBezTo>
                      <a:pt x="2102" y="5593"/>
                      <a:pt x="2724" y="5821"/>
                      <a:pt x="3335" y="5821"/>
                    </a:cubicBezTo>
                    <a:cubicBezTo>
                      <a:pt x="4512" y="5821"/>
                      <a:pt x="5649" y="4979"/>
                      <a:pt x="5806" y="3621"/>
                    </a:cubicBezTo>
                    <a:cubicBezTo>
                      <a:pt x="5981" y="2058"/>
                      <a:pt x="4723" y="867"/>
                      <a:pt x="3339" y="867"/>
                    </a:cubicBezTo>
                    <a:cubicBezTo>
                      <a:pt x="2903" y="867"/>
                      <a:pt x="2454" y="985"/>
                      <a:pt x="2034" y="1248"/>
                    </a:cubicBez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5"/>
              <p:cNvSpPr/>
              <p:nvPr/>
            </p:nvSpPr>
            <p:spPr>
              <a:xfrm>
                <a:off x="3771925" y="2027231"/>
                <a:ext cx="86575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0" extrusionOk="0">
                    <a:moveTo>
                      <a:pt x="1740" y="0"/>
                    </a:moveTo>
                    <a:cubicBezTo>
                      <a:pt x="1022" y="0"/>
                      <a:pt x="376" y="485"/>
                      <a:pt x="203" y="1209"/>
                    </a:cubicBezTo>
                    <a:cubicBezTo>
                      <a:pt x="1" y="2060"/>
                      <a:pt x="527" y="2904"/>
                      <a:pt x="1371" y="3106"/>
                    </a:cubicBezTo>
                    <a:cubicBezTo>
                      <a:pt x="1493" y="3135"/>
                      <a:pt x="1615" y="3149"/>
                      <a:pt x="1735" y="3149"/>
                    </a:cubicBezTo>
                    <a:cubicBezTo>
                      <a:pt x="2447" y="3149"/>
                      <a:pt x="3095" y="2660"/>
                      <a:pt x="3268" y="1938"/>
                    </a:cubicBezTo>
                    <a:cubicBezTo>
                      <a:pt x="3463" y="1094"/>
                      <a:pt x="2943" y="243"/>
                      <a:pt x="2099" y="41"/>
                    </a:cubicBezTo>
                    <a:cubicBezTo>
                      <a:pt x="1979" y="13"/>
                      <a:pt x="1858" y="0"/>
                      <a:pt x="17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6" name="Google Shape;296;p45"/>
          <p:cNvGrpSpPr/>
          <p:nvPr/>
        </p:nvGrpSpPr>
        <p:grpSpPr>
          <a:xfrm>
            <a:off x="8407627" y="4418625"/>
            <a:ext cx="735847" cy="684546"/>
            <a:chOff x="3351955" y="1148805"/>
            <a:chExt cx="750788" cy="698373"/>
          </a:xfrm>
        </p:grpSpPr>
        <p:grpSp>
          <p:nvGrpSpPr>
            <p:cNvPr id="297" name="Google Shape;297;p45"/>
            <p:cNvGrpSpPr/>
            <p:nvPr/>
          </p:nvGrpSpPr>
          <p:grpSpPr>
            <a:xfrm>
              <a:off x="3586801" y="1148805"/>
              <a:ext cx="294857" cy="286830"/>
              <a:chOff x="3750225" y="1774000"/>
              <a:chExt cx="149575" cy="145525"/>
            </a:xfrm>
          </p:grpSpPr>
          <p:sp>
            <p:nvSpPr>
              <p:cNvPr id="298" name="Google Shape;298;p45"/>
              <p:cNvSpPr/>
              <p:nvPr/>
            </p:nvSpPr>
            <p:spPr>
              <a:xfrm>
                <a:off x="3750225" y="1774000"/>
                <a:ext cx="1495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5821" extrusionOk="0">
                    <a:moveTo>
                      <a:pt x="2652" y="1"/>
                    </a:moveTo>
                    <a:cubicBezTo>
                      <a:pt x="1473" y="1"/>
                      <a:pt x="333" y="843"/>
                      <a:pt x="176" y="2200"/>
                    </a:cubicBezTo>
                    <a:cubicBezTo>
                      <a:pt x="1" y="3763"/>
                      <a:pt x="1259" y="4955"/>
                      <a:pt x="2643" y="4955"/>
                    </a:cubicBezTo>
                    <a:cubicBezTo>
                      <a:pt x="3079" y="4955"/>
                      <a:pt x="3528" y="4836"/>
                      <a:pt x="3948" y="4573"/>
                    </a:cubicBezTo>
                    <a:lnTo>
                      <a:pt x="5203" y="5821"/>
                    </a:lnTo>
                    <a:lnTo>
                      <a:pt x="5982" y="5035"/>
                    </a:lnTo>
                    <a:lnTo>
                      <a:pt x="4735" y="3787"/>
                    </a:lnTo>
                    <a:cubicBezTo>
                      <a:pt x="5340" y="2813"/>
                      <a:pt x="5196" y="1544"/>
                      <a:pt x="4388" y="729"/>
                    </a:cubicBezTo>
                    <a:cubicBezTo>
                      <a:pt x="3888" y="228"/>
                      <a:pt x="3265" y="1"/>
                      <a:pt x="265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5"/>
              <p:cNvSpPr/>
              <p:nvPr/>
            </p:nvSpPr>
            <p:spPr>
              <a:xfrm>
                <a:off x="3776075" y="1794931"/>
                <a:ext cx="826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152" extrusionOk="0">
                    <a:moveTo>
                      <a:pt x="1658" y="1"/>
                    </a:moveTo>
                    <a:cubicBezTo>
                      <a:pt x="853" y="1"/>
                      <a:pt x="162" y="612"/>
                      <a:pt x="87" y="1428"/>
                    </a:cubicBezTo>
                    <a:cubicBezTo>
                      <a:pt x="1" y="2294"/>
                      <a:pt x="635" y="3058"/>
                      <a:pt x="1501" y="3145"/>
                    </a:cubicBezTo>
                    <a:cubicBezTo>
                      <a:pt x="1550" y="3149"/>
                      <a:pt x="1598" y="3151"/>
                      <a:pt x="1647" y="3151"/>
                    </a:cubicBezTo>
                    <a:cubicBezTo>
                      <a:pt x="2451" y="3151"/>
                      <a:pt x="3142" y="2540"/>
                      <a:pt x="3217" y="1724"/>
                    </a:cubicBezTo>
                    <a:cubicBezTo>
                      <a:pt x="3304" y="858"/>
                      <a:pt x="2669" y="94"/>
                      <a:pt x="1804" y="7"/>
                    </a:cubicBezTo>
                    <a:cubicBezTo>
                      <a:pt x="1755" y="3"/>
                      <a:pt x="1706" y="1"/>
                      <a:pt x="1658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45"/>
            <p:cNvGrpSpPr/>
            <p:nvPr/>
          </p:nvGrpSpPr>
          <p:grpSpPr>
            <a:xfrm>
              <a:off x="3779253" y="1375763"/>
              <a:ext cx="323490" cy="286978"/>
              <a:chOff x="3847850" y="1889150"/>
              <a:chExt cx="164100" cy="145600"/>
            </a:xfrm>
          </p:grpSpPr>
          <p:sp>
            <p:nvSpPr>
              <p:cNvPr id="301" name="Google Shape;301;p45"/>
              <p:cNvSpPr/>
              <p:nvPr/>
            </p:nvSpPr>
            <p:spPr>
              <a:xfrm>
                <a:off x="3847850" y="1889150"/>
                <a:ext cx="164100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5824" extrusionOk="0">
                    <a:moveTo>
                      <a:pt x="3329" y="0"/>
                    </a:moveTo>
                    <a:cubicBezTo>
                      <a:pt x="1439" y="0"/>
                      <a:pt x="206" y="2117"/>
                      <a:pt x="1255" y="3790"/>
                    </a:cubicBezTo>
                    <a:lnTo>
                      <a:pt x="0" y="5038"/>
                    </a:lnTo>
                    <a:lnTo>
                      <a:pt x="786" y="5824"/>
                    </a:lnTo>
                    <a:lnTo>
                      <a:pt x="2034" y="4569"/>
                    </a:lnTo>
                    <a:cubicBezTo>
                      <a:pt x="2441" y="4823"/>
                      <a:pt x="2897" y="4947"/>
                      <a:pt x="3350" y="4947"/>
                    </a:cubicBezTo>
                    <a:cubicBezTo>
                      <a:pt x="3989" y="4947"/>
                      <a:pt x="4622" y="4700"/>
                      <a:pt x="5099" y="4223"/>
                    </a:cubicBezTo>
                    <a:cubicBezTo>
                      <a:pt x="6563" y="2758"/>
                      <a:pt x="5683" y="248"/>
                      <a:pt x="3628" y="18"/>
                    </a:cubicBezTo>
                    <a:cubicBezTo>
                      <a:pt x="3527" y="6"/>
                      <a:pt x="3427" y="0"/>
                      <a:pt x="3329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5"/>
              <p:cNvSpPr/>
              <p:nvPr/>
            </p:nvSpPr>
            <p:spPr>
              <a:xfrm>
                <a:off x="3887875" y="1912456"/>
                <a:ext cx="8945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148" extrusionOk="0">
                    <a:moveTo>
                      <a:pt x="1788" y="0"/>
                    </a:moveTo>
                    <a:cubicBezTo>
                      <a:pt x="1172" y="0"/>
                      <a:pt x="587" y="366"/>
                      <a:pt x="332" y="968"/>
                    </a:cubicBezTo>
                    <a:cubicBezTo>
                      <a:pt x="0" y="1769"/>
                      <a:pt x="383" y="2692"/>
                      <a:pt x="1183" y="3024"/>
                    </a:cubicBezTo>
                    <a:cubicBezTo>
                      <a:pt x="1382" y="3108"/>
                      <a:pt x="1588" y="3147"/>
                      <a:pt x="1790" y="3147"/>
                    </a:cubicBezTo>
                    <a:cubicBezTo>
                      <a:pt x="2405" y="3147"/>
                      <a:pt x="2989" y="2782"/>
                      <a:pt x="3239" y="2180"/>
                    </a:cubicBezTo>
                    <a:cubicBezTo>
                      <a:pt x="3578" y="1379"/>
                      <a:pt x="3195" y="456"/>
                      <a:pt x="2395" y="124"/>
                    </a:cubicBezTo>
                    <a:cubicBezTo>
                      <a:pt x="2196" y="40"/>
                      <a:pt x="1990" y="0"/>
                      <a:pt x="1788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45"/>
            <p:cNvGrpSpPr/>
            <p:nvPr/>
          </p:nvGrpSpPr>
          <p:grpSpPr>
            <a:xfrm>
              <a:off x="3351955" y="1330432"/>
              <a:ext cx="295449" cy="285401"/>
              <a:chOff x="3631100" y="1866150"/>
              <a:chExt cx="149875" cy="144800"/>
            </a:xfrm>
          </p:grpSpPr>
          <p:sp>
            <p:nvSpPr>
              <p:cNvPr id="304" name="Google Shape;304;p45"/>
              <p:cNvSpPr/>
              <p:nvPr/>
            </p:nvSpPr>
            <p:spPr>
              <a:xfrm>
                <a:off x="3631100" y="1866150"/>
                <a:ext cx="149875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792" extrusionOk="0">
                    <a:moveTo>
                      <a:pt x="5251" y="0"/>
                    </a:moveTo>
                    <a:lnTo>
                      <a:pt x="4025" y="1226"/>
                    </a:lnTo>
                    <a:cubicBezTo>
                      <a:pt x="3619" y="974"/>
                      <a:pt x="3165" y="852"/>
                      <a:pt x="2716" y="852"/>
                    </a:cubicBezTo>
                    <a:cubicBezTo>
                      <a:pt x="1986" y="852"/>
                      <a:pt x="1267" y="1174"/>
                      <a:pt x="780" y="1782"/>
                    </a:cubicBezTo>
                    <a:cubicBezTo>
                      <a:pt x="1" y="2770"/>
                      <a:pt x="80" y="4183"/>
                      <a:pt x="967" y="5070"/>
                    </a:cubicBezTo>
                    <a:cubicBezTo>
                      <a:pt x="1449" y="5548"/>
                      <a:pt x="2082" y="5792"/>
                      <a:pt x="2716" y="5792"/>
                    </a:cubicBezTo>
                    <a:cubicBezTo>
                      <a:pt x="3259" y="5792"/>
                      <a:pt x="3804" y="5613"/>
                      <a:pt x="4256" y="5251"/>
                    </a:cubicBezTo>
                    <a:cubicBezTo>
                      <a:pt x="5237" y="4472"/>
                      <a:pt x="5475" y="3073"/>
                      <a:pt x="4811" y="2012"/>
                    </a:cubicBezTo>
                    <a:lnTo>
                      <a:pt x="5994" y="822"/>
                    </a:lnTo>
                    <a:cubicBezTo>
                      <a:pt x="5872" y="736"/>
                      <a:pt x="5756" y="642"/>
                      <a:pt x="5655" y="541"/>
                    </a:cubicBezTo>
                    <a:cubicBezTo>
                      <a:pt x="5497" y="382"/>
                      <a:pt x="5360" y="202"/>
                      <a:pt x="5251" y="0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5"/>
              <p:cNvSpPr/>
              <p:nvPr/>
            </p:nvSpPr>
            <p:spPr>
              <a:xfrm>
                <a:off x="3654725" y="1907806"/>
                <a:ext cx="86575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2" extrusionOk="0">
                    <a:moveTo>
                      <a:pt x="1733" y="0"/>
                    </a:moveTo>
                    <a:cubicBezTo>
                      <a:pt x="1018" y="0"/>
                      <a:pt x="375" y="490"/>
                      <a:pt x="203" y="1212"/>
                    </a:cubicBezTo>
                    <a:cubicBezTo>
                      <a:pt x="1" y="2056"/>
                      <a:pt x="520" y="2907"/>
                      <a:pt x="1371" y="3109"/>
                    </a:cubicBezTo>
                    <a:cubicBezTo>
                      <a:pt x="1493" y="3138"/>
                      <a:pt x="1615" y="3152"/>
                      <a:pt x="1735" y="3152"/>
                    </a:cubicBezTo>
                    <a:cubicBezTo>
                      <a:pt x="2447" y="3152"/>
                      <a:pt x="3094" y="2662"/>
                      <a:pt x="3261" y="1940"/>
                    </a:cubicBezTo>
                    <a:cubicBezTo>
                      <a:pt x="3463" y="1096"/>
                      <a:pt x="2943" y="245"/>
                      <a:pt x="2099" y="43"/>
                    </a:cubicBezTo>
                    <a:cubicBezTo>
                      <a:pt x="1976" y="14"/>
                      <a:pt x="1854" y="0"/>
                      <a:pt x="173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p45"/>
            <p:cNvGrpSpPr/>
            <p:nvPr/>
          </p:nvGrpSpPr>
          <p:grpSpPr>
            <a:xfrm>
              <a:off x="3548206" y="1560349"/>
              <a:ext cx="294808" cy="286830"/>
              <a:chOff x="3730650" y="1982800"/>
              <a:chExt cx="149550" cy="145525"/>
            </a:xfrm>
          </p:grpSpPr>
          <p:sp>
            <p:nvSpPr>
              <p:cNvPr id="307" name="Google Shape;307;p45"/>
              <p:cNvSpPr/>
              <p:nvPr/>
            </p:nvSpPr>
            <p:spPr>
              <a:xfrm>
                <a:off x="3730650" y="1982800"/>
                <a:ext cx="14955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5821" extrusionOk="0">
                    <a:moveTo>
                      <a:pt x="786" y="0"/>
                    </a:moveTo>
                    <a:lnTo>
                      <a:pt x="0" y="787"/>
                    </a:lnTo>
                    <a:lnTo>
                      <a:pt x="1255" y="2034"/>
                    </a:lnTo>
                    <a:cubicBezTo>
                      <a:pt x="642" y="3008"/>
                      <a:pt x="786" y="4277"/>
                      <a:pt x="1601" y="5092"/>
                    </a:cubicBezTo>
                    <a:cubicBezTo>
                      <a:pt x="2102" y="5593"/>
                      <a:pt x="2724" y="5821"/>
                      <a:pt x="3335" y="5821"/>
                    </a:cubicBezTo>
                    <a:cubicBezTo>
                      <a:pt x="4512" y="5821"/>
                      <a:pt x="5649" y="4979"/>
                      <a:pt x="5806" y="3621"/>
                    </a:cubicBezTo>
                    <a:cubicBezTo>
                      <a:pt x="5981" y="2058"/>
                      <a:pt x="4723" y="867"/>
                      <a:pt x="3339" y="867"/>
                    </a:cubicBezTo>
                    <a:cubicBezTo>
                      <a:pt x="2903" y="867"/>
                      <a:pt x="2454" y="985"/>
                      <a:pt x="2034" y="1248"/>
                    </a:cubicBez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5"/>
              <p:cNvSpPr/>
              <p:nvPr/>
            </p:nvSpPr>
            <p:spPr>
              <a:xfrm>
                <a:off x="3771925" y="2027231"/>
                <a:ext cx="86575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0" extrusionOk="0">
                    <a:moveTo>
                      <a:pt x="1740" y="0"/>
                    </a:moveTo>
                    <a:cubicBezTo>
                      <a:pt x="1022" y="0"/>
                      <a:pt x="376" y="485"/>
                      <a:pt x="203" y="1209"/>
                    </a:cubicBezTo>
                    <a:cubicBezTo>
                      <a:pt x="1" y="2060"/>
                      <a:pt x="527" y="2904"/>
                      <a:pt x="1371" y="3106"/>
                    </a:cubicBezTo>
                    <a:cubicBezTo>
                      <a:pt x="1493" y="3135"/>
                      <a:pt x="1615" y="3149"/>
                      <a:pt x="1735" y="3149"/>
                    </a:cubicBezTo>
                    <a:cubicBezTo>
                      <a:pt x="2447" y="3149"/>
                      <a:pt x="3095" y="2660"/>
                      <a:pt x="3268" y="1938"/>
                    </a:cubicBezTo>
                    <a:cubicBezTo>
                      <a:pt x="3463" y="1094"/>
                      <a:pt x="2943" y="243"/>
                      <a:pt x="2099" y="41"/>
                    </a:cubicBezTo>
                    <a:cubicBezTo>
                      <a:pt x="1979" y="13"/>
                      <a:pt x="1858" y="0"/>
                      <a:pt x="17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/>
        </p:nvSpPr>
        <p:spPr>
          <a:xfrm>
            <a:off x="1375825" y="1480700"/>
            <a:ext cx="6877800" cy="1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Thank You!!!</a:t>
            </a:r>
            <a:endParaRPr sz="8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1039650" y="0"/>
            <a:ext cx="73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     Problem Statement and Significance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1039650" y="901575"/>
            <a:ext cx="3466800" cy="107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                      </a:t>
            </a:r>
            <a:r>
              <a:rPr lang="en" sz="1300" b="1">
                <a:solidFill>
                  <a:schemeClr val="dk1"/>
                </a:solidFill>
              </a:rPr>
              <a:t>Challenge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Pneumonia diagnosis remains challenging, especially in resource-limited settings.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3823600" y="3388175"/>
            <a:ext cx="3860100" cy="107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             </a:t>
            </a:r>
            <a:r>
              <a:rPr lang="en" sz="1300" b="1">
                <a:solidFill>
                  <a:schemeClr val="dk1"/>
                </a:solidFill>
              </a:rPr>
              <a:t>  Innovation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Deep learning offers a promising solution for automated, reliable pneumonia detection.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2838600" y="2116225"/>
            <a:ext cx="3466800" cy="112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                    </a:t>
            </a:r>
            <a:r>
              <a:rPr lang="en" sz="1300" b="1">
                <a:solidFill>
                  <a:schemeClr val="dk1"/>
                </a:solidFill>
              </a:rPr>
              <a:t>   IMPACT</a:t>
            </a:r>
            <a:br>
              <a:rPr lang="en" sz="1300" b="1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Accurate detection can significantly improve patient outcomes and reduce healthcare costs.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2109100" y="612325"/>
            <a:ext cx="506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     DATASET OVERVIEW</a:t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856900" y="1877825"/>
            <a:ext cx="3000000" cy="15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Kaggle Link: </a:t>
            </a:r>
            <a:r>
              <a:rPr lang="en" sz="1300" b="1" u="sng" dirty="0">
                <a:solidFill>
                  <a:schemeClr val="hlink"/>
                </a:solidFill>
                <a:hlinkClick r:id="rId3"/>
              </a:rPr>
              <a:t>https://www.kaggle.com/datasets/paultimothymooney/chest-xray-pneumonia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3401800" y="1877775"/>
            <a:ext cx="2456100" cy="15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    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5837475" y="1877775"/>
            <a:ext cx="2544900" cy="15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Training Data Class Counts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PNEUMONIA (Class 0): 3875 samples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NORMAL (Class 1): 1341 samples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3401800" y="1959425"/>
            <a:ext cx="30000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                 </a:t>
            </a:r>
            <a:r>
              <a:rPr lang="en" sz="1900" b="1">
                <a:solidFill>
                  <a:schemeClr val="dk1"/>
                </a:solidFill>
              </a:rPr>
              <a:t>CLASSES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              NORMAL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              PNEUMONIA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0A00D-75BC-A6EC-EBA0-9C704ED6FF57}"/>
              </a:ext>
            </a:extLst>
          </p:cNvPr>
          <p:cNvSpPr txBox="1"/>
          <p:nvPr/>
        </p:nvSpPr>
        <p:spPr>
          <a:xfrm>
            <a:off x="1162756" y="3962400"/>
            <a:ext cx="6637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dk1"/>
                </a:solidFill>
              </a:rPr>
              <a:t>Github</a:t>
            </a:r>
            <a:r>
              <a:rPr lang="en-US" sz="1400" b="1" dirty="0">
                <a:solidFill>
                  <a:schemeClr val="dk1"/>
                </a:solidFill>
              </a:rPr>
              <a:t> Link:- </a:t>
            </a:r>
            <a:r>
              <a:rPr lang="en-US" sz="1400" b="1" dirty="0">
                <a:solidFill>
                  <a:schemeClr val="dk1"/>
                </a:solidFill>
                <a:hlinkClick r:id="rId4"/>
              </a:rPr>
              <a:t>https://github.com/Jerin-T/pneumonia_detection_system</a:t>
            </a:r>
            <a:endParaRPr lang="en-US" sz="1400" b="1" dirty="0">
              <a:solidFill>
                <a:schemeClr val="dk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-285750" y="0"/>
            <a:ext cx="779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                   DATASET PREPROCESSING</a:t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0" y="938825"/>
            <a:ext cx="857250" cy="615600"/>
          </a:xfrm>
          <a:prstGeom prst="flowChartDisplay">
            <a:avLst/>
          </a:prstGeom>
          <a:solidFill>
            <a:schemeClr val="lt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01</a:t>
            </a:r>
            <a:endParaRPr sz="2700" b="1"/>
          </a:p>
        </p:txBody>
      </p:sp>
      <p:sp>
        <p:nvSpPr>
          <p:cNvPr id="169" name="Google Shape;169;p31"/>
          <p:cNvSpPr txBox="1"/>
          <p:nvPr/>
        </p:nvSpPr>
        <p:spPr>
          <a:xfrm>
            <a:off x="789225" y="966100"/>
            <a:ext cx="4191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</a:rPr>
              <a:t>Image Shape Extraction</a:t>
            </a:r>
            <a:endParaRPr sz="1200"/>
          </a:p>
        </p:txBody>
      </p:sp>
      <p:sp>
        <p:nvSpPr>
          <p:cNvPr id="170" name="Google Shape;170;p31"/>
          <p:cNvSpPr txBox="1"/>
          <p:nvPr/>
        </p:nvSpPr>
        <p:spPr>
          <a:xfrm>
            <a:off x="258525" y="1678950"/>
            <a:ext cx="37827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Extracted and resized images to a target size of 150x150 pixels.</a:t>
            </a:r>
            <a:endParaRPr sz="13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Ensured all images were converted to RGB format.</a:t>
            </a:r>
            <a:endParaRPr sz="13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Collected and printed image shapes for Pneumonia and Normal classes in training and validation datasets.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5368038" y="1017550"/>
            <a:ext cx="857250" cy="615600"/>
          </a:xfrm>
          <a:prstGeom prst="flowChartDisplay">
            <a:avLst/>
          </a:prstGeom>
          <a:solidFill>
            <a:schemeClr val="lt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02</a:t>
            </a:r>
            <a:endParaRPr sz="2700" b="1"/>
          </a:p>
        </p:txBody>
      </p:sp>
      <p:sp>
        <p:nvSpPr>
          <p:cNvPr id="172" name="Google Shape;172;p31"/>
          <p:cNvSpPr txBox="1"/>
          <p:nvPr/>
        </p:nvSpPr>
        <p:spPr>
          <a:xfrm>
            <a:off x="6286500" y="832750"/>
            <a:ext cx="2472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</a:rPr>
              <a:t>Image Shape     Extraction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6068775" y="1551100"/>
            <a:ext cx="2884800" cy="3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Training Data Class Counts: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PNEUMONIA:</a:t>
            </a:r>
            <a:r>
              <a:rPr lang="en" sz="1300">
                <a:solidFill>
                  <a:schemeClr val="dk1"/>
                </a:solidFill>
              </a:rPr>
              <a:t> 3875 samples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NORMAL:</a:t>
            </a:r>
            <a:r>
              <a:rPr lang="en" sz="1300">
                <a:solidFill>
                  <a:schemeClr val="dk1"/>
                </a:solidFill>
              </a:rPr>
              <a:t> 1341 samples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Test Data Class Counts: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PNEUMONIA:</a:t>
            </a:r>
            <a:r>
              <a:rPr lang="en" sz="1300">
                <a:solidFill>
                  <a:schemeClr val="dk1"/>
                </a:solidFill>
              </a:rPr>
              <a:t> 390 samples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NORMAL :</a:t>
            </a:r>
            <a:r>
              <a:rPr lang="en" sz="1300">
                <a:solidFill>
                  <a:schemeClr val="dk1"/>
                </a:solidFill>
              </a:rPr>
              <a:t> 234 samples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Validation Data Class Counts: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PNEUMONIA:</a:t>
            </a:r>
            <a:r>
              <a:rPr lang="en" sz="1300">
                <a:solidFill>
                  <a:schemeClr val="dk1"/>
                </a:solidFill>
              </a:rPr>
              <a:t> 8 samples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NORMAL:</a:t>
            </a:r>
            <a:r>
              <a:rPr lang="en" sz="1300">
                <a:solidFill>
                  <a:schemeClr val="dk1"/>
                </a:solidFill>
              </a:rPr>
              <a:t> 8 samples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75" y="2035100"/>
            <a:ext cx="4191000" cy="22524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713100" y="2054325"/>
            <a:ext cx="38094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1024600" y="444575"/>
            <a:ext cx="3424800" cy="16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Class Occurrences: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0">
                <a:latin typeface="Arial"/>
                <a:ea typeface="Arial"/>
                <a:cs typeface="Arial"/>
                <a:sym typeface="Arial"/>
              </a:rPr>
              <a:t>Counted the number of occurrences of each class in the training, test, and validation datasets.</a:t>
            </a:r>
            <a:endParaRPr sz="13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5308425" y="595050"/>
            <a:ext cx="3000000" cy="3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</a:rPr>
              <a:t>Class Imbalance Handling:</a:t>
            </a:r>
            <a:endParaRPr sz="26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Calculated class weights to address the class imbalance: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Class Weights: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</a:t>
            </a:r>
            <a:r>
              <a:rPr lang="en" b="1">
                <a:solidFill>
                  <a:schemeClr val="dk1"/>
                </a:solidFill>
              </a:rPr>
              <a:t>Pneumonia: 1.94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Normal: 0.67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Utilized these weights during model training to balance the influence of each class.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6300"/>
            <a:ext cx="4776100" cy="28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2225"/>
            <a:ext cx="2776950" cy="35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875" y="1272225"/>
            <a:ext cx="3378825" cy="35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700" y="1272225"/>
            <a:ext cx="3070300" cy="35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0" y="273600"/>
            <a:ext cx="647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                         DATA VISUALIZATION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0" y="538725"/>
            <a:ext cx="4243726" cy="46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825" y="538725"/>
            <a:ext cx="4030175" cy="46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246925" y="127550"/>
            <a:ext cx="8664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Counter plots of Normal and Pneumonia X-Rays</a:t>
            </a:r>
            <a:endParaRPr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4425"/>
            <a:ext cx="4119225" cy="41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150" y="865500"/>
            <a:ext cx="3843775" cy="40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/>
          <p:nvPr/>
        </p:nvSpPr>
        <p:spPr>
          <a:xfrm>
            <a:off x="0" y="451450"/>
            <a:ext cx="4119300" cy="36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5300225" y="496800"/>
            <a:ext cx="3843900" cy="36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697650" y="451450"/>
            <a:ext cx="82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AVERAGE NORMAL X-RAY                                                                   AVERAGE PNEUMONIA X-RAY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1792025" y="-164150"/>
            <a:ext cx="53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37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350" y="1885949"/>
            <a:ext cx="30194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spiratory System Workshop for Medical Students by Slidesgo">
  <a:themeElements>
    <a:clrScheme name="Simple Light">
      <a:dk1>
        <a:srgbClr val="000000"/>
      </a:dk1>
      <a:lt1>
        <a:srgbClr val="FFFFFF"/>
      </a:lt1>
      <a:dk2>
        <a:srgbClr val="E4F1F2"/>
      </a:dk2>
      <a:lt2>
        <a:srgbClr val="D0E7EA"/>
      </a:lt2>
      <a:accent1>
        <a:srgbClr val="F7596C"/>
      </a:accent1>
      <a:accent2>
        <a:srgbClr val="ED1D36"/>
      </a:accent2>
      <a:accent3>
        <a:srgbClr val="FFA18D"/>
      </a:accent3>
      <a:accent4>
        <a:srgbClr val="00A0D9"/>
      </a:accent4>
      <a:accent5>
        <a:srgbClr val="E71C00"/>
      </a:accent5>
      <a:accent6>
        <a:srgbClr val="000000"/>
      </a:accent6>
      <a:hlink>
        <a:srgbClr val="ED1D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On-screen Show (16:9)</PresentationFormat>
  <Paragraphs>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Raleway</vt:lpstr>
      <vt:lpstr>Arial</vt:lpstr>
      <vt:lpstr>Roboto</vt:lpstr>
      <vt:lpstr>Roboto Condensed Light</vt:lpstr>
      <vt:lpstr>Respiratory System Workshop for Medical Students by Slidesgo</vt:lpstr>
      <vt:lpstr>PowerPoint Presentation</vt:lpstr>
      <vt:lpstr>PowerPoint Presentation</vt:lpstr>
      <vt:lpstr>PowerPoint Presentation</vt:lpstr>
      <vt:lpstr>PowerPoint Presentation</vt:lpstr>
      <vt:lpstr>Class Occurrences: Counted the number of occurrences of each class in the training, test, and validation datasets.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Dona Biju</cp:lastModifiedBy>
  <cp:revision>1</cp:revision>
  <dcterms:modified xsi:type="dcterms:W3CDTF">2024-08-13T03:13:15Z</dcterms:modified>
</cp:coreProperties>
</file>