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handoutMasterIdLst>
    <p:handoutMasterId r:id="rId26"/>
  </p:handoutMasterIdLst>
  <p:sldIdLst>
    <p:sldId id="256" r:id="rId2"/>
    <p:sldId id="259" r:id="rId3"/>
    <p:sldId id="260" r:id="rId4"/>
    <p:sldId id="261" r:id="rId5"/>
    <p:sldId id="262" r:id="rId6"/>
    <p:sldId id="263" r:id="rId7"/>
    <p:sldId id="271" r:id="rId8"/>
    <p:sldId id="275" r:id="rId9"/>
    <p:sldId id="272" r:id="rId10"/>
    <p:sldId id="273" r:id="rId11"/>
    <p:sldId id="274" r:id="rId12"/>
    <p:sldId id="264" r:id="rId13"/>
    <p:sldId id="276" r:id="rId14"/>
    <p:sldId id="277" r:id="rId15"/>
    <p:sldId id="278" r:id="rId16"/>
    <p:sldId id="279" r:id="rId17"/>
    <p:sldId id="265" r:id="rId18"/>
    <p:sldId id="280" r:id="rId19"/>
    <p:sldId id="270" r:id="rId20"/>
    <p:sldId id="266" r:id="rId21"/>
    <p:sldId id="269" r:id="rId22"/>
    <p:sldId id="281" r:id="rId23"/>
    <p:sldId id="268" r:id="rId24"/>
  </p:sldIdLst>
  <p:sldSz cx="9144000" cy="6858000" type="screen4x3"/>
  <p:notesSz cx="7315200" cy="9601200"/>
  <p:defaultTextStyle>
    <a:defPPr>
      <a:defRPr lang="en-GB"/>
    </a:defPPr>
    <a:lvl1pPr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ejaVu Sans" charset="0"/>
      </a:defRPr>
    </a:lvl1pPr>
    <a:lvl2pPr marL="742950" indent="-285750"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ejaVu Sans" charset="0"/>
      </a:defRPr>
    </a:lvl2pPr>
    <a:lvl3pPr marL="1143000" indent="-228600"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ejaVu Sans" charset="0"/>
      </a:defRPr>
    </a:lvl3pPr>
    <a:lvl4pPr marL="1600200" indent="-228600"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ejaVu Sans" charset="0"/>
      </a:defRPr>
    </a:lvl4pPr>
    <a:lvl5pPr marL="2057400" indent="-228600"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ejaVu Sans" charset="0"/>
      </a:defRPr>
    </a:lvl5pPr>
    <a:lvl6pPr marL="2286000" algn="l" defTabSz="914400" rtl="0" eaLnBrk="1" latinLnBrk="0" hangingPunct="1">
      <a:defRPr kern="1200">
        <a:solidFill>
          <a:schemeClr val="bg1"/>
        </a:solidFill>
        <a:latin typeface="Calibri" panose="020F0502020204030204" pitchFamily="34" charset="0"/>
        <a:ea typeface="+mn-ea"/>
        <a:cs typeface="DejaVu Sans" charset="0"/>
      </a:defRPr>
    </a:lvl6pPr>
    <a:lvl7pPr marL="2743200" algn="l" defTabSz="914400" rtl="0" eaLnBrk="1" latinLnBrk="0" hangingPunct="1">
      <a:defRPr kern="1200">
        <a:solidFill>
          <a:schemeClr val="bg1"/>
        </a:solidFill>
        <a:latin typeface="Calibri" panose="020F0502020204030204" pitchFamily="34" charset="0"/>
        <a:ea typeface="+mn-ea"/>
        <a:cs typeface="DejaVu Sans" charset="0"/>
      </a:defRPr>
    </a:lvl7pPr>
    <a:lvl8pPr marL="3200400" algn="l" defTabSz="914400" rtl="0" eaLnBrk="1" latinLnBrk="0" hangingPunct="1">
      <a:defRPr kern="1200">
        <a:solidFill>
          <a:schemeClr val="bg1"/>
        </a:solidFill>
        <a:latin typeface="Calibri" panose="020F0502020204030204" pitchFamily="34" charset="0"/>
        <a:ea typeface="+mn-ea"/>
        <a:cs typeface="DejaVu Sans" charset="0"/>
      </a:defRPr>
    </a:lvl8pPr>
    <a:lvl9pPr marL="3657600" algn="l" defTabSz="914400" rtl="0" eaLnBrk="1" latinLnBrk="0" hangingPunct="1">
      <a:defRPr kern="1200">
        <a:solidFill>
          <a:schemeClr val="bg1"/>
        </a:solidFill>
        <a:latin typeface="Calibri" panose="020F050202020403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6621A-02B5-46F6-AA72-834A3A1163CE}" v="1" dt="2025-04-27T07:36:18.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2" d="100"/>
          <a:sy n="82" d="100"/>
        </p:scale>
        <p:origin x="1474"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n Thomas" userId="fdd2c6f8940d0d4f" providerId="LiveId" clId="{2076621A-02B5-46F6-AA72-834A3A1163CE}"/>
    <pc:docChg chg="addSld modSld">
      <pc:chgData name="Jerin Thomas" userId="fdd2c6f8940d0d4f" providerId="LiveId" clId="{2076621A-02B5-46F6-AA72-834A3A1163CE}" dt="2025-04-27T07:38:15.633" v="238" actId="20577"/>
      <pc:docMkLst>
        <pc:docMk/>
      </pc:docMkLst>
      <pc:sldChg chg="modSp add mod">
        <pc:chgData name="Jerin Thomas" userId="fdd2c6f8940d0d4f" providerId="LiveId" clId="{2076621A-02B5-46F6-AA72-834A3A1163CE}" dt="2025-04-27T07:38:15.633" v="238" actId="20577"/>
        <pc:sldMkLst>
          <pc:docMk/>
          <pc:sldMk cId="2223253927" sldId="281"/>
        </pc:sldMkLst>
        <pc:spChg chg="mod">
          <ac:chgData name="Jerin Thomas" userId="fdd2c6f8940d0d4f" providerId="LiveId" clId="{2076621A-02B5-46F6-AA72-834A3A1163CE}" dt="2025-04-27T07:36:10.562" v="18" actId="20577"/>
          <ac:spMkLst>
            <pc:docMk/>
            <pc:sldMk cId="2223253927" sldId="281"/>
            <ac:spMk id="19458" creationId="{C7E28438-AF06-36F5-C507-8BCB45A8F392}"/>
          </ac:spMkLst>
        </pc:spChg>
        <pc:spChg chg="mod">
          <ac:chgData name="Jerin Thomas" userId="fdd2c6f8940d0d4f" providerId="LiveId" clId="{2076621A-02B5-46F6-AA72-834A3A1163CE}" dt="2025-04-27T07:38:15.633" v="238" actId="20577"/>
          <ac:spMkLst>
            <pc:docMk/>
            <pc:sldMk cId="2223253927" sldId="281"/>
            <ac:spMk id="19459" creationId="{F27E6365-FC9E-AB7B-30CA-BC6546D0F31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A2FA5D-3BED-47EF-B24C-5C028660547A}" type="doc">
      <dgm:prSet loTypeId="urn:microsoft.com/office/officeart/2005/8/layout/process2" loCatId="process" qsTypeId="urn:microsoft.com/office/officeart/2005/8/quickstyle/simple1" qsCatId="simple" csTypeId="urn:microsoft.com/office/officeart/2005/8/colors/accent1_2" csCatId="accent1" phldr="1"/>
      <dgm:spPr/>
    </dgm:pt>
    <dgm:pt modelId="{6E2AC06F-CF56-44B6-93B2-A067D775124E}">
      <dgm:prSet phldrT="[Text]"/>
      <dgm:spPr/>
      <dgm:t>
        <a:bodyPr/>
        <a:lstStyle/>
        <a:p>
          <a:pPr>
            <a:buNone/>
          </a:pPr>
          <a:r>
            <a:rPr lang="en-IN" dirty="0">
              <a:latin typeface="Times New Roman" panose="02020603050405020304" pitchFamily="18" charset="0"/>
              <a:cs typeface="Times New Roman" panose="02020603050405020304" pitchFamily="18" charset="0"/>
            </a:rPr>
            <a:t>Chest X-ray Image</a:t>
          </a:r>
        </a:p>
      </dgm:t>
    </dgm:pt>
    <dgm:pt modelId="{56C6C262-0E4B-49CD-A34F-09B0F47FEF0E}" type="parTrans" cxnId="{9F22F971-ECC5-4D2E-814F-C2F00388E454}">
      <dgm:prSet/>
      <dgm:spPr/>
      <dgm:t>
        <a:bodyPr/>
        <a:lstStyle/>
        <a:p>
          <a:endParaRPr lang="en-IN"/>
        </a:p>
      </dgm:t>
    </dgm:pt>
    <dgm:pt modelId="{7F5A1535-5704-4E6D-BA61-8970E1B34C03}" type="sibTrans" cxnId="{9F22F971-ECC5-4D2E-814F-C2F00388E454}">
      <dgm:prSet/>
      <dgm:spPr/>
      <dgm:t>
        <a:bodyPr/>
        <a:lstStyle/>
        <a:p>
          <a:endParaRPr lang="en-IN"/>
        </a:p>
      </dgm:t>
    </dgm:pt>
    <dgm:pt modelId="{9183DB49-5DC7-45A6-9B49-EA1B67B476F2}">
      <dgm:prSet/>
      <dgm:spPr/>
      <dgm:t>
        <a:bodyPr/>
        <a:lstStyle/>
        <a:p>
          <a:pPr>
            <a:buNone/>
          </a:pPr>
          <a:r>
            <a:rPr lang="en-IN" dirty="0">
              <a:latin typeface="Times New Roman" panose="02020603050405020304" pitchFamily="18" charset="0"/>
              <a:cs typeface="Times New Roman" panose="02020603050405020304" pitchFamily="18" charset="0"/>
            </a:rPr>
            <a:t>Preprocessing (Resize, Normalize)</a:t>
          </a:r>
        </a:p>
      </dgm:t>
    </dgm:pt>
    <dgm:pt modelId="{CEB00465-3FCF-4827-AF89-113976E21A6D}" type="parTrans" cxnId="{785E14F0-5801-4EDD-832E-13C8FEB9D83E}">
      <dgm:prSet/>
      <dgm:spPr/>
      <dgm:t>
        <a:bodyPr/>
        <a:lstStyle/>
        <a:p>
          <a:endParaRPr lang="en-IN"/>
        </a:p>
      </dgm:t>
    </dgm:pt>
    <dgm:pt modelId="{F6C1044B-69FC-4BA9-86DF-487019CED3CB}" type="sibTrans" cxnId="{785E14F0-5801-4EDD-832E-13C8FEB9D83E}">
      <dgm:prSet/>
      <dgm:spPr/>
      <dgm:t>
        <a:bodyPr/>
        <a:lstStyle/>
        <a:p>
          <a:endParaRPr lang="en-IN"/>
        </a:p>
      </dgm:t>
    </dgm:pt>
    <dgm:pt modelId="{B708BB24-9C7D-4097-A737-091463A5A0F3}">
      <dgm:prSet/>
      <dgm:spPr/>
      <dgm:t>
        <a:bodyPr/>
        <a:lstStyle/>
        <a:p>
          <a:pPr>
            <a:buNone/>
          </a:pPr>
          <a:r>
            <a:rPr lang="en-IN" dirty="0">
              <a:latin typeface="Times New Roman" panose="02020603050405020304" pitchFamily="18" charset="0"/>
              <a:cs typeface="Times New Roman" panose="02020603050405020304" pitchFamily="18" charset="0"/>
            </a:rPr>
            <a:t>CNN Feature Extraction (ResNet50)</a:t>
          </a:r>
        </a:p>
      </dgm:t>
    </dgm:pt>
    <dgm:pt modelId="{DEBA1845-B00E-47E0-AA11-92096FC957E0}" type="parTrans" cxnId="{D083FB1F-457C-435E-92A3-04D7533DD493}">
      <dgm:prSet/>
      <dgm:spPr/>
      <dgm:t>
        <a:bodyPr/>
        <a:lstStyle/>
        <a:p>
          <a:endParaRPr lang="en-IN"/>
        </a:p>
      </dgm:t>
    </dgm:pt>
    <dgm:pt modelId="{C5AD85FA-202A-4C3C-A0BA-941F472E4E8F}" type="sibTrans" cxnId="{D083FB1F-457C-435E-92A3-04D7533DD493}">
      <dgm:prSet/>
      <dgm:spPr/>
      <dgm:t>
        <a:bodyPr/>
        <a:lstStyle/>
        <a:p>
          <a:endParaRPr lang="en-IN"/>
        </a:p>
      </dgm:t>
    </dgm:pt>
    <dgm:pt modelId="{5F4B6A2F-E5F6-4269-BFCE-A1A535605B6A}">
      <dgm:prSet/>
      <dgm:spPr/>
      <dgm:t>
        <a:bodyPr/>
        <a:lstStyle/>
        <a:p>
          <a:pPr>
            <a:buNone/>
          </a:pPr>
          <a:r>
            <a:rPr lang="en-IN" dirty="0">
              <a:latin typeface="Times New Roman" panose="02020603050405020304" pitchFamily="18" charset="0"/>
              <a:cs typeface="Times New Roman" panose="02020603050405020304" pitchFamily="18" charset="0"/>
            </a:rPr>
            <a:t>Extracted Feature Vectors</a:t>
          </a:r>
        </a:p>
      </dgm:t>
    </dgm:pt>
    <dgm:pt modelId="{12DA2A2E-26EC-4B68-9978-AEC2863CBB9C}" type="parTrans" cxnId="{5F3049B1-657B-4C75-ADB5-3E6EF03C5395}">
      <dgm:prSet/>
      <dgm:spPr/>
      <dgm:t>
        <a:bodyPr/>
        <a:lstStyle/>
        <a:p>
          <a:endParaRPr lang="en-IN"/>
        </a:p>
      </dgm:t>
    </dgm:pt>
    <dgm:pt modelId="{8ED28BA3-BC6F-46BB-A1DE-821770C23BE5}" type="sibTrans" cxnId="{5F3049B1-657B-4C75-ADB5-3E6EF03C5395}">
      <dgm:prSet/>
      <dgm:spPr/>
      <dgm:t>
        <a:bodyPr/>
        <a:lstStyle/>
        <a:p>
          <a:endParaRPr lang="en-IN"/>
        </a:p>
      </dgm:t>
    </dgm:pt>
    <dgm:pt modelId="{37AF0B07-58CA-4EA0-A38F-1E3840BA699E}">
      <dgm:prSet/>
      <dgm:spPr/>
      <dgm:t>
        <a:bodyPr/>
        <a:lstStyle/>
        <a:p>
          <a:pPr>
            <a:buNone/>
          </a:pPr>
          <a:r>
            <a:rPr lang="en-IN" dirty="0">
              <a:latin typeface="Times New Roman" panose="02020603050405020304" pitchFamily="18" charset="0"/>
              <a:cs typeface="Times New Roman" panose="02020603050405020304" pitchFamily="18" charset="0"/>
            </a:rPr>
            <a:t>XGBoost Classifier</a:t>
          </a:r>
        </a:p>
      </dgm:t>
    </dgm:pt>
    <dgm:pt modelId="{EF367A9E-186D-495D-9627-C6A6712BA27A}" type="parTrans" cxnId="{7C2C1934-AD63-46B9-9C17-F43A10974B0B}">
      <dgm:prSet/>
      <dgm:spPr/>
      <dgm:t>
        <a:bodyPr/>
        <a:lstStyle/>
        <a:p>
          <a:endParaRPr lang="en-IN"/>
        </a:p>
      </dgm:t>
    </dgm:pt>
    <dgm:pt modelId="{49577956-561B-4F60-95FC-4373053B068F}" type="sibTrans" cxnId="{7C2C1934-AD63-46B9-9C17-F43A10974B0B}">
      <dgm:prSet/>
      <dgm:spPr/>
      <dgm:t>
        <a:bodyPr/>
        <a:lstStyle/>
        <a:p>
          <a:endParaRPr lang="en-IN"/>
        </a:p>
      </dgm:t>
    </dgm:pt>
    <dgm:pt modelId="{D1F8B221-0863-4051-B704-37357C2FF17F}">
      <dgm:prSet/>
      <dgm:spPr/>
      <dgm:t>
        <a:bodyPr/>
        <a:lstStyle/>
        <a:p>
          <a:pPr>
            <a:buNone/>
          </a:pPr>
          <a:r>
            <a:rPr lang="en-US" dirty="0">
              <a:latin typeface="Times New Roman" panose="02020603050405020304" pitchFamily="18" charset="0"/>
              <a:cs typeface="Times New Roman" panose="02020603050405020304" pitchFamily="18" charset="0"/>
            </a:rPr>
            <a:t>Detection (CHD/No CHD)</a:t>
          </a:r>
        </a:p>
      </dgm:t>
    </dgm:pt>
    <dgm:pt modelId="{2A725DBD-17F6-44BD-BA96-6DE175E22160}" type="parTrans" cxnId="{B2ECFCFE-5F7E-4A73-9E05-48BBB1A1D824}">
      <dgm:prSet/>
      <dgm:spPr/>
      <dgm:t>
        <a:bodyPr/>
        <a:lstStyle/>
        <a:p>
          <a:endParaRPr lang="en-IN"/>
        </a:p>
      </dgm:t>
    </dgm:pt>
    <dgm:pt modelId="{E7633A9D-E3D9-4F6C-9CCB-F0614414CCA2}" type="sibTrans" cxnId="{B2ECFCFE-5F7E-4A73-9E05-48BBB1A1D824}">
      <dgm:prSet/>
      <dgm:spPr/>
      <dgm:t>
        <a:bodyPr/>
        <a:lstStyle/>
        <a:p>
          <a:endParaRPr lang="en-IN"/>
        </a:p>
      </dgm:t>
    </dgm:pt>
    <dgm:pt modelId="{E38459EE-F558-49AB-86E0-2169E10644A3}">
      <dgm:prSet/>
      <dgm:spPr/>
      <dgm:t>
        <a:bodyPr/>
        <a:lstStyle/>
        <a:p>
          <a:pPr>
            <a:buNone/>
          </a:pPr>
          <a:r>
            <a:rPr lang="en-IN" dirty="0">
              <a:latin typeface="Times New Roman" panose="02020603050405020304" pitchFamily="18" charset="0"/>
              <a:cs typeface="Times New Roman" panose="02020603050405020304" pitchFamily="18" charset="0"/>
            </a:rPr>
            <a:t>SHAP Explainability</a:t>
          </a:r>
        </a:p>
      </dgm:t>
    </dgm:pt>
    <dgm:pt modelId="{1DA04EB8-EFD8-4CF6-9C11-69A70BF41696}" type="parTrans" cxnId="{7687F0A9-6539-4866-9E2E-79DD94CD27DD}">
      <dgm:prSet/>
      <dgm:spPr/>
      <dgm:t>
        <a:bodyPr/>
        <a:lstStyle/>
        <a:p>
          <a:endParaRPr lang="en-IN"/>
        </a:p>
      </dgm:t>
    </dgm:pt>
    <dgm:pt modelId="{9BCBF5B5-99C7-477C-84A4-393EF49FD53A}" type="sibTrans" cxnId="{7687F0A9-6539-4866-9E2E-79DD94CD27DD}">
      <dgm:prSet/>
      <dgm:spPr/>
      <dgm:t>
        <a:bodyPr/>
        <a:lstStyle/>
        <a:p>
          <a:endParaRPr lang="en-IN"/>
        </a:p>
      </dgm:t>
    </dgm:pt>
    <dgm:pt modelId="{B64776BB-3B1B-46BB-B72C-2EAED4DE109C}" type="pres">
      <dgm:prSet presAssocID="{AFA2FA5D-3BED-47EF-B24C-5C028660547A}" presName="linearFlow" presStyleCnt="0">
        <dgm:presLayoutVars>
          <dgm:resizeHandles val="exact"/>
        </dgm:presLayoutVars>
      </dgm:prSet>
      <dgm:spPr/>
    </dgm:pt>
    <dgm:pt modelId="{1B7AB420-D374-4952-8D6E-B7EDA4542985}" type="pres">
      <dgm:prSet presAssocID="{6E2AC06F-CF56-44B6-93B2-A067D775124E}" presName="node" presStyleLbl="node1" presStyleIdx="0" presStyleCnt="7">
        <dgm:presLayoutVars>
          <dgm:bulletEnabled val="1"/>
        </dgm:presLayoutVars>
      </dgm:prSet>
      <dgm:spPr/>
    </dgm:pt>
    <dgm:pt modelId="{8FF64457-4BA7-461C-B0D1-8AA2BE6B0751}" type="pres">
      <dgm:prSet presAssocID="{7F5A1535-5704-4E6D-BA61-8970E1B34C03}" presName="sibTrans" presStyleLbl="sibTrans2D1" presStyleIdx="0" presStyleCnt="6"/>
      <dgm:spPr/>
    </dgm:pt>
    <dgm:pt modelId="{43714ACC-D557-4900-A644-42EBC3E38B00}" type="pres">
      <dgm:prSet presAssocID="{7F5A1535-5704-4E6D-BA61-8970E1B34C03}" presName="connectorText" presStyleLbl="sibTrans2D1" presStyleIdx="0" presStyleCnt="6"/>
      <dgm:spPr/>
    </dgm:pt>
    <dgm:pt modelId="{E964CE94-F1EE-41E9-BB67-3A5E4E41523A}" type="pres">
      <dgm:prSet presAssocID="{9183DB49-5DC7-45A6-9B49-EA1B67B476F2}" presName="node" presStyleLbl="node1" presStyleIdx="1" presStyleCnt="7">
        <dgm:presLayoutVars>
          <dgm:bulletEnabled val="1"/>
        </dgm:presLayoutVars>
      </dgm:prSet>
      <dgm:spPr/>
    </dgm:pt>
    <dgm:pt modelId="{3DCD5796-0825-4FEF-8C61-60FE099DFEE6}" type="pres">
      <dgm:prSet presAssocID="{F6C1044B-69FC-4BA9-86DF-487019CED3CB}" presName="sibTrans" presStyleLbl="sibTrans2D1" presStyleIdx="1" presStyleCnt="6"/>
      <dgm:spPr/>
    </dgm:pt>
    <dgm:pt modelId="{EBBB3963-589B-47A4-9DB3-C52B103DC9E3}" type="pres">
      <dgm:prSet presAssocID="{F6C1044B-69FC-4BA9-86DF-487019CED3CB}" presName="connectorText" presStyleLbl="sibTrans2D1" presStyleIdx="1" presStyleCnt="6"/>
      <dgm:spPr/>
    </dgm:pt>
    <dgm:pt modelId="{45ADFE6B-8D8E-4DED-AE58-C8587A7AF28C}" type="pres">
      <dgm:prSet presAssocID="{B708BB24-9C7D-4097-A737-091463A5A0F3}" presName="node" presStyleLbl="node1" presStyleIdx="2" presStyleCnt="7">
        <dgm:presLayoutVars>
          <dgm:bulletEnabled val="1"/>
        </dgm:presLayoutVars>
      </dgm:prSet>
      <dgm:spPr/>
    </dgm:pt>
    <dgm:pt modelId="{DD6C5FBE-2009-481C-A1A1-33A436A82F30}" type="pres">
      <dgm:prSet presAssocID="{C5AD85FA-202A-4C3C-A0BA-941F472E4E8F}" presName="sibTrans" presStyleLbl="sibTrans2D1" presStyleIdx="2" presStyleCnt="6"/>
      <dgm:spPr/>
    </dgm:pt>
    <dgm:pt modelId="{758DB5DA-6DF1-45CD-A53F-F95716E08418}" type="pres">
      <dgm:prSet presAssocID="{C5AD85FA-202A-4C3C-A0BA-941F472E4E8F}" presName="connectorText" presStyleLbl="sibTrans2D1" presStyleIdx="2" presStyleCnt="6"/>
      <dgm:spPr/>
    </dgm:pt>
    <dgm:pt modelId="{EBDE3C03-E2F4-4FB8-9D5C-8897469821AC}" type="pres">
      <dgm:prSet presAssocID="{5F4B6A2F-E5F6-4269-BFCE-A1A535605B6A}" presName="node" presStyleLbl="node1" presStyleIdx="3" presStyleCnt="7">
        <dgm:presLayoutVars>
          <dgm:bulletEnabled val="1"/>
        </dgm:presLayoutVars>
      </dgm:prSet>
      <dgm:spPr/>
    </dgm:pt>
    <dgm:pt modelId="{0FE49396-8BE7-44B2-BF12-9228D85EE169}" type="pres">
      <dgm:prSet presAssocID="{8ED28BA3-BC6F-46BB-A1DE-821770C23BE5}" presName="sibTrans" presStyleLbl="sibTrans2D1" presStyleIdx="3" presStyleCnt="6"/>
      <dgm:spPr/>
    </dgm:pt>
    <dgm:pt modelId="{A8CA0189-DB85-4C7D-8B4B-3D0F9D9E265B}" type="pres">
      <dgm:prSet presAssocID="{8ED28BA3-BC6F-46BB-A1DE-821770C23BE5}" presName="connectorText" presStyleLbl="sibTrans2D1" presStyleIdx="3" presStyleCnt="6"/>
      <dgm:spPr/>
    </dgm:pt>
    <dgm:pt modelId="{90D5BEA1-7296-4E7B-A9A3-5C0C25AD5697}" type="pres">
      <dgm:prSet presAssocID="{37AF0B07-58CA-4EA0-A38F-1E3840BA699E}" presName="node" presStyleLbl="node1" presStyleIdx="4" presStyleCnt="7">
        <dgm:presLayoutVars>
          <dgm:bulletEnabled val="1"/>
        </dgm:presLayoutVars>
      </dgm:prSet>
      <dgm:spPr/>
    </dgm:pt>
    <dgm:pt modelId="{D3631A8B-6F41-436F-812A-C8BEAB1E1917}" type="pres">
      <dgm:prSet presAssocID="{49577956-561B-4F60-95FC-4373053B068F}" presName="sibTrans" presStyleLbl="sibTrans2D1" presStyleIdx="4" presStyleCnt="6"/>
      <dgm:spPr/>
    </dgm:pt>
    <dgm:pt modelId="{05FA79F6-5AAA-48A0-BF8A-154B338213E4}" type="pres">
      <dgm:prSet presAssocID="{49577956-561B-4F60-95FC-4373053B068F}" presName="connectorText" presStyleLbl="sibTrans2D1" presStyleIdx="4" presStyleCnt="6"/>
      <dgm:spPr/>
    </dgm:pt>
    <dgm:pt modelId="{6997DDF0-3D88-496C-ACEC-B67E7D1D5AF9}" type="pres">
      <dgm:prSet presAssocID="{D1F8B221-0863-4051-B704-37357C2FF17F}" presName="node" presStyleLbl="node1" presStyleIdx="5" presStyleCnt="7">
        <dgm:presLayoutVars>
          <dgm:bulletEnabled val="1"/>
        </dgm:presLayoutVars>
      </dgm:prSet>
      <dgm:spPr/>
    </dgm:pt>
    <dgm:pt modelId="{6C661D27-E019-453F-A53E-B4E48970A2DA}" type="pres">
      <dgm:prSet presAssocID="{E7633A9D-E3D9-4F6C-9CCB-F0614414CCA2}" presName="sibTrans" presStyleLbl="sibTrans2D1" presStyleIdx="5" presStyleCnt="6"/>
      <dgm:spPr/>
    </dgm:pt>
    <dgm:pt modelId="{4BE343DF-261B-4C98-9A5F-F36F88B864CE}" type="pres">
      <dgm:prSet presAssocID="{E7633A9D-E3D9-4F6C-9CCB-F0614414CCA2}" presName="connectorText" presStyleLbl="sibTrans2D1" presStyleIdx="5" presStyleCnt="6"/>
      <dgm:spPr/>
    </dgm:pt>
    <dgm:pt modelId="{110EE1DC-0601-4505-B969-55C20D77827D}" type="pres">
      <dgm:prSet presAssocID="{E38459EE-F558-49AB-86E0-2169E10644A3}" presName="node" presStyleLbl="node1" presStyleIdx="6" presStyleCnt="7">
        <dgm:presLayoutVars>
          <dgm:bulletEnabled val="1"/>
        </dgm:presLayoutVars>
      </dgm:prSet>
      <dgm:spPr/>
    </dgm:pt>
  </dgm:ptLst>
  <dgm:cxnLst>
    <dgm:cxn modelId="{D083FB1F-457C-435E-92A3-04D7533DD493}" srcId="{AFA2FA5D-3BED-47EF-B24C-5C028660547A}" destId="{B708BB24-9C7D-4097-A737-091463A5A0F3}" srcOrd="2" destOrd="0" parTransId="{DEBA1845-B00E-47E0-AA11-92096FC957E0}" sibTransId="{C5AD85FA-202A-4C3C-A0BA-941F472E4E8F}"/>
    <dgm:cxn modelId="{F9CB6927-CE85-4E88-A61E-F8178A12E26F}" type="presOf" srcId="{AFA2FA5D-3BED-47EF-B24C-5C028660547A}" destId="{B64776BB-3B1B-46BB-B72C-2EAED4DE109C}" srcOrd="0" destOrd="0" presId="urn:microsoft.com/office/officeart/2005/8/layout/process2"/>
    <dgm:cxn modelId="{37A2E22B-77CC-4595-8CB6-FA9B9A95232B}" type="presOf" srcId="{9183DB49-5DC7-45A6-9B49-EA1B67B476F2}" destId="{E964CE94-F1EE-41E9-BB67-3A5E4E41523A}" srcOrd="0" destOrd="0" presId="urn:microsoft.com/office/officeart/2005/8/layout/process2"/>
    <dgm:cxn modelId="{7C2C1934-AD63-46B9-9C17-F43A10974B0B}" srcId="{AFA2FA5D-3BED-47EF-B24C-5C028660547A}" destId="{37AF0B07-58CA-4EA0-A38F-1E3840BA699E}" srcOrd="4" destOrd="0" parTransId="{EF367A9E-186D-495D-9627-C6A6712BA27A}" sibTransId="{49577956-561B-4F60-95FC-4373053B068F}"/>
    <dgm:cxn modelId="{02FA6040-FEF0-4692-AF3F-B599365DDD12}" type="presOf" srcId="{B708BB24-9C7D-4097-A737-091463A5A0F3}" destId="{45ADFE6B-8D8E-4DED-AE58-C8587A7AF28C}" srcOrd="0" destOrd="0" presId="urn:microsoft.com/office/officeart/2005/8/layout/process2"/>
    <dgm:cxn modelId="{4E2BF440-08D9-4363-BBA5-867E53C81878}" type="presOf" srcId="{D1F8B221-0863-4051-B704-37357C2FF17F}" destId="{6997DDF0-3D88-496C-ACEC-B67E7D1D5AF9}" srcOrd="0" destOrd="0" presId="urn:microsoft.com/office/officeart/2005/8/layout/process2"/>
    <dgm:cxn modelId="{E16D446D-1990-4DC3-8817-925678136D1F}" type="presOf" srcId="{C5AD85FA-202A-4C3C-A0BA-941F472E4E8F}" destId="{DD6C5FBE-2009-481C-A1A1-33A436A82F30}" srcOrd="0" destOrd="0" presId="urn:microsoft.com/office/officeart/2005/8/layout/process2"/>
    <dgm:cxn modelId="{9F22F971-ECC5-4D2E-814F-C2F00388E454}" srcId="{AFA2FA5D-3BED-47EF-B24C-5C028660547A}" destId="{6E2AC06F-CF56-44B6-93B2-A067D775124E}" srcOrd="0" destOrd="0" parTransId="{56C6C262-0E4B-49CD-A34F-09B0F47FEF0E}" sibTransId="{7F5A1535-5704-4E6D-BA61-8970E1B34C03}"/>
    <dgm:cxn modelId="{0744E779-21C2-4098-A4B4-9C128F4C9C67}" type="presOf" srcId="{8ED28BA3-BC6F-46BB-A1DE-821770C23BE5}" destId="{A8CA0189-DB85-4C7D-8B4B-3D0F9D9E265B}" srcOrd="1" destOrd="0" presId="urn:microsoft.com/office/officeart/2005/8/layout/process2"/>
    <dgm:cxn modelId="{8E684884-CA50-4462-9404-8DDCA3D4B90A}" type="presOf" srcId="{37AF0B07-58CA-4EA0-A38F-1E3840BA699E}" destId="{90D5BEA1-7296-4E7B-A9A3-5C0C25AD5697}" srcOrd="0" destOrd="0" presId="urn:microsoft.com/office/officeart/2005/8/layout/process2"/>
    <dgm:cxn modelId="{DBCB1385-341B-47D7-95E8-0E3A6D25A310}" type="presOf" srcId="{7F5A1535-5704-4E6D-BA61-8970E1B34C03}" destId="{43714ACC-D557-4900-A644-42EBC3E38B00}" srcOrd="1" destOrd="0" presId="urn:microsoft.com/office/officeart/2005/8/layout/process2"/>
    <dgm:cxn modelId="{4D815A8C-CC5A-4394-85AA-DEECED3C1A5C}" type="presOf" srcId="{F6C1044B-69FC-4BA9-86DF-487019CED3CB}" destId="{3DCD5796-0825-4FEF-8C61-60FE099DFEE6}" srcOrd="0" destOrd="0" presId="urn:microsoft.com/office/officeart/2005/8/layout/process2"/>
    <dgm:cxn modelId="{9BFFCC9C-EF04-43EB-A6BE-1930AF20ADE5}" type="presOf" srcId="{8ED28BA3-BC6F-46BB-A1DE-821770C23BE5}" destId="{0FE49396-8BE7-44B2-BF12-9228D85EE169}" srcOrd="0" destOrd="0" presId="urn:microsoft.com/office/officeart/2005/8/layout/process2"/>
    <dgm:cxn modelId="{2E5CD8A5-8EF8-4E82-A55D-26E6D5CB9E30}" type="presOf" srcId="{E38459EE-F558-49AB-86E0-2169E10644A3}" destId="{110EE1DC-0601-4505-B969-55C20D77827D}" srcOrd="0" destOrd="0" presId="urn:microsoft.com/office/officeart/2005/8/layout/process2"/>
    <dgm:cxn modelId="{12CDF0A7-FD14-41BE-830D-8030DF45524B}" type="presOf" srcId="{49577956-561B-4F60-95FC-4373053B068F}" destId="{05FA79F6-5AAA-48A0-BF8A-154B338213E4}" srcOrd="1" destOrd="0" presId="urn:microsoft.com/office/officeart/2005/8/layout/process2"/>
    <dgm:cxn modelId="{7687F0A9-6539-4866-9E2E-79DD94CD27DD}" srcId="{AFA2FA5D-3BED-47EF-B24C-5C028660547A}" destId="{E38459EE-F558-49AB-86E0-2169E10644A3}" srcOrd="6" destOrd="0" parTransId="{1DA04EB8-EFD8-4CF6-9C11-69A70BF41696}" sibTransId="{9BCBF5B5-99C7-477C-84A4-393EF49FD53A}"/>
    <dgm:cxn modelId="{8AF7D7B0-FB25-4497-9F32-A8E9FFAAB67F}" type="presOf" srcId="{6E2AC06F-CF56-44B6-93B2-A067D775124E}" destId="{1B7AB420-D374-4952-8D6E-B7EDA4542985}" srcOrd="0" destOrd="0" presId="urn:microsoft.com/office/officeart/2005/8/layout/process2"/>
    <dgm:cxn modelId="{5F3049B1-657B-4C75-ADB5-3E6EF03C5395}" srcId="{AFA2FA5D-3BED-47EF-B24C-5C028660547A}" destId="{5F4B6A2F-E5F6-4269-BFCE-A1A535605B6A}" srcOrd="3" destOrd="0" parTransId="{12DA2A2E-26EC-4B68-9978-AEC2863CBB9C}" sibTransId="{8ED28BA3-BC6F-46BB-A1DE-821770C23BE5}"/>
    <dgm:cxn modelId="{79BE20B9-E95B-4FC9-9267-DFFE06510654}" type="presOf" srcId="{7F5A1535-5704-4E6D-BA61-8970E1B34C03}" destId="{8FF64457-4BA7-461C-B0D1-8AA2BE6B0751}" srcOrd="0" destOrd="0" presId="urn:microsoft.com/office/officeart/2005/8/layout/process2"/>
    <dgm:cxn modelId="{901F8AB9-7695-41D5-9D4C-99EA08D6C598}" type="presOf" srcId="{5F4B6A2F-E5F6-4269-BFCE-A1A535605B6A}" destId="{EBDE3C03-E2F4-4FB8-9D5C-8897469821AC}" srcOrd="0" destOrd="0" presId="urn:microsoft.com/office/officeart/2005/8/layout/process2"/>
    <dgm:cxn modelId="{A47F94C3-2EAE-4196-B446-9CD62DC47326}" type="presOf" srcId="{E7633A9D-E3D9-4F6C-9CCB-F0614414CCA2}" destId="{4BE343DF-261B-4C98-9A5F-F36F88B864CE}" srcOrd="1" destOrd="0" presId="urn:microsoft.com/office/officeart/2005/8/layout/process2"/>
    <dgm:cxn modelId="{77049CCB-2AF0-42A1-9EE0-E647967EC63D}" type="presOf" srcId="{49577956-561B-4F60-95FC-4373053B068F}" destId="{D3631A8B-6F41-436F-812A-C8BEAB1E1917}" srcOrd="0" destOrd="0" presId="urn:microsoft.com/office/officeart/2005/8/layout/process2"/>
    <dgm:cxn modelId="{E633E3D2-79B9-4C29-B285-8857388B6AB5}" type="presOf" srcId="{E7633A9D-E3D9-4F6C-9CCB-F0614414CCA2}" destId="{6C661D27-E019-453F-A53E-B4E48970A2DA}" srcOrd="0" destOrd="0" presId="urn:microsoft.com/office/officeart/2005/8/layout/process2"/>
    <dgm:cxn modelId="{81B4D6D8-4C06-4D2F-9BA8-8E510F27165B}" type="presOf" srcId="{F6C1044B-69FC-4BA9-86DF-487019CED3CB}" destId="{EBBB3963-589B-47A4-9DB3-C52B103DC9E3}" srcOrd="1" destOrd="0" presId="urn:microsoft.com/office/officeart/2005/8/layout/process2"/>
    <dgm:cxn modelId="{DBBBAEE6-DA4A-4B33-AE1C-ED463DC4400C}" type="presOf" srcId="{C5AD85FA-202A-4C3C-A0BA-941F472E4E8F}" destId="{758DB5DA-6DF1-45CD-A53F-F95716E08418}" srcOrd="1" destOrd="0" presId="urn:microsoft.com/office/officeart/2005/8/layout/process2"/>
    <dgm:cxn modelId="{785E14F0-5801-4EDD-832E-13C8FEB9D83E}" srcId="{AFA2FA5D-3BED-47EF-B24C-5C028660547A}" destId="{9183DB49-5DC7-45A6-9B49-EA1B67B476F2}" srcOrd="1" destOrd="0" parTransId="{CEB00465-3FCF-4827-AF89-113976E21A6D}" sibTransId="{F6C1044B-69FC-4BA9-86DF-487019CED3CB}"/>
    <dgm:cxn modelId="{B2ECFCFE-5F7E-4A73-9E05-48BBB1A1D824}" srcId="{AFA2FA5D-3BED-47EF-B24C-5C028660547A}" destId="{D1F8B221-0863-4051-B704-37357C2FF17F}" srcOrd="5" destOrd="0" parTransId="{2A725DBD-17F6-44BD-BA96-6DE175E22160}" sibTransId="{E7633A9D-E3D9-4F6C-9CCB-F0614414CCA2}"/>
    <dgm:cxn modelId="{B9E75FAF-A948-4147-A3FE-B0028A197EA3}" type="presParOf" srcId="{B64776BB-3B1B-46BB-B72C-2EAED4DE109C}" destId="{1B7AB420-D374-4952-8D6E-B7EDA4542985}" srcOrd="0" destOrd="0" presId="urn:microsoft.com/office/officeart/2005/8/layout/process2"/>
    <dgm:cxn modelId="{F488FAA1-3204-47F7-AA3B-8483E7C76023}" type="presParOf" srcId="{B64776BB-3B1B-46BB-B72C-2EAED4DE109C}" destId="{8FF64457-4BA7-461C-B0D1-8AA2BE6B0751}" srcOrd="1" destOrd="0" presId="urn:microsoft.com/office/officeart/2005/8/layout/process2"/>
    <dgm:cxn modelId="{00B368C0-9EF5-4492-93B7-27D40B622BC6}" type="presParOf" srcId="{8FF64457-4BA7-461C-B0D1-8AA2BE6B0751}" destId="{43714ACC-D557-4900-A644-42EBC3E38B00}" srcOrd="0" destOrd="0" presId="urn:microsoft.com/office/officeart/2005/8/layout/process2"/>
    <dgm:cxn modelId="{406D2614-9BEC-4D75-8EB1-5978DE63978C}" type="presParOf" srcId="{B64776BB-3B1B-46BB-B72C-2EAED4DE109C}" destId="{E964CE94-F1EE-41E9-BB67-3A5E4E41523A}" srcOrd="2" destOrd="0" presId="urn:microsoft.com/office/officeart/2005/8/layout/process2"/>
    <dgm:cxn modelId="{6C234453-8F5F-45BC-A99C-E552776568D4}" type="presParOf" srcId="{B64776BB-3B1B-46BB-B72C-2EAED4DE109C}" destId="{3DCD5796-0825-4FEF-8C61-60FE099DFEE6}" srcOrd="3" destOrd="0" presId="urn:microsoft.com/office/officeart/2005/8/layout/process2"/>
    <dgm:cxn modelId="{0C753E04-6640-45C1-B9E7-64E5416C8566}" type="presParOf" srcId="{3DCD5796-0825-4FEF-8C61-60FE099DFEE6}" destId="{EBBB3963-589B-47A4-9DB3-C52B103DC9E3}" srcOrd="0" destOrd="0" presId="urn:microsoft.com/office/officeart/2005/8/layout/process2"/>
    <dgm:cxn modelId="{A407F80B-3343-4796-A8B2-B1FA2C3887F4}" type="presParOf" srcId="{B64776BB-3B1B-46BB-B72C-2EAED4DE109C}" destId="{45ADFE6B-8D8E-4DED-AE58-C8587A7AF28C}" srcOrd="4" destOrd="0" presId="urn:microsoft.com/office/officeart/2005/8/layout/process2"/>
    <dgm:cxn modelId="{98519837-66DD-4E55-833C-4898E7B9AF71}" type="presParOf" srcId="{B64776BB-3B1B-46BB-B72C-2EAED4DE109C}" destId="{DD6C5FBE-2009-481C-A1A1-33A436A82F30}" srcOrd="5" destOrd="0" presId="urn:microsoft.com/office/officeart/2005/8/layout/process2"/>
    <dgm:cxn modelId="{5F69B6D7-1092-4E07-AEFE-DC505666338B}" type="presParOf" srcId="{DD6C5FBE-2009-481C-A1A1-33A436A82F30}" destId="{758DB5DA-6DF1-45CD-A53F-F95716E08418}" srcOrd="0" destOrd="0" presId="urn:microsoft.com/office/officeart/2005/8/layout/process2"/>
    <dgm:cxn modelId="{E16D7793-CEC4-4CA6-9587-823352ED40FB}" type="presParOf" srcId="{B64776BB-3B1B-46BB-B72C-2EAED4DE109C}" destId="{EBDE3C03-E2F4-4FB8-9D5C-8897469821AC}" srcOrd="6" destOrd="0" presId="urn:microsoft.com/office/officeart/2005/8/layout/process2"/>
    <dgm:cxn modelId="{65070034-773F-424F-827B-639CD0E11B2B}" type="presParOf" srcId="{B64776BB-3B1B-46BB-B72C-2EAED4DE109C}" destId="{0FE49396-8BE7-44B2-BF12-9228D85EE169}" srcOrd="7" destOrd="0" presId="urn:microsoft.com/office/officeart/2005/8/layout/process2"/>
    <dgm:cxn modelId="{73501927-A34E-4C6A-80DD-408B60343EF4}" type="presParOf" srcId="{0FE49396-8BE7-44B2-BF12-9228D85EE169}" destId="{A8CA0189-DB85-4C7D-8B4B-3D0F9D9E265B}" srcOrd="0" destOrd="0" presId="urn:microsoft.com/office/officeart/2005/8/layout/process2"/>
    <dgm:cxn modelId="{9896AC67-921B-4D81-84ED-3A77BE574489}" type="presParOf" srcId="{B64776BB-3B1B-46BB-B72C-2EAED4DE109C}" destId="{90D5BEA1-7296-4E7B-A9A3-5C0C25AD5697}" srcOrd="8" destOrd="0" presId="urn:microsoft.com/office/officeart/2005/8/layout/process2"/>
    <dgm:cxn modelId="{109C3979-6912-4A6A-BFC4-5C3CF1BEE301}" type="presParOf" srcId="{B64776BB-3B1B-46BB-B72C-2EAED4DE109C}" destId="{D3631A8B-6F41-436F-812A-C8BEAB1E1917}" srcOrd="9" destOrd="0" presId="urn:microsoft.com/office/officeart/2005/8/layout/process2"/>
    <dgm:cxn modelId="{DD511B10-73B6-4EA7-BD80-E4CD10213DF8}" type="presParOf" srcId="{D3631A8B-6F41-436F-812A-C8BEAB1E1917}" destId="{05FA79F6-5AAA-48A0-BF8A-154B338213E4}" srcOrd="0" destOrd="0" presId="urn:microsoft.com/office/officeart/2005/8/layout/process2"/>
    <dgm:cxn modelId="{A5F8CBA9-7540-4F7D-98E5-5AFD30201EB1}" type="presParOf" srcId="{B64776BB-3B1B-46BB-B72C-2EAED4DE109C}" destId="{6997DDF0-3D88-496C-ACEC-B67E7D1D5AF9}" srcOrd="10" destOrd="0" presId="urn:microsoft.com/office/officeart/2005/8/layout/process2"/>
    <dgm:cxn modelId="{58D60ED7-6245-407B-98FE-33506FF5CB95}" type="presParOf" srcId="{B64776BB-3B1B-46BB-B72C-2EAED4DE109C}" destId="{6C661D27-E019-453F-A53E-B4E48970A2DA}" srcOrd="11" destOrd="0" presId="urn:microsoft.com/office/officeart/2005/8/layout/process2"/>
    <dgm:cxn modelId="{3A8A2ABB-46D2-44A4-9751-B8715D434517}" type="presParOf" srcId="{6C661D27-E019-453F-A53E-B4E48970A2DA}" destId="{4BE343DF-261B-4C98-9A5F-F36F88B864CE}" srcOrd="0" destOrd="0" presId="urn:microsoft.com/office/officeart/2005/8/layout/process2"/>
    <dgm:cxn modelId="{EA3A1517-ABEA-4C50-A3A7-44F1EADC151E}" type="presParOf" srcId="{B64776BB-3B1B-46BB-B72C-2EAED4DE109C}" destId="{110EE1DC-0601-4505-B969-55C20D77827D}" srcOrd="12"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AB420-D374-4952-8D6E-B7EDA4542985}">
      <dsp:nvSpPr>
        <dsp:cNvPr id="0" name=""/>
        <dsp:cNvSpPr/>
      </dsp:nvSpPr>
      <dsp:spPr>
        <a:xfrm>
          <a:off x="3192679" y="597"/>
          <a:ext cx="1617872" cy="4890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Chest X-ray Image</a:t>
          </a:r>
        </a:p>
      </dsp:txBody>
      <dsp:txXfrm>
        <a:off x="3207003" y="14921"/>
        <a:ext cx="1589224" cy="460400"/>
      </dsp:txXfrm>
    </dsp:sp>
    <dsp:sp modelId="{8FF64457-4BA7-461C-B0D1-8AA2BE6B0751}">
      <dsp:nvSpPr>
        <dsp:cNvPr id="0" name=""/>
        <dsp:cNvSpPr/>
      </dsp:nvSpPr>
      <dsp:spPr>
        <a:xfrm rot="5400000">
          <a:off x="3909919" y="501872"/>
          <a:ext cx="183393" cy="2200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3935594" y="520211"/>
        <a:ext cx="132043" cy="128375"/>
      </dsp:txXfrm>
    </dsp:sp>
    <dsp:sp modelId="{E964CE94-F1EE-41E9-BB67-3A5E4E41523A}">
      <dsp:nvSpPr>
        <dsp:cNvPr id="0" name=""/>
        <dsp:cNvSpPr/>
      </dsp:nvSpPr>
      <dsp:spPr>
        <a:xfrm>
          <a:off x="3192679" y="734170"/>
          <a:ext cx="1617872" cy="4890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Preprocessing (Resize, Normalize)</a:t>
          </a:r>
        </a:p>
      </dsp:txBody>
      <dsp:txXfrm>
        <a:off x="3207003" y="748494"/>
        <a:ext cx="1589224" cy="460400"/>
      </dsp:txXfrm>
    </dsp:sp>
    <dsp:sp modelId="{3DCD5796-0825-4FEF-8C61-60FE099DFEE6}">
      <dsp:nvSpPr>
        <dsp:cNvPr id="0" name=""/>
        <dsp:cNvSpPr/>
      </dsp:nvSpPr>
      <dsp:spPr>
        <a:xfrm rot="5400000">
          <a:off x="3909919" y="1235445"/>
          <a:ext cx="183393" cy="2200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3935594" y="1253784"/>
        <a:ext cx="132043" cy="128375"/>
      </dsp:txXfrm>
    </dsp:sp>
    <dsp:sp modelId="{45ADFE6B-8D8E-4DED-AE58-C8587A7AF28C}">
      <dsp:nvSpPr>
        <dsp:cNvPr id="0" name=""/>
        <dsp:cNvSpPr/>
      </dsp:nvSpPr>
      <dsp:spPr>
        <a:xfrm>
          <a:off x="3192679" y="1467743"/>
          <a:ext cx="1617872" cy="4890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CNN Feature Extraction (ResNet50)</a:t>
          </a:r>
        </a:p>
      </dsp:txBody>
      <dsp:txXfrm>
        <a:off x="3207003" y="1482067"/>
        <a:ext cx="1589224" cy="460400"/>
      </dsp:txXfrm>
    </dsp:sp>
    <dsp:sp modelId="{DD6C5FBE-2009-481C-A1A1-33A436A82F30}">
      <dsp:nvSpPr>
        <dsp:cNvPr id="0" name=""/>
        <dsp:cNvSpPr/>
      </dsp:nvSpPr>
      <dsp:spPr>
        <a:xfrm rot="5400000">
          <a:off x="3909919" y="1969018"/>
          <a:ext cx="183393" cy="2200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3935594" y="1987357"/>
        <a:ext cx="132043" cy="128375"/>
      </dsp:txXfrm>
    </dsp:sp>
    <dsp:sp modelId="{EBDE3C03-E2F4-4FB8-9D5C-8897469821AC}">
      <dsp:nvSpPr>
        <dsp:cNvPr id="0" name=""/>
        <dsp:cNvSpPr/>
      </dsp:nvSpPr>
      <dsp:spPr>
        <a:xfrm>
          <a:off x="3192679" y="2201316"/>
          <a:ext cx="1617872" cy="4890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Extracted Feature Vectors</a:t>
          </a:r>
        </a:p>
      </dsp:txBody>
      <dsp:txXfrm>
        <a:off x="3207003" y="2215640"/>
        <a:ext cx="1589224" cy="460400"/>
      </dsp:txXfrm>
    </dsp:sp>
    <dsp:sp modelId="{0FE49396-8BE7-44B2-BF12-9228D85EE169}">
      <dsp:nvSpPr>
        <dsp:cNvPr id="0" name=""/>
        <dsp:cNvSpPr/>
      </dsp:nvSpPr>
      <dsp:spPr>
        <a:xfrm rot="5400000">
          <a:off x="3909919" y="2702591"/>
          <a:ext cx="183393" cy="2200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3935594" y="2720930"/>
        <a:ext cx="132043" cy="128375"/>
      </dsp:txXfrm>
    </dsp:sp>
    <dsp:sp modelId="{90D5BEA1-7296-4E7B-A9A3-5C0C25AD5697}">
      <dsp:nvSpPr>
        <dsp:cNvPr id="0" name=""/>
        <dsp:cNvSpPr/>
      </dsp:nvSpPr>
      <dsp:spPr>
        <a:xfrm>
          <a:off x="3192679" y="2934889"/>
          <a:ext cx="1617872" cy="4890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XGBoost Classifier</a:t>
          </a:r>
        </a:p>
      </dsp:txBody>
      <dsp:txXfrm>
        <a:off x="3207003" y="2949213"/>
        <a:ext cx="1589224" cy="460400"/>
      </dsp:txXfrm>
    </dsp:sp>
    <dsp:sp modelId="{D3631A8B-6F41-436F-812A-C8BEAB1E1917}">
      <dsp:nvSpPr>
        <dsp:cNvPr id="0" name=""/>
        <dsp:cNvSpPr/>
      </dsp:nvSpPr>
      <dsp:spPr>
        <a:xfrm rot="5400000">
          <a:off x="3909919" y="3436164"/>
          <a:ext cx="183393" cy="2200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3935594" y="3454503"/>
        <a:ext cx="132043" cy="128375"/>
      </dsp:txXfrm>
    </dsp:sp>
    <dsp:sp modelId="{6997DDF0-3D88-496C-ACEC-B67E7D1D5AF9}">
      <dsp:nvSpPr>
        <dsp:cNvPr id="0" name=""/>
        <dsp:cNvSpPr/>
      </dsp:nvSpPr>
      <dsp:spPr>
        <a:xfrm>
          <a:off x="3192679" y="3668462"/>
          <a:ext cx="1617872" cy="4890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Detection (CHD/No CHD)</a:t>
          </a:r>
        </a:p>
      </dsp:txBody>
      <dsp:txXfrm>
        <a:off x="3207003" y="3682786"/>
        <a:ext cx="1589224" cy="460400"/>
      </dsp:txXfrm>
    </dsp:sp>
    <dsp:sp modelId="{6C661D27-E019-453F-A53E-B4E48970A2DA}">
      <dsp:nvSpPr>
        <dsp:cNvPr id="0" name=""/>
        <dsp:cNvSpPr/>
      </dsp:nvSpPr>
      <dsp:spPr>
        <a:xfrm rot="5400000">
          <a:off x="3909919" y="4169737"/>
          <a:ext cx="183393" cy="2200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3935594" y="4188076"/>
        <a:ext cx="132043" cy="128375"/>
      </dsp:txXfrm>
    </dsp:sp>
    <dsp:sp modelId="{110EE1DC-0601-4505-B969-55C20D77827D}">
      <dsp:nvSpPr>
        <dsp:cNvPr id="0" name=""/>
        <dsp:cNvSpPr/>
      </dsp:nvSpPr>
      <dsp:spPr>
        <a:xfrm>
          <a:off x="3192679" y="4402036"/>
          <a:ext cx="1617872" cy="4890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SHAP Explainability</a:t>
          </a:r>
        </a:p>
      </dsp:txBody>
      <dsp:txXfrm>
        <a:off x="3207003" y="4416360"/>
        <a:ext cx="1589224" cy="4604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B31774-AE6C-7DFA-EA8D-DD779634BF14}"/>
              </a:ext>
            </a:extLst>
          </p:cNvPr>
          <p:cNvSpPr>
            <a:spLocks noGrp="1"/>
          </p:cNvSpPr>
          <p:nvPr>
            <p:ph type="hdr" sz="quarter"/>
          </p:nvPr>
        </p:nvSpPr>
        <p:spPr>
          <a:xfrm>
            <a:off x="0" y="0"/>
            <a:ext cx="3170238" cy="479425"/>
          </a:xfrm>
          <a:prstGeom prst="rect">
            <a:avLst/>
          </a:prstGeom>
        </p:spPr>
        <p:txBody>
          <a:bodyPr vert="horz" lIns="96661" tIns="48331" rIns="96661" bIns="48331" rtlCol="0"/>
          <a:lstStyle>
            <a:lvl1pPr algn="l" eaLnBrk="1" hangingPunct="1">
              <a:buClr>
                <a:srgbClr val="000000"/>
              </a:buClr>
              <a:buSzPct val="100000"/>
              <a:buFont typeface="Times New Roman" pitchFamily="16" charset="0"/>
              <a:buNone/>
              <a:defRPr sz="1300">
                <a:latin typeface="Calibri" pitchFamily="32" charset="0"/>
                <a:cs typeface="+mn-cs"/>
              </a:defRPr>
            </a:lvl1pPr>
          </a:lstStyle>
          <a:p>
            <a:pPr>
              <a:defRPr/>
            </a:pPr>
            <a:endParaRPr lang="en-IN"/>
          </a:p>
        </p:txBody>
      </p:sp>
      <p:sp>
        <p:nvSpPr>
          <p:cNvPr id="3" name="Date Placeholder 2">
            <a:extLst>
              <a:ext uri="{FF2B5EF4-FFF2-40B4-BE49-F238E27FC236}">
                <a16:creationId xmlns:a16="http://schemas.microsoft.com/office/drawing/2014/main" id="{802246B9-89CE-09AB-AF11-B4C83D2D80EA}"/>
              </a:ext>
            </a:extLst>
          </p:cNvPr>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eaLnBrk="1" hangingPunct="1">
              <a:buClr>
                <a:srgbClr val="000000"/>
              </a:buClr>
              <a:buSzPct val="100000"/>
              <a:buFont typeface="Times New Roman" pitchFamily="16" charset="0"/>
              <a:buNone/>
              <a:defRPr sz="1300">
                <a:latin typeface="Calibri" pitchFamily="32" charset="0"/>
                <a:cs typeface="+mn-cs"/>
              </a:defRPr>
            </a:lvl1pPr>
          </a:lstStyle>
          <a:p>
            <a:pPr>
              <a:defRPr/>
            </a:pPr>
            <a:fld id="{4360491F-263D-4A1B-8CA6-FEDE5D544598}" type="datetimeFigureOut">
              <a:rPr lang="en-IN"/>
              <a:pPr>
                <a:defRPr/>
              </a:pPr>
              <a:t>28-04-2025</a:t>
            </a:fld>
            <a:endParaRPr lang="en-IN"/>
          </a:p>
        </p:txBody>
      </p:sp>
      <p:sp>
        <p:nvSpPr>
          <p:cNvPr id="4" name="Footer Placeholder 3">
            <a:extLst>
              <a:ext uri="{FF2B5EF4-FFF2-40B4-BE49-F238E27FC236}">
                <a16:creationId xmlns:a16="http://schemas.microsoft.com/office/drawing/2014/main" id="{F2CFEA50-5F83-7F4D-33D5-FD801B2211EB}"/>
              </a:ext>
            </a:extLst>
          </p:cNvPr>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eaLnBrk="1" hangingPunct="1">
              <a:buClr>
                <a:srgbClr val="000000"/>
              </a:buClr>
              <a:buSzPct val="100000"/>
              <a:buFont typeface="Times New Roman" pitchFamily="16" charset="0"/>
              <a:buNone/>
              <a:defRPr sz="1300">
                <a:latin typeface="Calibri" pitchFamily="32" charset="0"/>
                <a:cs typeface="+mn-cs"/>
              </a:defRPr>
            </a:lvl1pPr>
          </a:lstStyle>
          <a:p>
            <a:pPr>
              <a:defRPr/>
            </a:pPr>
            <a:r>
              <a:rPr lang="en-IN"/>
              <a:t>College Name</a:t>
            </a:r>
          </a:p>
        </p:txBody>
      </p:sp>
      <p:sp>
        <p:nvSpPr>
          <p:cNvPr id="5" name="Slide Number Placeholder 4">
            <a:extLst>
              <a:ext uri="{FF2B5EF4-FFF2-40B4-BE49-F238E27FC236}">
                <a16:creationId xmlns:a16="http://schemas.microsoft.com/office/drawing/2014/main" id="{CADBCB51-5FDB-0560-7001-73A0CBAAB6D2}"/>
              </a:ext>
            </a:extLst>
          </p:cNvPr>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300"/>
            </a:lvl1pPr>
          </a:lstStyle>
          <a:p>
            <a:fld id="{3A1FC4E7-F842-40E6-ACB0-A49EA1200D0C}"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4A358657-117E-AA3E-4DD8-02375297CA0F}"/>
              </a:ext>
            </a:extLst>
          </p:cNvPr>
          <p:cNvSpPr>
            <a:spLocks noChangeArrowheads="1"/>
          </p:cNvSpPr>
          <p:nvPr/>
        </p:nvSpPr>
        <p:spPr bwMode="auto">
          <a:xfrm>
            <a:off x="0" y="0"/>
            <a:ext cx="7315200" cy="96012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6661" tIns="48331" rIns="96661" bIns="48331" anchor="ctr"/>
          <a:lstStyle/>
          <a:p>
            <a:pPr eaLnBrk="1" hangingPunct="1">
              <a:buClr>
                <a:srgbClr val="000000"/>
              </a:buClr>
              <a:buSzPct val="100000"/>
              <a:buFont typeface="Times New Roman" panose="02020603050405020304" pitchFamily="18" charset="0"/>
              <a:buNone/>
            </a:pPr>
            <a:endParaRPr lang="en-IN" altLang="en-US"/>
          </a:p>
        </p:txBody>
      </p:sp>
      <p:sp>
        <p:nvSpPr>
          <p:cNvPr id="2051" name="Text Box 2">
            <a:extLst>
              <a:ext uri="{FF2B5EF4-FFF2-40B4-BE49-F238E27FC236}">
                <a16:creationId xmlns:a16="http://schemas.microsoft.com/office/drawing/2014/main" id="{D529A603-BE75-C9F2-56F9-A1B87A63C2F9}"/>
              </a:ext>
            </a:extLst>
          </p:cNvPr>
          <p:cNvSpPr txBox="1">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6661" tIns="48331" rIns="96661" bIns="48331" anchor="ctr"/>
          <a:lstStyle/>
          <a:p>
            <a:pPr eaLnBrk="1" hangingPunct="1">
              <a:buClr>
                <a:srgbClr val="000000"/>
              </a:buClr>
              <a:buSzPct val="100000"/>
              <a:buFont typeface="Times New Roman" panose="02020603050405020304" pitchFamily="18" charset="0"/>
              <a:buNone/>
            </a:pPr>
            <a:endParaRPr lang="en-IN" altLang="en-US"/>
          </a:p>
        </p:txBody>
      </p:sp>
      <p:sp>
        <p:nvSpPr>
          <p:cNvPr id="2" name="Rectangle 3">
            <a:extLst>
              <a:ext uri="{FF2B5EF4-FFF2-40B4-BE49-F238E27FC236}">
                <a16:creationId xmlns:a16="http://schemas.microsoft.com/office/drawing/2014/main" id="{FFCC2141-3081-6EF1-1C38-A9771050363E}"/>
              </a:ext>
            </a:extLst>
          </p:cNvPr>
          <p:cNvSpPr>
            <a:spLocks noGrp="1" noChangeArrowheads="1"/>
          </p:cNvSpPr>
          <p:nvPr>
            <p:ph type="dt"/>
          </p:nvPr>
        </p:nvSpPr>
        <p:spPr bwMode="auto">
          <a:xfrm>
            <a:off x="4143375" y="0"/>
            <a:ext cx="3168650" cy="477838"/>
          </a:xfrm>
          <a:prstGeom prst="rect">
            <a:avLst/>
          </a:prstGeom>
          <a:noFill/>
          <a:ln w="9525">
            <a:noFill/>
            <a:round/>
            <a:headEnd/>
            <a:tailEnd/>
          </a:ln>
          <a:effectLst/>
        </p:spPr>
        <p:txBody>
          <a:bodyPr vert="horz" wrap="square" lIns="95139" tIns="49472" rIns="95139" bIns="49472" numCol="1" anchor="t" anchorCtr="0" compatLnSpc="1">
            <a:prstTxWarp prst="textNoShape">
              <a:avLst/>
            </a:prstTxWarp>
          </a:bodyPr>
          <a:lstStyle>
            <a:lvl1pPr algn="r" eaLnBrk="1" hangingPunct="1">
              <a:buClrTx/>
              <a:buSzPct val="100000"/>
              <a:buFontTx/>
              <a:buNone/>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sz="1300">
                <a:solidFill>
                  <a:srgbClr val="000000"/>
                </a:solidFill>
                <a:latin typeface="Calibri" pitchFamily="32" charset="0"/>
                <a:ea typeface="DejaVu Sans" charset="0"/>
                <a:cs typeface="DejaVu Sans" charset="0"/>
              </a:defRPr>
            </a:lvl1pPr>
          </a:lstStyle>
          <a:p>
            <a:pPr>
              <a:defRPr/>
            </a:pPr>
            <a:endParaRPr lang="en-IN"/>
          </a:p>
        </p:txBody>
      </p:sp>
      <p:sp>
        <p:nvSpPr>
          <p:cNvPr id="2053" name="Rectangle 4">
            <a:extLst>
              <a:ext uri="{FF2B5EF4-FFF2-40B4-BE49-F238E27FC236}">
                <a16:creationId xmlns:a16="http://schemas.microsoft.com/office/drawing/2014/main" id="{6231CCFD-B91B-E20E-5150-95E310265165}"/>
              </a:ext>
            </a:extLst>
          </p:cNvPr>
          <p:cNvSpPr>
            <a:spLocks noGrp="1" noRot="1" noChangeAspect="1" noChangeArrowheads="1"/>
          </p:cNvSpPr>
          <p:nvPr>
            <p:ph type="sldImg"/>
          </p:nvPr>
        </p:nvSpPr>
        <p:spPr bwMode="auto">
          <a:xfrm>
            <a:off x="1257300" y="720725"/>
            <a:ext cx="4799013" cy="3598863"/>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Rectangle 5">
            <a:extLst>
              <a:ext uri="{FF2B5EF4-FFF2-40B4-BE49-F238E27FC236}">
                <a16:creationId xmlns:a16="http://schemas.microsoft.com/office/drawing/2014/main" id="{B374D921-9EDD-0B72-5AD5-6D3610504ECD}"/>
              </a:ext>
            </a:extLst>
          </p:cNvPr>
          <p:cNvSpPr>
            <a:spLocks noGrp="1" noChangeArrowheads="1"/>
          </p:cNvSpPr>
          <p:nvPr>
            <p:ph type="body"/>
          </p:nvPr>
        </p:nvSpPr>
        <p:spPr bwMode="auto">
          <a:xfrm>
            <a:off x="731838" y="4560888"/>
            <a:ext cx="5849937" cy="4318000"/>
          </a:xfrm>
          <a:prstGeom prst="rect">
            <a:avLst/>
          </a:prstGeom>
          <a:noFill/>
          <a:ln w="9525">
            <a:noFill/>
            <a:round/>
            <a:headEnd/>
            <a:tailEnd/>
          </a:ln>
          <a:effectLst/>
        </p:spPr>
        <p:txBody>
          <a:bodyPr vert="horz" wrap="square" lIns="95139" tIns="49472" rIns="95139" bIns="49472" numCol="1" anchor="t" anchorCtr="0" compatLnSpc="1">
            <a:prstTxWarp prst="textNoShape">
              <a:avLst/>
            </a:prstTxWarp>
          </a:bodyPr>
          <a:lstStyle/>
          <a:p>
            <a:pPr lvl="0"/>
            <a:endParaRPr lang="en-US" noProof="0"/>
          </a:p>
        </p:txBody>
      </p:sp>
      <p:sp>
        <p:nvSpPr>
          <p:cNvPr id="2055" name="Text Box 6">
            <a:extLst>
              <a:ext uri="{FF2B5EF4-FFF2-40B4-BE49-F238E27FC236}">
                <a16:creationId xmlns:a16="http://schemas.microsoft.com/office/drawing/2014/main" id="{C14AB5F8-EA59-13FF-5898-B438BDC913D7}"/>
              </a:ext>
            </a:extLst>
          </p:cNvPr>
          <p:cNvSpPr txBox="1">
            <a:spLocks noChangeArrowheads="1"/>
          </p:cNvSpPr>
          <p:nvPr/>
        </p:nvSpPr>
        <p:spPr bwMode="auto">
          <a:xfrm>
            <a:off x="0"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6661" tIns="48331" rIns="96661" bIns="48331" anchor="ctr"/>
          <a:lstStyle/>
          <a:p>
            <a:pPr eaLnBrk="1" hangingPunct="1">
              <a:buClr>
                <a:srgbClr val="000000"/>
              </a:buClr>
              <a:buSzPct val="100000"/>
              <a:buFont typeface="Times New Roman" panose="02020603050405020304" pitchFamily="18" charset="0"/>
              <a:buNone/>
            </a:pPr>
            <a:endParaRPr lang="en-IN" altLang="en-US"/>
          </a:p>
        </p:txBody>
      </p:sp>
      <p:sp>
        <p:nvSpPr>
          <p:cNvPr id="4" name="Rectangle 7">
            <a:extLst>
              <a:ext uri="{FF2B5EF4-FFF2-40B4-BE49-F238E27FC236}">
                <a16:creationId xmlns:a16="http://schemas.microsoft.com/office/drawing/2014/main" id="{29F62379-F6D2-A6A9-2685-DF2764E30BBB}"/>
              </a:ext>
            </a:extLst>
          </p:cNvPr>
          <p:cNvSpPr>
            <a:spLocks noGrp="1" noChangeArrowheads="1"/>
          </p:cNvSpPr>
          <p:nvPr>
            <p:ph type="sldNum"/>
          </p:nvPr>
        </p:nvSpPr>
        <p:spPr bwMode="auto">
          <a:xfrm>
            <a:off x="4143375" y="9120188"/>
            <a:ext cx="3168650" cy="477837"/>
          </a:xfrm>
          <a:prstGeom prst="rect">
            <a:avLst/>
          </a:prstGeom>
          <a:noFill/>
          <a:ln w="9525">
            <a:noFill/>
            <a:round/>
            <a:headEnd/>
            <a:tailEnd/>
          </a:ln>
          <a:effectLst/>
        </p:spPr>
        <p:txBody>
          <a:bodyPr vert="horz" wrap="square" lIns="95139" tIns="49472" rIns="95139" bIns="49472" numCol="1" anchor="b" anchorCtr="0" compatLnSpc="1">
            <a:prstTxWarp prst="textNoShape">
              <a:avLst/>
            </a:prstTxWarp>
          </a:bodyPr>
          <a:lstStyle>
            <a:lvl1pPr algn="r" eaLnBrk="1" hangingPunct="1">
              <a:buSzPct val="100000"/>
              <a:tabLst>
                <a:tab pos="0" algn="l"/>
                <a:tab pos="965200" algn="l"/>
                <a:tab pos="1931988" algn="l"/>
                <a:tab pos="2898775" algn="l"/>
                <a:tab pos="3865563" algn="l"/>
                <a:tab pos="4832350" algn="l"/>
                <a:tab pos="5799138" algn="l"/>
                <a:tab pos="6765925" algn="l"/>
                <a:tab pos="7732713" algn="l"/>
                <a:tab pos="8699500" algn="l"/>
                <a:tab pos="9664700" algn="l"/>
                <a:tab pos="10631488" algn="l"/>
              </a:tabLst>
              <a:defRPr sz="1300">
                <a:solidFill>
                  <a:srgbClr val="000000"/>
                </a:solidFill>
              </a:defRPr>
            </a:lvl1pPr>
          </a:lstStyle>
          <a:p>
            <a:fld id="{AED88F0D-2480-4E25-B382-9A1C8DBFAD55}" type="slidenum">
              <a:rPr lang="en-IN" altLang="en-US"/>
              <a:pPr/>
              <a:t>‹#›</a:t>
            </a:fld>
            <a:endParaRPr lang="en-IN" altLang="en-US"/>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4E2A231-4F2C-E04D-A87B-0318AD788E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65200" algn="l"/>
                <a:tab pos="1931988" algn="l"/>
                <a:tab pos="2898775" algn="l"/>
                <a:tab pos="3865563" algn="l"/>
                <a:tab pos="4832350" algn="l"/>
                <a:tab pos="5799138" algn="l"/>
                <a:tab pos="6765925" algn="l"/>
                <a:tab pos="7732713" algn="l"/>
                <a:tab pos="8699500" algn="l"/>
                <a:tab pos="9664700" algn="l"/>
                <a:tab pos="1063148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65200" algn="l"/>
                <a:tab pos="1931988" algn="l"/>
                <a:tab pos="2898775" algn="l"/>
                <a:tab pos="3865563" algn="l"/>
                <a:tab pos="4832350" algn="l"/>
                <a:tab pos="5799138" algn="l"/>
                <a:tab pos="6765925" algn="l"/>
                <a:tab pos="7732713" algn="l"/>
                <a:tab pos="8699500" algn="l"/>
                <a:tab pos="9664700" algn="l"/>
                <a:tab pos="1063148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65200" algn="l"/>
                <a:tab pos="1931988" algn="l"/>
                <a:tab pos="2898775" algn="l"/>
                <a:tab pos="3865563" algn="l"/>
                <a:tab pos="4832350" algn="l"/>
                <a:tab pos="5799138" algn="l"/>
                <a:tab pos="6765925" algn="l"/>
                <a:tab pos="7732713" algn="l"/>
                <a:tab pos="8699500" algn="l"/>
                <a:tab pos="9664700" algn="l"/>
                <a:tab pos="1063148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65200" algn="l"/>
                <a:tab pos="1931988" algn="l"/>
                <a:tab pos="2898775" algn="l"/>
                <a:tab pos="3865563" algn="l"/>
                <a:tab pos="4832350" algn="l"/>
                <a:tab pos="5799138" algn="l"/>
                <a:tab pos="6765925" algn="l"/>
                <a:tab pos="7732713" algn="l"/>
                <a:tab pos="8699500" algn="l"/>
                <a:tab pos="9664700" algn="l"/>
                <a:tab pos="1063148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65200" algn="l"/>
                <a:tab pos="1931988" algn="l"/>
                <a:tab pos="2898775" algn="l"/>
                <a:tab pos="3865563" algn="l"/>
                <a:tab pos="4832350" algn="l"/>
                <a:tab pos="5799138" algn="l"/>
                <a:tab pos="6765925" algn="l"/>
                <a:tab pos="7732713" algn="l"/>
                <a:tab pos="8699500" algn="l"/>
                <a:tab pos="9664700" algn="l"/>
                <a:tab pos="1063148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65200" algn="l"/>
                <a:tab pos="1931988" algn="l"/>
                <a:tab pos="2898775" algn="l"/>
                <a:tab pos="3865563" algn="l"/>
                <a:tab pos="4832350" algn="l"/>
                <a:tab pos="5799138" algn="l"/>
                <a:tab pos="6765925" algn="l"/>
                <a:tab pos="7732713" algn="l"/>
                <a:tab pos="8699500" algn="l"/>
                <a:tab pos="9664700" algn="l"/>
                <a:tab pos="1063148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65200" algn="l"/>
                <a:tab pos="1931988" algn="l"/>
                <a:tab pos="2898775" algn="l"/>
                <a:tab pos="3865563" algn="l"/>
                <a:tab pos="4832350" algn="l"/>
                <a:tab pos="5799138" algn="l"/>
                <a:tab pos="6765925" algn="l"/>
                <a:tab pos="7732713" algn="l"/>
                <a:tab pos="8699500" algn="l"/>
                <a:tab pos="9664700" algn="l"/>
                <a:tab pos="1063148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65200" algn="l"/>
                <a:tab pos="1931988" algn="l"/>
                <a:tab pos="2898775" algn="l"/>
                <a:tab pos="3865563" algn="l"/>
                <a:tab pos="4832350" algn="l"/>
                <a:tab pos="5799138" algn="l"/>
                <a:tab pos="6765925" algn="l"/>
                <a:tab pos="7732713" algn="l"/>
                <a:tab pos="8699500" algn="l"/>
                <a:tab pos="9664700" algn="l"/>
                <a:tab pos="1063148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65200" algn="l"/>
                <a:tab pos="1931988" algn="l"/>
                <a:tab pos="2898775" algn="l"/>
                <a:tab pos="3865563" algn="l"/>
                <a:tab pos="4832350" algn="l"/>
                <a:tab pos="5799138" algn="l"/>
                <a:tab pos="6765925" algn="l"/>
                <a:tab pos="7732713" algn="l"/>
                <a:tab pos="8699500" algn="l"/>
                <a:tab pos="9664700" algn="l"/>
                <a:tab pos="10631488" algn="l"/>
              </a:tabLst>
              <a:defRPr sz="1200">
                <a:solidFill>
                  <a:srgbClr val="000000"/>
                </a:solidFill>
                <a:latin typeface="Times New Roman" panose="02020603050405020304" pitchFamily="18" charset="0"/>
              </a:defRPr>
            </a:lvl9pPr>
          </a:lstStyle>
          <a:p>
            <a:pPr>
              <a:spcBef>
                <a:spcPct val="0"/>
              </a:spcBef>
              <a:buClrTx/>
              <a:buFontTx/>
              <a:buNone/>
            </a:pPr>
            <a:fld id="{0B46FD23-B044-464B-93F4-D8FEF2EADD74}" type="slidenum">
              <a:rPr lang="en-IN" altLang="en-US" sz="1300">
                <a:latin typeface="Calibri" panose="020F0502020204030204" pitchFamily="34" charset="0"/>
              </a:rPr>
              <a:pPr>
                <a:spcBef>
                  <a:spcPct val="0"/>
                </a:spcBef>
                <a:buClrTx/>
                <a:buFontTx/>
                <a:buNone/>
              </a:pPr>
              <a:t>1</a:t>
            </a:fld>
            <a:endParaRPr lang="en-IN" altLang="en-US" sz="1300">
              <a:latin typeface="Calibri" panose="020F0502020204030204" pitchFamily="34" charset="0"/>
            </a:endParaRPr>
          </a:p>
        </p:txBody>
      </p:sp>
      <p:sp>
        <p:nvSpPr>
          <p:cNvPr id="5123" name="Rectangle 1">
            <a:extLst>
              <a:ext uri="{FF2B5EF4-FFF2-40B4-BE49-F238E27FC236}">
                <a16:creationId xmlns:a16="http://schemas.microsoft.com/office/drawing/2014/main" id="{8B3EE496-A2DB-05D4-12D3-0B79570953E9}"/>
              </a:ext>
            </a:extLst>
          </p:cNvPr>
          <p:cNvSpPr>
            <a:spLocks noGrp="1" noRot="1" noChangeAspect="1" noChangeArrowheads="1" noTextEdit="1"/>
          </p:cNvSpPr>
          <p:nvPr>
            <p:ph type="sldImg"/>
          </p:nvPr>
        </p:nvSpPr>
        <p:spPr>
          <a:xfrm>
            <a:off x="1257300" y="720725"/>
            <a:ext cx="4800600" cy="3600450"/>
          </a:xfrm>
          <a:solidFill>
            <a:srgbClr val="FFFFFF"/>
          </a:solidFill>
          <a:ln/>
        </p:spPr>
      </p:sp>
      <p:sp>
        <p:nvSpPr>
          <p:cNvPr id="5124" name="Rectangle 2">
            <a:extLst>
              <a:ext uri="{FF2B5EF4-FFF2-40B4-BE49-F238E27FC236}">
                <a16:creationId xmlns:a16="http://schemas.microsoft.com/office/drawing/2014/main" id="{9FBA942D-6813-33FC-2E05-6FC21415E440}"/>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
            <a:extLst>
              <a:ext uri="{FF2B5EF4-FFF2-40B4-BE49-F238E27FC236}">
                <a16:creationId xmlns:a16="http://schemas.microsoft.com/office/drawing/2014/main" id="{511F8ACC-F944-4150-152C-FED03B4B1FF0}"/>
              </a:ext>
            </a:extLst>
          </p:cNvPr>
          <p:cNvSpPr>
            <a:spLocks noGrp="1" noChangeArrowheads="1"/>
          </p:cNvSpPr>
          <p:nvPr>
            <p:ph type="dt" idx="10"/>
          </p:nvPr>
        </p:nvSpPr>
        <p:spPr>
          <a:ln/>
        </p:spPr>
        <p:txBody>
          <a:bodyPr/>
          <a:lstStyle>
            <a:lvl1pPr>
              <a:defRPr/>
            </a:lvl1pPr>
          </a:lstStyle>
          <a:p>
            <a:pPr>
              <a:defRPr/>
            </a:pPr>
            <a:r>
              <a:rPr lang="en-IN"/>
              <a:t>28/07/12</a:t>
            </a:r>
          </a:p>
        </p:txBody>
      </p:sp>
      <p:sp>
        <p:nvSpPr>
          <p:cNvPr id="5" name="Rectangle 5">
            <a:extLst>
              <a:ext uri="{FF2B5EF4-FFF2-40B4-BE49-F238E27FC236}">
                <a16:creationId xmlns:a16="http://schemas.microsoft.com/office/drawing/2014/main" id="{BB7E0273-62D3-3BC0-D2E0-FAD9E979A567}"/>
              </a:ext>
            </a:extLst>
          </p:cNvPr>
          <p:cNvSpPr>
            <a:spLocks noGrp="1" noChangeArrowheads="1"/>
          </p:cNvSpPr>
          <p:nvPr>
            <p:ph type="sldNum" idx="11"/>
          </p:nvPr>
        </p:nvSpPr>
        <p:spPr>
          <a:ln/>
        </p:spPr>
        <p:txBody>
          <a:bodyPr/>
          <a:lstStyle>
            <a:lvl1pPr>
              <a:defRPr/>
            </a:lvl1pPr>
          </a:lstStyle>
          <a:p>
            <a:fld id="{B5B898D7-D7F4-4EDD-8CF3-B1D5BA3BB089}" type="slidenum">
              <a:rPr lang="en-IN" altLang="en-US"/>
              <a:pPr/>
              <a:t>‹#›</a:t>
            </a:fld>
            <a:endParaRPr lang="en-IN" altLang="en-US"/>
          </a:p>
        </p:txBody>
      </p:sp>
    </p:spTree>
    <p:extLst>
      <p:ext uri="{BB962C8B-B14F-4D97-AF65-F5344CB8AC3E}">
        <p14:creationId xmlns:p14="http://schemas.microsoft.com/office/powerpoint/2010/main" val="329622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475F45DA-6B38-0555-A178-089A2A32BCCA}"/>
              </a:ext>
            </a:extLst>
          </p:cNvPr>
          <p:cNvSpPr>
            <a:spLocks noGrp="1" noChangeArrowheads="1"/>
          </p:cNvSpPr>
          <p:nvPr>
            <p:ph type="dt" idx="10"/>
          </p:nvPr>
        </p:nvSpPr>
        <p:spPr>
          <a:ln/>
        </p:spPr>
        <p:txBody>
          <a:bodyPr/>
          <a:lstStyle>
            <a:lvl1pPr>
              <a:defRPr/>
            </a:lvl1pPr>
          </a:lstStyle>
          <a:p>
            <a:pPr>
              <a:defRPr/>
            </a:pPr>
            <a:r>
              <a:rPr lang="en-IN"/>
              <a:t>28/07/12</a:t>
            </a:r>
          </a:p>
        </p:txBody>
      </p:sp>
      <p:sp>
        <p:nvSpPr>
          <p:cNvPr id="5" name="Rectangle 5">
            <a:extLst>
              <a:ext uri="{FF2B5EF4-FFF2-40B4-BE49-F238E27FC236}">
                <a16:creationId xmlns:a16="http://schemas.microsoft.com/office/drawing/2014/main" id="{1F0790CE-899B-4A3C-3912-595FB829C72D}"/>
              </a:ext>
            </a:extLst>
          </p:cNvPr>
          <p:cNvSpPr>
            <a:spLocks noGrp="1" noChangeArrowheads="1"/>
          </p:cNvSpPr>
          <p:nvPr>
            <p:ph type="sldNum" idx="11"/>
          </p:nvPr>
        </p:nvSpPr>
        <p:spPr>
          <a:ln/>
        </p:spPr>
        <p:txBody>
          <a:bodyPr/>
          <a:lstStyle>
            <a:lvl1pPr>
              <a:defRPr/>
            </a:lvl1pPr>
          </a:lstStyle>
          <a:p>
            <a:fld id="{087C7F67-FA27-42A9-93B7-C921DE64F597}" type="slidenum">
              <a:rPr lang="en-IN" altLang="en-US"/>
              <a:pPr/>
              <a:t>‹#›</a:t>
            </a:fld>
            <a:endParaRPr lang="en-IN" altLang="en-US"/>
          </a:p>
        </p:txBody>
      </p:sp>
    </p:spTree>
    <p:extLst>
      <p:ext uri="{BB962C8B-B14F-4D97-AF65-F5344CB8AC3E}">
        <p14:creationId xmlns:p14="http://schemas.microsoft.com/office/powerpoint/2010/main" val="396118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8588"/>
            <a:ext cx="2055813" cy="59959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8588"/>
            <a:ext cx="6019800" cy="5995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EEC7511A-16E9-FAB4-FFAE-A02003337C35}"/>
              </a:ext>
            </a:extLst>
          </p:cNvPr>
          <p:cNvSpPr>
            <a:spLocks noGrp="1" noChangeArrowheads="1"/>
          </p:cNvSpPr>
          <p:nvPr>
            <p:ph type="dt" idx="10"/>
          </p:nvPr>
        </p:nvSpPr>
        <p:spPr>
          <a:ln/>
        </p:spPr>
        <p:txBody>
          <a:bodyPr/>
          <a:lstStyle>
            <a:lvl1pPr>
              <a:defRPr/>
            </a:lvl1pPr>
          </a:lstStyle>
          <a:p>
            <a:pPr>
              <a:defRPr/>
            </a:pPr>
            <a:r>
              <a:rPr lang="en-IN"/>
              <a:t>28/07/12</a:t>
            </a:r>
          </a:p>
        </p:txBody>
      </p:sp>
      <p:sp>
        <p:nvSpPr>
          <p:cNvPr id="5" name="Rectangle 5">
            <a:extLst>
              <a:ext uri="{FF2B5EF4-FFF2-40B4-BE49-F238E27FC236}">
                <a16:creationId xmlns:a16="http://schemas.microsoft.com/office/drawing/2014/main" id="{73B85C5C-3F0B-92F0-267B-88CF2601A850}"/>
              </a:ext>
            </a:extLst>
          </p:cNvPr>
          <p:cNvSpPr>
            <a:spLocks noGrp="1" noChangeArrowheads="1"/>
          </p:cNvSpPr>
          <p:nvPr>
            <p:ph type="sldNum" idx="11"/>
          </p:nvPr>
        </p:nvSpPr>
        <p:spPr>
          <a:ln/>
        </p:spPr>
        <p:txBody>
          <a:bodyPr/>
          <a:lstStyle>
            <a:lvl1pPr>
              <a:defRPr/>
            </a:lvl1pPr>
          </a:lstStyle>
          <a:p>
            <a:fld id="{9F49AB9D-09F4-4769-85B9-EF0A337F7B6E}" type="slidenum">
              <a:rPr lang="en-IN" altLang="en-US"/>
              <a:pPr/>
              <a:t>‹#›</a:t>
            </a:fld>
            <a:endParaRPr lang="en-IN" altLang="en-US"/>
          </a:p>
        </p:txBody>
      </p:sp>
    </p:spTree>
    <p:extLst>
      <p:ext uri="{BB962C8B-B14F-4D97-AF65-F5344CB8AC3E}">
        <p14:creationId xmlns:p14="http://schemas.microsoft.com/office/powerpoint/2010/main" val="914840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EE21013B-C1D1-BD0D-85FD-4A6DEADB6FEF}"/>
              </a:ext>
            </a:extLst>
          </p:cNvPr>
          <p:cNvSpPr>
            <a:spLocks noGrp="1" noChangeArrowheads="1"/>
          </p:cNvSpPr>
          <p:nvPr>
            <p:ph type="dt" idx="10"/>
          </p:nvPr>
        </p:nvSpPr>
        <p:spPr>
          <a:ln/>
        </p:spPr>
        <p:txBody>
          <a:bodyPr/>
          <a:lstStyle>
            <a:lvl1pPr>
              <a:defRPr/>
            </a:lvl1pPr>
          </a:lstStyle>
          <a:p>
            <a:pPr>
              <a:defRPr/>
            </a:pPr>
            <a:r>
              <a:rPr lang="en-IN"/>
              <a:t>28/07/12</a:t>
            </a:r>
          </a:p>
        </p:txBody>
      </p:sp>
      <p:sp>
        <p:nvSpPr>
          <p:cNvPr id="5" name="Rectangle 5">
            <a:extLst>
              <a:ext uri="{FF2B5EF4-FFF2-40B4-BE49-F238E27FC236}">
                <a16:creationId xmlns:a16="http://schemas.microsoft.com/office/drawing/2014/main" id="{CFCA1429-0F8F-9ECA-B6DE-7DA397275DAA}"/>
              </a:ext>
            </a:extLst>
          </p:cNvPr>
          <p:cNvSpPr>
            <a:spLocks noGrp="1" noChangeArrowheads="1"/>
          </p:cNvSpPr>
          <p:nvPr>
            <p:ph type="sldNum" idx="11"/>
          </p:nvPr>
        </p:nvSpPr>
        <p:spPr>
          <a:ln/>
        </p:spPr>
        <p:txBody>
          <a:bodyPr/>
          <a:lstStyle>
            <a:lvl1pPr>
              <a:defRPr/>
            </a:lvl1pPr>
          </a:lstStyle>
          <a:p>
            <a:fld id="{2766CB10-DD9E-4E4D-8E77-7E6BE432F1F4}" type="slidenum">
              <a:rPr lang="en-IN" altLang="en-US"/>
              <a:pPr/>
              <a:t>‹#›</a:t>
            </a:fld>
            <a:endParaRPr lang="en-IN" altLang="en-US"/>
          </a:p>
        </p:txBody>
      </p:sp>
    </p:spTree>
    <p:extLst>
      <p:ext uri="{BB962C8B-B14F-4D97-AF65-F5344CB8AC3E}">
        <p14:creationId xmlns:p14="http://schemas.microsoft.com/office/powerpoint/2010/main" val="122965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846F0200-4F91-9D65-08BB-AE8FCD560063}"/>
              </a:ext>
            </a:extLst>
          </p:cNvPr>
          <p:cNvSpPr>
            <a:spLocks noGrp="1" noChangeArrowheads="1"/>
          </p:cNvSpPr>
          <p:nvPr>
            <p:ph type="dt" idx="10"/>
          </p:nvPr>
        </p:nvSpPr>
        <p:spPr>
          <a:ln/>
        </p:spPr>
        <p:txBody>
          <a:bodyPr/>
          <a:lstStyle>
            <a:lvl1pPr>
              <a:defRPr/>
            </a:lvl1pPr>
          </a:lstStyle>
          <a:p>
            <a:pPr>
              <a:defRPr/>
            </a:pPr>
            <a:r>
              <a:rPr lang="en-IN"/>
              <a:t>28/07/12</a:t>
            </a:r>
          </a:p>
        </p:txBody>
      </p:sp>
      <p:sp>
        <p:nvSpPr>
          <p:cNvPr id="5" name="Rectangle 5">
            <a:extLst>
              <a:ext uri="{FF2B5EF4-FFF2-40B4-BE49-F238E27FC236}">
                <a16:creationId xmlns:a16="http://schemas.microsoft.com/office/drawing/2014/main" id="{ACF19F19-6B0C-6671-1FFA-443436835C43}"/>
              </a:ext>
            </a:extLst>
          </p:cNvPr>
          <p:cNvSpPr>
            <a:spLocks noGrp="1" noChangeArrowheads="1"/>
          </p:cNvSpPr>
          <p:nvPr>
            <p:ph type="sldNum" idx="11"/>
          </p:nvPr>
        </p:nvSpPr>
        <p:spPr>
          <a:ln/>
        </p:spPr>
        <p:txBody>
          <a:bodyPr/>
          <a:lstStyle>
            <a:lvl1pPr>
              <a:defRPr/>
            </a:lvl1pPr>
          </a:lstStyle>
          <a:p>
            <a:fld id="{C02F2C8C-61BD-49CA-9CB8-0431A47E00A1}" type="slidenum">
              <a:rPr lang="en-IN" altLang="en-US"/>
              <a:pPr/>
              <a:t>‹#›</a:t>
            </a:fld>
            <a:endParaRPr lang="en-IN" altLang="en-US"/>
          </a:p>
        </p:txBody>
      </p:sp>
    </p:spTree>
    <p:extLst>
      <p:ext uri="{BB962C8B-B14F-4D97-AF65-F5344CB8AC3E}">
        <p14:creationId xmlns:p14="http://schemas.microsoft.com/office/powerpoint/2010/main" val="83559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
            <a:extLst>
              <a:ext uri="{FF2B5EF4-FFF2-40B4-BE49-F238E27FC236}">
                <a16:creationId xmlns:a16="http://schemas.microsoft.com/office/drawing/2014/main" id="{96BD7D7F-1171-B1A0-A1EE-7F08927200D5}"/>
              </a:ext>
            </a:extLst>
          </p:cNvPr>
          <p:cNvSpPr>
            <a:spLocks noGrp="1" noChangeArrowheads="1"/>
          </p:cNvSpPr>
          <p:nvPr>
            <p:ph type="dt" idx="10"/>
          </p:nvPr>
        </p:nvSpPr>
        <p:spPr>
          <a:ln/>
        </p:spPr>
        <p:txBody>
          <a:bodyPr/>
          <a:lstStyle>
            <a:lvl1pPr>
              <a:defRPr/>
            </a:lvl1pPr>
          </a:lstStyle>
          <a:p>
            <a:pPr>
              <a:defRPr/>
            </a:pPr>
            <a:r>
              <a:rPr lang="en-IN"/>
              <a:t>28/07/12</a:t>
            </a:r>
          </a:p>
        </p:txBody>
      </p:sp>
      <p:sp>
        <p:nvSpPr>
          <p:cNvPr id="6" name="Rectangle 5">
            <a:extLst>
              <a:ext uri="{FF2B5EF4-FFF2-40B4-BE49-F238E27FC236}">
                <a16:creationId xmlns:a16="http://schemas.microsoft.com/office/drawing/2014/main" id="{EA6C3E81-C073-401A-35C7-26ED9050CF1F}"/>
              </a:ext>
            </a:extLst>
          </p:cNvPr>
          <p:cNvSpPr>
            <a:spLocks noGrp="1" noChangeArrowheads="1"/>
          </p:cNvSpPr>
          <p:nvPr>
            <p:ph type="sldNum" idx="11"/>
          </p:nvPr>
        </p:nvSpPr>
        <p:spPr>
          <a:ln/>
        </p:spPr>
        <p:txBody>
          <a:bodyPr/>
          <a:lstStyle>
            <a:lvl1pPr>
              <a:defRPr/>
            </a:lvl1pPr>
          </a:lstStyle>
          <a:p>
            <a:fld id="{44FBC119-AD3A-4C98-8437-1DFB5206383D}" type="slidenum">
              <a:rPr lang="en-IN" altLang="en-US"/>
              <a:pPr/>
              <a:t>‹#›</a:t>
            </a:fld>
            <a:endParaRPr lang="en-IN" altLang="en-US"/>
          </a:p>
        </p:txBody>
      </p:sp>
    </p:spTree>
    <p:extLst>
      <p:ext uri="{BB962C8B-B14F-4D97-AF65-F5344CB8AC3E}">
        <p14:creationId xmlns:p14="http://schemas.microsoft.com/office/powerpoint/2010/main" val="300445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
            <a:extLst>
              <a:ext uri="{FF2B5EF4-FFF2-40B4-BE49-F238E27FC236}">
                <a16:creationId xmlns:a16="http://schemas.microsoft.com/office/drawing/2014/main" id="{F1006305-2EB0-0F8E-B173-000489D36B87}"/>
              </a:ext>
            </a:extLst>
          </p:cNvPr>
          <p:cNvSpPr>
            <a:spLocks noGrp="1" noChangeArrowheads="1"/>
          </p:cNvSpPr>
          <p:nvPr>
            <p:ph type="dt" idx="10"/>
          </p:nvPr>
        </p:nvSpPr>
        <p:spPr>
          <a:ln/>
        </p:spPr>
        <p:txBody>
          <a:bodyPr/>
          <a:lstStyle>
            <a:lvl1pPr>
              <a:defRPr/>
            </a:lvl1pPr>
          </a:lstStyle>
          <a:p>
            <a:pPr>
              <a:defRPr/>
            </a:pPr>
            <a:r>
              <a:rPr lang="en-IN"/>
              <a:t>28/07/12</a:t>
            </a:r>
          </a:p>
        </p:txBody>
      </p:sp>
      <p:sp>
        <p:nvSpPr>
          <p:cNvPr id="8" name="Rectangle 5">
            <a:extLst>
              <a:ext uri="{FF2B5EF4-FFF2-40B4-BE49-F238E27FC236}">
                <a16:creationId xmlns:a16="http://schemas.microsoft.com/office/drawing/2014/main" id="{EEEB5EEF-A367-14F7-CA56-B48E4C4F726D}"/>
              </a:ext>
            </a:extLst>
          </p:cNvPr>
          <p:cNvSpPr>
            <a:spLocks noGrp="1" noChangeArrowheads="1"/>
          </p:cNvSpPr>
          <p:nvPr>
            <p:ph type="sldNum" idx="11"/>
          </p:nvPr>
        </p:nvSpPr>
        <p:spPr>
          <a:ln/>
        </p:spPr>
        <p:txBody>
          <a:bodyPr/>
          <a:lstStyle>
            <a:lvl1pPr>
              <a:defRPr/>
            </a:lvl1pPr>
          </a:lstStyle>
          <a:p>
            <a:fld id="{F8433F13-AC26-43CD-BF0E-7B1E2FB76DCF}" type="slidenum">
              <a:rPr lang="en-IN" altLang="en-US"/>
              <a:pPr/>
              <a:t>‹#›</a:t>
            </a:fld>
            <a:endParaRPr lang="en-IN" altLang="en-US"/>
          </a:p>
        </p:txBody>
      </p:sp>
    </p:spTree>
    <p:extLst>
      <p:ext uri="{BB962C8B-B14F-4D97-AF65-F5344CB8AC3E}">
        <p14:creationId xmlns:p14="http://schemas.microsoft.com/office/powerpoint/2010/main" val="9704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
            <a:extLst>
              <a:ext uri="{FF2B5EF4-FFF2-40B4-BE49-F238E27FC236}">
                <a16:creationId xmlns:a16="http://schemas.microsoft.com/office/drawing/2014/main" id="{B420CC70-C84D-E490-7BC8-7F65492E9479}"/>
              </a:ext>
            </a:extLst>
          </p:cNvPr>
          <p:cNvSpPr>
            <a:spLocks noGrp="1" noChangeArrowheads="1"/>
          </p:cNvSpPr>
          <p:nvPr>
            <p:ph type="dt" idx="10"/>
          </p:nvPr>
        </p:nvSpPr>
        <p:spPr>
          <a:ln/>
        </p:spPr>
        <p:txBody>
          <a:bodyPr/>
          <a:lstStyle>
            <a:lvl1pPr>
              <a:defRPr/>
            </a:lvl1pPr>
          </a:lstStyle>
          <a:p>
            <a:pPr>
              <a:defRPr/>
            </a:pPr>
            <a:r>
              <a:rPr lang="en-IN"/>
              <a:t>28/07/12</a:t>
            </a:r>
          </a:p>
        </p:txBody>
      </p:sp>
      <p:sp>
        <p:nvSpPr>
          <p:cNvPr id="4" name="Rectangle 5">
            <a:extLst>
              <a:ext uri="{FF2B5EF4-FFF2-40B4-BE49-F238E27FC236}">
                <a16:creationId xmlns:a16="http://schemas.microsoft.com/office/drawing/2014/main" id="{C7A09815-7727-C427-35B9-C16042ADE36D}"/>
              </a:ext>
            </a:extLst>
          </p:cNvPr>
          <p:cNvSpPr>
            <a:spLocks noGrp="1" noChangeArrowheads="1"/>
          </p:cNvSpPr>
          <p:nvPr>
            <p:ph type="sldNum" idx="11"/>
          </p:nvPr>
        </p:nvSpPr>
        <p:spPr>
          <a:ln/>
        </p:spPr>
        <p:txBody>
          <a:bodyPr/>
          <a:lstStyle>
            <a:lvl1pPr>
              <a:defRPr/>
            </a:lvl1pPr>
          </a:lstStyle>
          <a:p>
            <a:fld id="{28AB2C4A-4419-43BC-8369-E8CA055BB22D}" type="slidenum">
              <a:rPr lang="en-IN" altLang="en-US"/>
              <a:pPr/>
              <a:t>‹#›</a:t>
            </a:fld>
            <a:endParaRPr lang="en-IN" altLang="en-US"/>
          </a:p>
        </p:txBody>
      </p:sp>
    </p:spTree>
    <p:extLst>
      <p:ext uri="{BB962C8B-B14F-4D97-AF65-F5344CB8AC3E}">
        <p14:creationId xmlns:p14="http://schemas.microsoft.com/office/powerpoint/2010/main" val="416188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A0E27D6-F640-A339-F9E1-C4F21B735FC1}"/>
              </a:ext>
            </a:extLst>
          </p:cNvPr>
          <p:cNvSpPr>
            <a:spLocks noGrp="1" noChangeArrowheads="1"/>
          </p:cNvSpPr>
          <p:nvPr>
            <p:ph type="dt" idx="10"/>
          </p:nvPr>
        </p:nvSpPr>
        <p:spPr>
          <a:ln/>
        </p:spPr>
        <p:txBody>
          <a:bodyPr/>
          <a:lstStyle>
            <a:lvl1pPr>
              <a:defRPr/>
            </a:lvl1pPr>
          </a:lstStyle>
          <a:p>
            <a:pPr>
              <a:defRPr/>
            </a:pPr>
            <a:r>
              <a:rPr lang="en-IN"/>
              <a:t>28/07/12</a:t>
            </a:r>
          </a:p>
        </p:txBody>
      </p:sp>
      <p:sp>
        <p:nvSpPr>
          <p:cNvPr id="3" name="Rectangle 5">
            <a:extLst>
              <a:ext uri="{FF2B5EF4-FFF2-40B4-BE49-F238E27FC236}">
                <a16:creationId xmlns:a16="http://schemas.microsoft.com/office/drawing/2014/main" id="{8778690B-DE12-DC9E-DFA3-0501608D31D8}"/>
              </a:ext>
            </a:extLst>
          </p:cNvPr>
          <p:cNvSpPr>
            <a:spLocks noGrp="1" noChangeArrowheads="1"/>
          </p:cNvSpPr>
          <p:nvPr>
            <p:ph type="sldNum" idx="11"/>
          </p:nvPr>
        </p:nvSpPr>
        <p:spPr>
          <a:ln/>
        </p:spPr>
        <p:txBody>
          <a:bodyPr/>
          <a:lstStyle>
            <a:lvl1pPr>
              <a:defRPr/>
            </a:lvl1pPr>
          </a:lstStyle>
          <a:p>
            <a:fld id="{C80D99D3-81FA-4002-AA67-C92BADFE9BB0}" type="slidenum">
              <a:rPr lang="en-IN" altLang="en-US"/>
              <a:pPr/>
              <a:t>‹#›</a:t>
            </a:fld>
            <a:endParaRPr lang="en-IN" altLang="en-US"/>
          </a:p>
        </p:txBody>
      </p:sp>
    </p:spTree>
    <p:extLst>
      <p:ext uri="{BB962C8B-B14F-4D97-AF65-F5344CB8AC3E}">
        <p14:creationId xmlns:p14="http://schemas.microsoft.com/office/powerpoint/2010/main" val="174629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68966260-5710-059A-5D1F-B7EEF0A4DB69}"/>
              </a:ext>
            </a:extLst>
          </p:cNvPr>
          <p:cNvSpPr>
            <a:spLocks noGrp="1" noChangeArrowheads="1"/>
          </p:cNvSpPr>
          <p:nvPr>
            <p:ph type="dt" idx="10"/>
          </p:nvPr>
        </p:nvSpPr>
        <p:spPr>
          <a:ln/>
        </p:spPr>
        <p:txBody>
          <a:bodyPr/>
          <a:lstStyle>
            <a:lvl1pPr>
              <a:defRPr/>
            </a:lvl1pPr>
          </a:lstStyle>
          <a:p>
            <a:pPr>
              <a:defRPr/>
            </a:pPr>
            <a:r>
              <a:rPr lang="en-IN"/>
              <a:t>28/07/12</a:t>
            </a:r>
          </a:p>
        </p:txBody>
      </p:sp>
      <p:sp>
        <p:nvSpPr>
          <p:cNvPr id="6" name="Rectangle 5">
            <a:extLst>
              <a:ext uri="{FF2B5EF4-FFF2-40B4-BE49-F238E27FC236}">
                <a16:creationId xmlns:a16="http://schemas.microsoft.com/office/drawing/2014/main" id="{6164C0BA-95B2-A5B5-4613-85BF1259AE3F}"/>
              </a:ext>
            </a:extLst>
          </p:cNvPr>
          <p:cNvSpPr>
            <a:spLocks noGrp="1" noChangeArrowheads="1"/>
          </p:cNvSpPr>
          <p:nvPr>
            <p:ph type="sldNum" idx="11"/>
          </p:nvPr>
        </p:nvSpPr>
        <p:spPr>
          <a:ln/>
        </p:spPr>
        <p:txBody>
          <a:bodyPr/>
          <a:lstStyle>
            <a:lvl1pPr>
              <a:defRPr/>
            </a:lvl1pPr>
          </a:lstStyle>
          <a:p>
            <a:fld id="{B918BA37-9F04-4739-9C12-85B31294C0D0}" type="slidenum">
              <a:rPr lang="en-IN" altLang="en-US"/>
              <a:pPr/>
              <a:t>‹#›</a:t>
            </a:fld>
            <a:endParaRPr lang="en-IN" altLang="en-US"/>
          </a:p>
        </p:txBody>
      </p:sp>
    </p:spTree>
    <p:extLst>
      <p:ext uri="{BB962C8B-B14F-4D97-AF65-F5344CB8AC3E}">
        <p14:creationId xmlns:p14="http://schemas.microsoft.com/office/powerpoint/2010/main" val="362059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2CD58B9-D9A7-78BD-FD09-7293B13C85DB}"/>
              </a:ext>
            </a:extLst>
          </p:cNvPr>
          <p:cNvSpPr>
            <a:spLocks noGrp="1" noChangeArrowheads="1"/>
          </p:cNvSpPr>
          <p:nvPr>
            <p:ph type="dt" idx="10"/>
          </p:nvPr>
        </p:nvSpPr>
        <p:spPr>
          <a:ln/>
        </p:spPr>
        <p:txBody>
          <a:bodyPr/>
          <a:lstStyle>
            <a:lvl1pPr>
              <a:defRPr/>
            </a:lvl1pPr>
          </a:lstStyle>
          <a:p>
            <a:pPr>
              <a:defRPr/>
            </a:pPr>
            <a:r>
              <a:rPr lang="en-IN"/>
              <a:t>28/07/12</a:t>
            </a:r>
          </a:p>
        </p:txBody>
      </p:sp>
      <p:sp>
        <p:nvSpPr>
          <p:cNvPr id="6" name="Rectangle 5">
            <a:extLst>
              <a:ext uri="{FF2B5EF4-FFF2-40B4-BE49-F238E27FC236}">
                <a16:creationId xmlns:a16="http://schemas.microsoft.com/office/drawing/2014/main" id="{C26888E5-1F00-6796-6CA6-4BAA5E882910}"/>
              </a:ext>
            </a:extLst>
          </p:cNvPr>
          <p:cNvSpPr>
            <a:spLocks noGrp="1" noChangeArrowheads="1"/>
          </p:cNvSpPr>
          <p:nvPr>
            <p:ph type="sldNum" idx="11"/>
          </p:nvPr>
        </p:nvSpPr>
        <p:spPr>
          <a:ln/>
        </p:spPr>
        <p:txBody>
          <a:bodyPr/>
          <a:lstStyle>
            <a:lvl1pPr>
              <a:defRPr/>
            </a:lvl1pPr>
          </a:lstStyle>
          <a:p>
            <a:fld id="{0E87FD15-554A-49E1-879B-64E47B7ECF62}" type="slidenum">
              <a:rPr lang="en-IN" altLang="en-US"/>
              <a:pPr/>
              <a:t>‹#›</a:t>
            </a:fld>
            <a:endParaRPr lang="en-IN" altLang="en-US"/>
          </a:p>
        </p:txBody>
      </p:sp>
    </p:spTree>
    <p:extLst>
      <p:ext uri="{BB962C8B-B14F-4D97-AF65-F5344CB8AC3E}">
        <p14:creationId xmlns:p14="http://schemas.microsoft.com/office/powerpoint/2010/main" val="71655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1DA5974B-6DEA-9203-27C1-D8308774134E}"/>
              </a:ext>
            </a:extLst>
          </p:cNvPr>
          <p:cNvSpPr>
            <a:spLocks noGrp="1" noChangeArrowheads="1"/>
          </p:cNvSpPr>
          <p:nvPr>
            <p:ph type="title"/>
          </p:nvPr>
        </p:nvSpPr>
        <p:spPr bwMode="auto">
          <a:xfrm>
            <a:off x="457200" y="128588"/>
            <a:ext cx="8228013"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93592C72-8437-F0EB-FA3D-790E6E0F7797}"/>
              </a:ext>
            </a:extLst>
          </p:cNvPr>
          <p:cNvSpPr>
            <a:spLocks noGrp="1" noChangeArrowheads="1"/>
          </p:cNvSpPr>
          <p:nvPr>
            <p:ph type="body" idx="1"/>
          </p:nvPr>
        </p:nvSpPr>
        <p:spPr bwMode="auto">
          <a:xfrm>
            <a:off x="457200" y="1600200"/>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a:extLst>
              <a:ext uri="{FF2B5EF4-FFF2-40B4-BE49-F238E27FC236}">
                <a16:creationId xmlns:a16="http://schemas.microsoft.com/office/drawing/2014/main" id="{9F8C9F29-05D8-EA01-6721-DA4D7F35E0F7}"/>
              </a:ext>
            </a:extLst>
          </p:cNvPr>
          <p:cNvSpPr>
            <a:spLocks noGrp="1" noChangeArrowheads="1"/>
          </p:cNvSpPr>
          <p:nvPr>
            <p:ph type="dt"/>
          </p:nvPr>
        </p:nvSpPr>
        <p:spPr bwMode="auto">
          <a:xfrm>
            <a:off x="457200" y="6354763"/>
            <a:ext cx="2132013" cy="3667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2" charset="0"/>
                <a:ea typeface="+mn-ea"/>
                <a:cs typeface="+mn-cs"/>
              </a:defRPr>
            </a:lvl1pPr>
          </a:lstStyle>
          <a:p>
            <a:pPr>
              <a:defRPr/>
            </a:pPr>
            <a:r>
              <a:rPr lang="en-IN"/>
              <a:t>28/07/12</a:t>
            </a:r>
          </a:p>
        </p:txBody>
      </p:sp>
      <p:sp>
        <p:nvSpPr>
          <p:cNvPr id="1029" name="Text Box 4">
            <a:extLst>
              <a:ext uri="{FF2B5EF4-FFF2-40B4-BE49-F238E27FC236}">
                <a16:creationId xmlns:a16="http://schemas.microsoft.com/office/drawing/2014/main" id="{BA48A787-DFE8-0CC8-68BF-06888813575E}"/>
              </a:ext>
            </a:extLst>
          </p:cNvPr>
          <p:cNvSpPr txBox="1">
            <a:spLocks noChangeArrowheads="1"/>
          </p:cNvSpPr>
          <p:nvPr/>
        </p:nvSpPr>
        <p:spPr bwMode="auto">
          <a:xfrm>
            <a:off x="3124200" y="6354763"/>
            <a:ext cx="2895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3" name="Rectangle 5">
            <a:extLst>
              <a:ext uri="{FF2B5EF4-FFF2-40B4-BE49-F238E27FC236}">
                <a16:creationId xmlns:a16="http://schemas.microsoft.com/office/drawing/2014/main" id="{D1268F05-5DD5-7B08-3784-101456B2FF8C}"/>
              </a:ext>
            </a:extLst>
          </p:cNvPr>
          <p:cNvSpPr>
            <a:spLocks noGrp="1" noChangeArrowheads="1"/>
          </p:cNvSpPr>
          <p:nvPr>
            <p:ph type="sldNum"/>
          </p:nvPr>
        </p:nvSpPr>
        <p:spPr bwMode="auto">
          <a:xfrm>
            <a:off x="6553200" y="6354763"/>
            <a:ext cx="2132013" cy="3667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defRPr>
            </a:lvl1pPr>
          </a:lstStyle>
          <a:p>
            <a:fld id="{870EC5C8-5CA4-4674-8B17-7A560830F5BF}"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ejaVu Sans" charset="0"/>
          <a:cs typeface="DejaVu Sans"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ejaVu Sans" charset="0"/>
          <a:cs typeface="DejaVu Sans"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ejaVu Sans" charset="0"/>
          <a:cs typeface="DejaVu Sans"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ejaVu Sans" charset="0"/>
          <a:cs typeface="DejaVu Sans" charset="0"/>
        </a:defRPr>
      </a:lvl5pPr>
      <a:lvl6pPr marL="25146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ejaVu Sans" charset="0"/>
          <a:cs typeface="DejaVu Sans" charset="0"/>
        </a:defRPr>
      </a:lvl6pPr>
      <a:lvl7pPr marL="29718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ejaVu Sans" charset="0"/>
          <a:cs typeface="DejaVu Sans" charset="0"/>
        </a:defRPr>
      </a:lvl7pPr>
      <a:lvl8pPr marL="34290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ejaVu Sans" charset="0"/>
          <a:cs typeface="DejaVu Sans" charset="0"/>
        </a:defRPr>
      </a:lvl8pPr>
      <a:lvl9pPr marL="38862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ejaVu Sans" charset="0"/>
          <a:cs typeface="DejaVu Sans"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hemeOverride" Target="../theme/themeOverride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9878972E-ED6A-F2BA-33CE-955C8CCA0B39}"/>
              </a:ext>
            </a:extLst>
          </p:cNvPr>
          <p:cNvSpPr txBox="1">
            <a:spLocks noChangeArrowheads="1"/>
          </p:cNvSpPr>
          <p:nvPr/>
        </p:nvSpPr>
        <p:spPr bwMode="auto">
          <a:xfrm>
            <a:off x="501824" y="1493536"/>
            <a:ext cx="7772400" cy="1407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dirty="0">
                <a:latin typeface="Calisto MT" panose="02040603050505030304" pitchFamily="18" charset="0"/>
              </a:rPr>
              <a:t>CNN Integrated With XGBoost For Congenital Heart</a:t>
            </a:r>
          </a:p>
          <a:p>
            <a:pPr algn="ctr" eaLnBrk="1" hangingPunct="1">
              <a:spcBef>
                <a:spcPct val="0"/>
              </a:spcBef>
              <a:buClrTx/>
              <a:buFontTx/>
              <a:buNone/>
            </a:pPr>
            <a:r>
              <a:rPr lang="en-US" altLang="en-US" dirty="0">
                <a:latin typeface="Calisto MT" panose="02040603050505030304" pitchFamily="18" charset="0"/>
              </a:rPr>
              <a:t>Disease Detection In Patients Based On</a:t>
            </a:r>
          </a:p>
          <a:p>
            <a:pPr algn="ctr" eaLnBrk="1" hangingPunct="1">
              <a:spcBef>
                <a:spcPct val="0"/>
              </a:spcBef>
              <a:buClrTx/>
              <a:buFontTx/>
              <a:buNone/>
            </a:pPr>
            <a:r>
              <a:rPr lang="en-US" altLang="en-US" dirty="0">
                <a:latin typeface="Calisto MT" panose="02040603050505030304" pitchFamily="18" charset="0"/>
              </a:rPr>
              <a:t>Machine Learning</a:t>
            </a:r>
          </a:p>
        </p:txBody>
      </p:sp>
      <p:sp>
        <p:nvSpPr>
          <p:cNvPr id="4099" name="Text Box 2">
            <a:extLst>
              <a:ext uri="{FF2B5EF4-FFF2-40B4-BE49-F238E27FC236}">
                <a16:creationId xmlns:a16="http://schemas.microsoft.com/office/drawing/2014/main" id="{A1411C98-1FA5-EC7E-4C93-179D5B0E4014}"/>
              </a:ext>
            </a:extLst>
          </p:cNvPr>
          <p:cNvSpPr txBox="1">
            <a:spLocks noChangeArrowheads="1"/>
          </p:cNvSpPr>
          <p:nvPr/>
        </p:nvSpPr>
        <p:spPr bwMode="auto">
          <a:xfrm>
            <a:off x="1187624" y="3861048"/>
            <a:ext cx="64008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lnSpc>
                <a:spcPct val="90000"/>
              </a:lnSpc>
              <a:buClrTx/>
              <a:buFontTx/>
              <a:buNone/>
            </a:pPr>
            <a:r>
              <a:rPr lang="en-US" altLang="en-US" sz="2000" dirty="0">
                <a:solidFill>
                  <a:srgbClr val="898989"/>
                </a:solidFill>
                <a:latin typeface="Calisto MT" panose="02040603050505030304" pitchFamily="18" charset="0"/>
              </a:rPr>
              <a:t>Jerin Thomas</a:t>
            </a:r>
          </a:p>
          <a:p>
            <a:pPr algn="ctr" eaLnBrk="1" hangingPunct="1">
              <a:lnSpc>
                <a:spcPct val="90000"/>
              </a:lnSpc>
              <a:buClrTx/>
              <a:buFontTx/>
              <a:buNone/>
            </a:pPr>
            <a:r>
              <a:rPr lang="en-US" altLang="en-US" sz="2000" dirty="0">
                <a:solidFill>
                  <a:srgbClr val="898989"/>
                </a:solidFill>
                <a:latin typeface="Calisto MT" panose="02040603050505030304" pitchFamily="18" charset="0"/>
              </a:rPr>
              <a:t>Department of Computer Science and Engineering,</a:t>
            </a:r>
          </a:p>
          <a:p>
            <a:pPr algn="ctr" eaLnBrk="1" hangingPunct="1">
              <a:lnSpc>
                <a:spcPct val="90000"/>
              </a:lnSpc>
              <a:buClrTx/>
              <a:buFontTx/>
              <a:buNone/>
            </a:pPr>
            <a:r>
              <a:rPr lang="en-US" altLang="en-US" sz="2000" dirty="0">
                <a:solidFill>
                  <a:srgbClr val="898989"/>
                </a:solidFill>
                <a:latin typeface="Calisto MT" panose="02040603050505030304" pitchFamily="18" charset="0"/>
              </a:rPr>
              <a:t>Medi-Caps University,</a:t>
            </a:r>
          </a:p>
          <a:p>
            <a:pPr algn="ctr" eaLnBrk="1" hangingPunct="1">
              <a:lnSpc>
                <a:spcPct val="90000"/>
              </a:lnSpc>
              <a:buClrTx/>
              <a:buFontTx/>
              <a:buNone/>
            </a:pPr>
            <a:r>
              <a:rPr lang="en-US" altLang="en-US" sz="2000" dirty="0">
                <a:solidFill>
                  <a:srgbClr val="898989"/>
                </a:solidFill>
                <a:latin typeface="Calisto MT" panose="02040603050505030304" pitchFamily="18" charset="0"/>
              </a:rPr>
              <a:t>A.B. Road, Rau, Indore – 453331, India</a:t>
            </a:r>
          </a:p>
        </p:txBody>
      </p:sp>
      <p:sp>
        <p:nvSpPr>
          <p:cNvPr id="4101" name="Text Box 4">
            <a:extLst>
              <a:ext uri="{FF2B5EF4-FFF2-40B4-BE49-F238E27FC236}">
                <a16:creationId xmlns:a16="http://schemas.microsoft.com/office/drawing/2014/main" id="{C67D81F6-E8D6-C9C2-DFC8-173E0E13ECF5}"/>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4102" name="Picture 1">
            <a:extLst>
              <a:ext uri="{FF2B5EF4-FFF2-40B4-BE49-F238E27FC236}">
                <a16:creationId xmlns:a16="http://schemas.microsoft.com/office/drawing/2014/main" id="{DA2775AC-09F7-715B-FB41-046E2D0E0A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88925"/>
            <a:ext cx="21605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E9921FFD-5798-C913-A58A-26060C768EA0}"/>
              </a:ext>
            </a:extLst>
          </p:cNvPr>
          <p:cNvPicPr>
            <a:picLocks noChangeAspect="1"/>
          </p:cNvPicPr>
          <p:nvPr/>
        </p:nvPicPr>
        <p:blipFill>
          <a:blip r:embed="rId4"/>
          <a:srcRect t="1569"/>
          <a:stretch/>
        </p:blipFill>
        <p:spPr>
          <a:xfrm>
            <a:off x="7884368" y="0"/>
            <a:ext cx="1125916" cy="1103848"/>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084DF0F-B4F6-BD59-807E-13850D9D57F3}"/>
            </a:ext>
          </a:extLst>
        </p:cNvPr>
        <p:cNvGrpSpPr/>
        <p:nvPr/>
      </p:nvGrpSpPr>
      <p:grpSpPr>
        <a:xfrm>
          <a:off x="0" y="0"/>
          <a:ext cx="0" cy="0"/>
          <a:chOff x="0" y="0"/>
          <a:chExt cx="0" cy="0"/>
        </a:xfrm>
      </p:grpSpPr>
      <p:sp>
        <p:nvSpPr>
          <p:cNvPr id="14338" name="Text Box 1">
            <a:extLst>
              <a:ext uri="{FF2B5EF4-FFF2-40B4-BE49-F238E27FC236}">
                <a16:creationId xmlns:a16="http://schemas.microsoft.com/office/drawing/2014/main" id="{1EAAE5C5-40CF-CF67-C31E-695C4548406F}"/>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Proposed System – XGBoost Classifier</a:t>
            </a:r>
          </a:p>
        </p:txBody>
      </p:sp>
      <p:sp>
        <p:nvSpPr>
          <p:cNvPr id="14339" name="Text Box 2">
            <a:extLst>
              <a:ext uri="{FF2B5EF4-FFF2-40B4-BE49-F238E27FC236}">
                <a16:creationId xmlns:a16="http://schemas.microsoft.com/office/drawing/2014/main" id="{421A413A-ACD3-77D4-E337-844F222720DE}"/>
              </a:ext>
            </a:extLst>
          </p:cNvPr>
          <p:cNvSpPr txBox="1">
            <a:spLocks noChangeArrowheads="1"/>
          </p:cNvSpPr>
          <p:nvPr/>
        </p:nvSpPr>
        <p:spPr bwMode="auto">
          <a:xfrm>
            <a:off x="457200" y="1916832"/>
            <a:ext cx="8229600" cy="420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XGBoost: </a:t>
            </a:r>
            <a:r>
              <a:rPr lang="en-US" altLang="en-US" sz="2700" dirty="0" err="1">
                <a:latin typeface="Calisto MT" panose="02040603050505030304" pitchFamily="18" charset="0"/>
              </a:rPr>
              <a:t>eXtreme</a:t>
            </a:r>
            <a:r>
              <a:rPr lang="en-US" altLang="en-US" sz="2700" dirty="0">
                <a:latin typeface="Calisto MT" panose="02040603050505030304" pitchFamily="18" charset="0"/>
              </a:rPr>
              <a:t> Gradient Boosting decision-tree algorithm.</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Parameters used:</a:t>
            </a:r>
          </a:p>
          <a:p>
            <a:pPr lvl="1" algn="just" eaLnBrk="1" hangingPunct="1">
              <a:lnSpc>
                <a:spcPct val="90000"/>
              </a:lnSpc>
              <a:spcBef>
                <a:spcPts val="675"/>
              </a:spcBef>
              <a:buFont typeface="Arial" panose="020B0604020202020204" pitchFamily="34" charset="0"/>
              <a:buChar char="•"/>
            </a:pPr>
            <a:r>
              <a:rPr lang="en-US" altLang="en-US" sz="2300" dirty="0" err="1">
                <a:latin typeface="Calisto MT" panose="02040603050505030304" pitchFamily="18" charset="0"/>
              </a:rPr>
              <a:t>n_estimators</a:t>
            </a:r>
            <a:r>
              <a:rPr lang="en-US" altLang="en-US" sz="2300" dirty="0">
                <a:latin typeface="Calisto MT" panose="02040603050505030304" pitchFamily="18" charset="0"/>
              </a:rPr>
              <a:t> = 100</a:t>
            </a:r>
          </a:p>
          <a:p>
            <a:pPr lvl="1" algn="just" eaLnBrk="1" hangingPunct="1">
              <a:lnSpc>
                <a:spcPct val="90000"/>
              </a:lnSpc>
              <a:spcBef>
                <a:spcPts val="675"/>
              </a:spcBef>
              <a:buFont typeface="Arial" panose="020B0604020202020204" pitchFamily="34" charset="0"/>
              <a:buChar char="•"/>
            </a:pPr>
            <a:r>
              <a:rPr lang="en-US" altLang="en-US" sz="2300" dirty="0" err="1">
                <a:latin typeface="Calisto MT" panose="02040603050505030304" pitchFamily="18" charset="0"/>
              </a:rPr>
              <a:t>learning_rate</a:t>
            </a:r>
            <a:r>
              <a:rPr lang="en-US" altLang="en-US" sz="2300" dirty="0">
                <a:latin typeface="Calisto MT" panose="02040603050505030304" pitchFamily="18" charset="0"/>
              </a:rPr>
              <a:t> = 0.05</a:t>
            </a:r>
          </a:p>
          <a:p>
            <a:pPr lvl="1" algn="just" eaLnBrk="1" hangingPunct="1">
              <a:lnSpc>
                <a:spcPct val="90000"/>
              </a:lnSpc>
              <a:spcBef>
                <a:spcPts val="675"/>
              </a:spcBef>
              <a:buFont typeface="Arial" panose="020B0604020202020204" pitchFamily="34" charset="0"/>
              <a:buChar char="•"/>
            </a:pPr>
            <a:r>
              <a:rPr lang="en-US" altLang="en-US" sz="2300" dirty="0" err="1">
                <a:latin typeface="Calisto MT" panose="02040603050505030304" pitchFamily="18" charset="0"/>
              </a:rPr>
              <a:t>max_depth</a:t>
            </a:r>
            <a:r>
              <a:rPr lang="en-US" altLang="en-US" sz="2300" dirty="0">
                <a:latin typeface="Calisto MT" panose="02040603050505030304" pitchFamily="18" charset="0"/>
              </a:rPr>
              <a:t> = 4</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Optimizes binary log-loss to enhance classification.</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Provides feature importance rankings based on gain and coverage.</a:t>
            </a:r>
            <a:endParaRPr lang="en-US" altLang="en-US" sz="2400" dirty="0"/>
          </a:p>
        </p:txBody>
      </p:sp>
      <p:sp>
        <p:nvSpPr>
          <p:cNvPr id="14340" name="Text Box 4">
            <a:extLst>
              <a:ext uri="{FF2B5EF4-FFF2-40B4-BE49-F238E27FC236}">
                <a16:creationId xmlns:a16="http://schemas.microsoft.com/office/drawing/2014/main" id="{6A608033-1F38-299F-7DA2-2BCC7AF82841}"/>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4341" name="Picture 5">
            <a:extLst>
              <a:ext uri="{FF2B5EF4-FFF2-40B4-BE49-F238E27FC236}">
                <a16:creationId xmlns:a16="http://schemas.microsoft.com/office/drawing/2014/main" id="{6DA8743C-2CED-C3DA-E2F1-A7D57D7114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256815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2D8E0F5-0938-504A-E210-4A66BFE61639}"/>
            </a:ext>
          </a:extLst>
        </p:cNvPr>
        <p:cNvGrpSpPr/>
        <p:nvPr/>
      </p:nvGrpSpPr>
      <p:grpSpPr>
        <a:xfrm>
          <a:off x="0" y="0"/>
          <a:ext cx="0" cy="0"/>
          <a:chOff x="0" y="0"/>
          <a:chExt cx="0" cy="0"/>
        </a:xfrm>
      </p:grpSpPr>
      <p:sp>
        <p:nvSpPr>
          <p:cNvPr id="14338" name="Text Box 1">
            <a:extLst>
              <a:ext uri="{FF2B5EF4-FFF2-40B4-BE49-F238E27FC236}">
                <a16:creationId xmlns:a16="http://schemas.microsoft.com/office/drawing/2014/main" id="{A5CD0B83-C3D4-3057-40F0-BD228399275A}"/>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Proposed System – SHAP Explainability</a:t>
            </a:r>
          </a:p>
        </p:txBody>
      </p:sp>
      <p:sp>
        <p:nvSpPr>
          <p:cNvPr id="14339" name="Text Box 2">
            <a:extLst>
              <a:ext uri="{FF2B5EF4-FFF2-40B4-BE49-F238E27FC236}">
                <a16:creationId xmlns:a16="http://schemas.microsoft.com/office/drawing/2014/main" id="{FCFD6E6F-F419-109E-7E1C-76B661AC986D}"/>
              </a:ext>
            </a:extLst>
          </p:cNvPr>
          <p:cNvSpPr txBox="1">
            <a:spLocks noChangeArrowheads="1"/>
          </p:cNvSpPr>
          <p:nvPr/>
        </p:nvSpPr>
        <p:spPr bwMode="auto">
          <a:xfrm>
            <a:off x="457200" y="1916832"/>
            <a:ext cx="8229600" cy="420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SHAP (SHapley Additive exPlanations) used to interpret model output [1].</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Identifies which features most strongly influence model detections.</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Provides both global (overall feature importance) and local (individual detection) explanations.</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Enhances model trustworthiness for clinical applications.</a:t>
            </a:r>
            <a:endParaRPr lang="en-US" altLang="en-US" sz="2400" dirty="0"/>
          </a:p>
        </p:txBody>
      </p:sp>
      <p:sp>
        <p:nvSpPr>
          <p:cNvPr id="14340" name="Text Box 4">
            <a:extLst>
              <a:ext uri="{FF2B5EF4-FFF2-40B4-BE49-F238E27FC236}">
                <a16:creationId xmlns:a16="http://schemas.microsoft.com/office/drawing/2014/main" id="{231CB606-958C-4F24-D61B-7EF047CF231F}"/>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4341" name="Picture 5">
            <a:extLst>
              <a:ext uri="{FF2B5EF4-FFF2-40B4-BE49-F238E27FC236}">
                <a16:creationId xmlns:a16="http://schemas.microsoft.com/office/drawing/2014/main" id="{E2C4C12C-1B78-2A20-12AE-0573F4C3AA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461442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7363AAD9-233A-0C55-AD7D-3D60E17B8E7D}"/>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Model Results</a:t>
            </a:r>
          </a:p>
        </p:txBody>
      </p:sp>
      <p:sp>
        <p:nvSpPr>
          <p:cNvPr id="15364" name="Text Box 4">
            <a:extLst>
              <a:ext uri="{FF2B5EF4-FFF2-40B4-BE49-F238E27FC236}">
                <a16:creationId xmlns:a16="http://schemas.microsoft.com/office/drawing/2014/main" id="{FBCF6E60-4865-3A32-AFC2-3537711BD274}"/>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5365" name="Picture 5">
            <a:extLst>
              <a:ext uri="{FF2B5EF4-FFF2-40B4-BE49-F238E27FC236}">
                <a16:creationId xmlns:a16="http://schemas.microsoft.com/office/drawing/2014/main" id="{073E3BF0-16D6-B6FF-780C-EED14C032D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6DBC01CA-B482-2F45-5E0F-F73E8BA64057}"/>
              </a:ext>
            </a:extLst>
          </p:cNvPr>
          <p:cNvGraphicFramePr>
            <a:graphicFrameLocks noGrp="1"/>
          </p:cNvGraphicFramePr>
          <p:nvPr>
            <p:extLst>
              <p:ext uri="{D42A27DB-BD31-4B8C-83A1-F6EECF244321}">
                <p14:modId xmlns:p14="http://schemas.microsoft.com/office/powerpoint/2010/main" val="3185415828"/>
              </p:ext>
            </p:extLst>
          </p:nvPr>
        </p:nvGraphicFramePr>
        <p:xfrm>
          <a:off x="1259632" y="2204864"/>
          <a:ext cx="6264695" cy="2880320"/>
        </p:xfrm>
        <a:graphic>
          <a:graphicData uri="http://schemas.openxmlformats.org/drawingml/2006/table">
            <a:tbl>
              <a:tblPr firstRow="1" firstCol="1" bandRow="1">
                <a:tableStyleId>{5C22544A-7EE6-4342-B048-85BDC9FD1C3A}</a:tableStyleId>
              </a:tblPr>
              <a:tblGrid>
                <a:gridCol w="3131846">
                  <a:extLst>
                    <a:ext uri="{9D8B030D-6E8A-4147-A177-3AD203B41FA5}">
                      <a16:colId xmlns:a16="http://schemas.microsoft.com/office/drawing/2014/main" val="387941561"/>
                    </a:ext>
                  </a:extLst>
                </a:gridCol>
                <a:gridCol w="3132849">
                  <a:extLst>
                    <a:ext uri="{9D8B030D-6E8A-4147-A177-3AD203B41FA5}">
                      <a16:colId xmlns:a16="http://schemas.microsoft.com/office/drawing/2014/main" val="2012169710"/>
                    </a:ext>
                  </a:extLst>
                </a:gridCol>
              </a:tblGrid>
              <a:tr h="570426">
                <a:tc>
                  <a:txBody>
                    <a:bodyPr/>
                    <a:lstStyle/>
                    <a:p>
                      <a:pPr algn="ctr">
                        <a:lnSpc>
                          <a:spcPct val="150000"/>
                        </a:lnSpc>
                        <a:spcBef>
                          <a:spcPts val="600"/>
                        </a:spcBef>
                        <a:buNone/>
                      </a:pPr>
                      <a:r>
                        <a:rPr lang="en-US" sz="1600" dirty="0">
                          <a:effectLst/>
                          <a:latin typeface="Times New Roman" panose="02020603050405020304" pitchFamily="18" charset="0"/>
                          <a:cs typeface="Times New Roman" panose="02020603050405020304" pitchFamily="18" charset="0"/>
                        </a:rPr>
                        <a:t>Metric</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600"/>
                        </a:spcBef>
                        <a:buNone/>
                      </a:pPr>
                      <a:r>
                        <a:rPr lang="en-US" sz="1600" dirty="0">
                          <a:effectLst/>
                          <a:latin typeface="Times New Roman" panose="02020603050405020304" pitchFamily="18" charset="0"/>
                          <a:cs typeface="Times New Roman" panose="02020603050405020304" pitchFamily="18" charset="0"/>
                        </a:rPr>
                        <a:t>Value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31710069"/>
                  </a:ext>
                </a:extLst>
              </a:tr>
              <a:tr h="570426">
                <a:tc>
                  <a:txBody>
                    <a:bodyPr/>
                    <a:lstStyle/>
                    <a:p>
                      <a:pPr algn="just">
                        <a:lnSpc>
                          <a:spcPct val="200000"/>
                        </a:lnSpc>
                        <a:spcBef>
                          <a:spcPts val="600"/>
                        </a:spcBef>
                        <a:buNone/>
                      </a:pPr>
                      <a:r>
                        <a:rPr lang="en-US" sz="1400" dirty="0">
                          <a:effectLst/>
                          <a:latin typeface="Times New Roman" panose="02020603050405020304" pitchFamily="18" charset="0"/>
                          <a:cs typeface="Times New Roman" panose="02020603050405020304" pitchFamily="18" charset="0"/>
                        </a:rPr>
                        <a:t>Accuracy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600"/>
                        </a:spcBef>
                        <a:buNone/>
                      </a:pPr>
                      <a:r>
                        <a:rPr lang="en-US" sz="1400" dirty="0">
                          <a:effectLst/>
                          <a:latin typeface="Times New Roman" panose="02020603050405020304" pitchFamily="18" charset="0"/>
                          <a:cs typeface="Times New Roman" panose="02020603050405020304" pitchFamily="18" charset="0"/>
                        </a:rPr>
                        <a:t>89.11%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0466424"/>
                  </a:ext>
                </a:extLst>
              </a:tr>
              <a:tr h="598616">
                <a:tc>
                  <a:txBody>
                    <a:bodyPr/>
                    <a:lstStyle/>
                    <a:p>
                      <a:pPr algn="just">
                        <a:lnSpc>
                          <a:spcPct val="200000"/>
                        </a:lnSpc>
                        <a:spcBef>
                          <a:spcPts val="600"/>
                        </a:spcBef>
                        <a:buNone/>
                      </a:pPr>
                      <a:r>
                        <a:rPr lang="en-US" sz="1400" dirty="0">
                          <a:effectLst/>
                          <a:latin typeface="Times New Roman" panose="02020603050405020304" pitchFamily="18" charset="0"/>
                          <a:cs typeface="Times New Roman" panose="02020603050405020304" pitchFamily="18" charset="0"/>
                        </a:rPr>
                        <a:t>Precision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600"/>
                        </a:spcBef>
                        <a:buNone/>
                      </a:pPr>
                      <a:r>
                        <a:rPr lang="en-US" sz="1400" dirty="0">
                          <a:effectLst/>
                          <a:latin typeface="Times New Roman" panose="02020603050405020304" pitchFamily="18" charset="0"/>
                          <a:cs typeface="Times New Roman" panose="02020603050405020304" pitchFamily="18" charset="0"/>
                        </a:rPr>
                        <a:t>90% (macro avg)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1648559"/>
                  </a:ext>
                </a:extLst>
              </a:tr>
              <a:tr h="570426">
                <a:tc>
                  <a:txBody>
                    <a:bodyPr/>
                    <a:lstStyle/>
                    <a:p>
                      <a:pPr algn="just">
                        <a:lnSpc>
                          <a:spcPct val="200000"/>
                        </a:lnSpc>
                        <a:spcBef>
                          <a:spcPts val="600"/>
                        </a:spcBef>
                        <a:buNone/>
                      </a:pPr>
                      <a:r>
                        <a:rPr lang="en-US" sz="1400" dirty="0">
                          <a:effectLst/>
                          <a:latin typeface="Times New Roman" panose="02020603050405020304" pitchFamily="18" charset="0"/>
                          <a:cs typeface="Times New Roman" panose="02020603050405020304" pitchFamily="18" charset="0"/>
                        </a:rPr>
                        <a:t>Recall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600"/>
                        </a:spcBef>
                        <a:buNone/>
                      </a:pPr>
                      <a:r>
                        <a:rPr lang="en-US" sz="1400" dirty="0">
                          <a:effectLst/>
                          <a:latin typeface="Times New Roman" panose="02020603050405020304" pitchFamily="18" charset="0"/>
                          <a:cs typeface="Times New Roman" panose="02020603050405020304" pitchFamily="18" charset="0"/>
                        </a:rPr>
                        <a:t>89% (macro avg)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2623197"/>
                  </a:ext>
                </a:extLst>
              </a:tr>
              <a:tr h="570426">
                <a:tc>
                  <a:txBody>
                    <a:bodyPr/>
                    <a:lstStyle/>
                    <a:p>
                      <a:pPr algn="just">
                        <a:lnSpc>
                          <a:spcPct val="200000"/>
                        </a:lnSpc>
                        <a:spcBef>
                          <a:spcPts val="600"/>
                        </a:spcBef>
                        <a:buNone/>
                      </a:pPr>
                      <a:r>
                        <a:rPr lang="en-US" sz="1400" dirty="0">
                          <a:effectLst/>
                          <a:latin typeface="Times New Roman" panose="02020603050405020304" pitchFamily="18" charset="0"/>
                          <a:cs typeface="Times New Roman" panose="02020603050405020304" pitchFamily="18" charset="0"/>
                        </a:rPr>
                        <a:t>F1-score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600"/>
                        </a:spcBef>
                        <a:buNone/>
                      </a:pPr>
                      <a:r>
                        <a:rPr lang="en-US" sz="1400" dirty="0">
                          <a:effectLst/>
                          <a:latin typeface="Times New Roman" panose="02020603050405020304" pitchFamily="18" charset="0"/>
                          <a:cs typeface="Times New Roman" panose="02020603050405020304" pitchFamily="18" charset="0"/>
                        </a:rPr>
                        <a:t>89% (macro avg)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481792"/>
                  </a:ext>
                </a:extLst>
              </a:tr>
            </a:tbl>
          </a:graphicData>
        </a:graphic>
      </p:graphicFrame>
      <p:sp>
        <p:nvSpPr>
          <p:cNvPr id="3" name="TextBox 2">
            <a:extLst>
              <a:ext uri="{FF2B5EF4-FFF2-40B4-BE49-F238E27FC236}">
                <a16:creationId xmlns:a16="http://schemas.microsoft.com/office/drawing/2014/main" id="{EFC74A92-2DC4-3133-8425-08B5F1ABD9BA}"/>
              </a:ext>
            </a:extLst>
          </p:cNvPr>
          <p:cNvSpPr txBox="1"/>
          <p:nvPr/>
        </p:nvSpPr>
        <p:spPr>
          <a:xfrm>
            <a:off x="2915816" y="1835681"/>
            <a:ext cx="4104456" cy="338554"/>
          </a:xfrm>
          <a:prstGeom prst="rect">
            <a:avLst/>
          </a:prstGeom>
          <a:noFill/>
        </p:spPr>
        <p:txBody>
          <a:bodyPr wrap="square" rtlCol="0">
            <a:spAutoFit/>
          </a:bodyPr>
          <a:lstStyle/>
          <a:p>
            <a:r>
              <a:rPr lang="it-IT" sz="1600" dirty="0" err="1">
                <a:solidFill>
                  <a:schemeClr val="tx1"/>
                </a:solidFill>
                <a:latin typeface="Times New Roman" panose="02020603050405020304" pitchFamily="18" charset="0"/>
                <a:cs typeface="Times New Roman" panose="02020603050405020304" pitchFamily="18" charset="0"/>
              </a:rPr>
              <a:t>Table</a:t>
            </a:r>
            <a:r>
              <a:rPr lang="it-IT" sz="1600" dirty="0">
                <a:solidFill>
                  <a:schemeClr val="tx1"/>
                </a:solidFill>
                <a:latin typeface="Times New Roman" panose="02020603050405020304" pitchFamily="18" charset="0"/>
                <a:cs typeface="Times New Roman" panose="02020603050405020304" pitchFamily="18" charset="0"/>
              </a:rPr>
              <a:t> 1.1 Model Performance </a:t>
            </a:r>
            <a:r>
              <a:rPr lang="it-IT" sz="1600" dirty="0" err="1">
                <a:solidFill>
                  <a:schemeClr val="tx1"/>
                </a:solidFill>
                <a:latin typeface="Times New Roman" panose="02020603050405020304" pitchFamily="18" charset="0"/>
                <a:cs typeface="Times New Roman" panose="02020603050405020304" pitchFamily="18" charset="0"/>
              </a:rPr>
              <a:t>Metrics</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525D3-57D5-DB5F-2D82-FEFBFEA0EC8C}"/>
            </a:ext>
          </a:extLst>
        </p:cNvPr>
        <p:cNvGrpSpPr/>
        <p:nvPr/>
      </p:nvGrpSpPr>
      <p:grpSpPr>
        <a:xfrm>
          <a:off x="0" y="0"/>
          <a:ext cx="0" cy="0"/>
          <a:chOff x="0" y="0"/>
          <a:chExt cx="0" cy="0"/>
        </a:xfrm>
      </p:grpSpPr>
      <p:sp>
        <p:nvSpPr>
          <p:cNvPr id="15362" name="Text Box 1">
            <a:extLst>
              <a:ext uri="{FF2B5EF4-FFF2-40B4-BE49-F238E27FC236}">
                <a16:creationId xmlns:a16="http://schemas.microsoft.com/office/drawing/2014/main" id="{4662EF45-EEE5-A48C-FED1-4588B8F88448}"/>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Confusion Matrix Analysis</a:t>
            </a:r>
          </a:p>
        </p:txBody>
      </p:sp>
      <p:sp>
        <p:nvSpPr>
          <p:cNvPr id="15364" name="Text Box 4">
            <a:extLst>
              <a:ext uri="{FF2B5EF4-FFF2-40B4-BE49-F238E27FC236}">
                <a16:creationId xmlns:a16="http://schemas.microsoft.com/office/drawing/2014/main" id="{8C68377B-41C7-8DCA-6A8D-CE39A6665C85}"/>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5365" name="Picture 5">
            <a:extLst>
              <a:ext uri="{FF2B5EF4-FFF2-40B4-BE49-F238E27FC236}">
                <a16:creationId xmlns:a16="http://schemas.microsoft.com/office/drawing/2014/main" id="{0D468940-E12E-570A-150F-0BA2A44495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7C639AEC-82CB-B7CD-DE80-6C0AF933A1EC}"/>
              </a:ext>
            </a:extLst>
          </p:cNvPr>
          <p:cNvSpPr txBox="1"/>
          <p:nvPr/>
        </p:nvSpPr>
        <p:spPr>
          <a:xfrm>
            <a:off x="683568" y="1835680"/>
            <a:ext cx="3672408"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117 patients correctly identified as CHD (True Positives).</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104 patients correctly identified as No CHD (True Negatives).</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20 patients falsely identified as CHD (False Positives).</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7 patients falsely identified as No CHD (False Negatives).</a:t>
            </a:r>
          </a:p>
        </p:txBody>
      </p:sp>
      <p:pic>
        <p:nvPicPr>
          <p:cNvPr id="4" name="Picture 3">
            <a:extLst>
              <a:ext uri="{FF2B5EF4-FFF2-40B4-BE49-F238E27FC236}">
                <a16:creationId xmlns:a16="http://schemas.microsoft.com/office/drawing/2014/main" id="{1C9A9571-9221-DE4E-7427-4B539600F6F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6224" y="1458512"/>
            <a:ext cx="4630644" cy="3842695"/>
          </a:xfrm>
          <a:prstGeom prst="rect">
            <a:avLst/>
          </a:prstGeom>
          <a:noFill/>
        </p:spPr>
      </p:pic>
    </p:spTree>
    <p:extLst>
      <p:ext uri="{BB962C8B-B14F-4D97-AF65-F5344CB8AC3E}">
        <p14:creationId xmlns:p14="http://schemas.microsoft.com/office/powerpoint/2010/main" val="192779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C7990-2C25-AD63-3501-8259964D4139}"/>
            </a:ext>
          </a:extLst>
        </p:cNvPr>
        <p:cNvGrpSpPr/>
        <p:nvPr/>
      </p:nvGrpSpPr>
      <p:grpSpPr>
        <a:xfrm>
          <a:off x="0" y="0"/>
          <a:ext cx="0" cy="0"/>
          <a:chOff x="0" y="0"/>
          <a:chExt cx="0" cy="0"/>
        </a:xfrm>
      </p:grpSpPr>
      <p:sp>
        <p:nvSpPr>
          <p:cNvPr id="15362" name="Text Box 1">
            <a:extLst>
              <a:ext uri="{FF2B5EF4-FFF2-40B4-BE49-F238E27FC236}">
                <a16:creationId xmlns:a16="http://schemas.microsoft.com/office/drawing/2014/main" id="{9DAFBEA4-1E75-4D3E-ABDC-901DB7C3DF8E}"/>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ROC Curve and AUC Score</a:t>
            </a:r>
          </a:p>
        </p:txBody>
      </p:sp>
      <p:sp>
        <p:nvSpPr>
          <p:cNvPr id="15364" name="Text Box 4">
            <a:extLst>
              <a:ext uri="{FF2B5EF4-FFF2-40B4-BE49-F238E27FC236}">
                <a16:creationId xmlns:a16="http://schemas.microsoft.com/office/drawing/2014/main" id="{6FA193DC-E9FC-3AAD-DA15-04DAF43091FA}"/>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5365" name="Picture 5">
            <a:extLst>
              <a:ext uri="{FF2B5EF4-FFF2-40B4-BE49-F238E27FC236}">
                <a16:creationId xmlns:a16="http://schemas.microsoft.com/office/drawing/2014/main" id="{C9E26959-18FA-70C8-6702-AAE94D3297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D71E8DBA-60A9-A325-BF49-5FFABCF64FC0}"/>
              </a:ext>
            </a:extLst>
          </p:cNvPr>
          <p:cNvSpPr txBox="1"/>
          <p:nvPr/>
        </p:nvSpPr>
        <p:spPr>
          <a:xfrm>
            <a:off x="683567" y="1835680"/>
            <a:ext cx="4026483"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True Positive Rate or Sensitivity, is charted and compared against the False Positive Rate.</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AUC = 0.97 shows that the model identifies CHD and No CHD cases correctly 97% of the time.</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nearer the AUC is to 1, the higher the performance of the model. As 0.97 is quite near 1, the model performs extremely well in separating positive and negative cases.</a:t>
            </a:r>
          </a:p>
        </p:txBody>
      </p:sp>
      <p:pic>
        <p:nvPicPr>
          <p:cNvPr id="2" name="Picture 1">
            <a:extLst>
              <a:ext uri="{FF2B5EF4-FFF2-40B4-BE49-F238E27FC236}">
                <a16:creationId xmlns:a16="http://schemas.microsoft.com/office/drawing/2014/main" id="{2B14C054-7420-2BEB-7F7B-49F42566D6F8}"/>
              </a:ext>
            </a:extLst>
          </p:cNvPr>
          <p:cNvPicPr>
            <a:picLocks noChangeAspect="1"/>
          </p:cNvPicPr>
          <p:nvPr/>
        </p:nvPicPr>
        <p:blipFill>
          <a:blip r:embed="rId3"/>
          <a:stretch>
            <a:fillRect/>
          </a:stretch>
        </p:blipFill>
        <p:spPr>
          <a:xfrm>
            <a:off x="4710051" y="1526402"/>
            <a:ext cx="4429660" cy="3558781"/>
          </a:xfrm>
          <a:prstGeom prst="rect">
            <a:avLst/>
          </a:prstGeom>
        </p:spPr>
      </p:pic>
    </p:spTree>
    <p:extLst>
      <p:ext uri="{BB962C8B-B14F-4D97-AF65-F5344CB8AC3E}">
        <p14:creationId xmlns:p14="http://schemas.microsoft.com/office/powerpoint/2010/main" val="1947965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2D628-A022-42CD-74F0-5ED597659BBB}"/>
            </a:ext>
          </a:extLst>
        </p:cNvPr>
        <p:cNvGrpSpPr/>
        <p:nvPr/>
      </p:nvGrpSpPr>
      <p:grpSpPr>
        <a:xfrm>
          <a:off x="0" y="0"/>
          <a:ext cx="0" cy="0"/>
          <a:chOff x="0" y="0"/>
          <a:chExt cx="0" cy="0"/>
        </a:xfrm>
      </p:grpSpPr>
      <p:sp>
        <p:nvSpPr>
          <p:cNvPr id="15362" name="Text Box 1">
            <a:extLst>
              <a:ext uri="{FF2B5EF4-FFF2-40B4-BE49-F238E27FC236}">
                <a16:creationId xmlns:a16="http://schemas.microsoft.com/office/drawing/2014/main" id="{D2169A66-FAEC-3323-FC3E-0AE7281F650C}"/>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Feature Importance</a:t>
            </a:r>
          </a:p>
        </p:txBody>
      </p:sp>
      <p:sp>
        <p:nvSpPr>
          <p:cNvPr id="15364" name="Text Box 4">
            <a:extLst>
              <a:ext uri="{FF2B5EF4-FFF2-40B4-BE49-F238E27FC236}">
                <a16:creationId xmlns:a16="http://schemas.microsoft.com/office/drawing/2014/main" id="{65AE8F7A-497D-8D37-0687-2F37FFB24A63}"/>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5365" name="Picture 5">
            <a:extLst>
              <a:ext uri="{FF2B5EF4-FFF2-40B4-BE49-F238E27FC236}">
                <a16:creationId xmlns:a16="http://schemas.microsoft.com/office/drawing/2014/main" id="{E1284BE1-AB8B-6D0D-1A65-E30CFDEA4C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05E8180-DC5A-EED1-E1B7-FEE4B6041F98}"/>
              </a:ext>
            </a:extLst>
          </p:cNvPr>
          <p:cNvSpPr txBox="1"/>
          <p:nvPr/>
        </p:nvSpPr>
        <p:spPr>
          <a:xfrm>
            <a:off x="478902" y="4622641"/>
            <a:ext cx="8557593" cy="1569660"/>
          </a:xfrm>
          <a:prstGeom prst="rect">
            <a:avLst/>
          </a:prstGeom>
          <a:noFill/>
        </p:spPr>
        <p:txBody>
          <a:bodyPr wrap="square" rtlCol="0">
            <a:spAutoFit/>
          </a:bodyPr>
          <a:lstStyle/>
          <a:p>
            <a:pPr marL="171450" indent="-1714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Feature f1070 is most critical, with an F-score of 161.34, indicating that it contributes the greatest to CHD classification.</a:t>
            </a:r>
          </a:p>
          <a:p>
            <a:pPr marL="171450" indent="-1714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other most significant features such as f1015 (68.11), f329 (63.95), and f1420 (52.59) also contribute heavily.</a:t>
            </a:r>
          </a:p>
          <a:p>
            <a:pPr marL="171450" indent="-1714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F-score is how often a feature becomes significant in the model's decision trees. The higher the score, the more important in classification decisions.</a:t>
            </a:r>
          </a:p>
        </p:txBody>
      </p:sp>
      <p:pic>
        <p:nvPicPr>
          <p:cNvPr id="4" name="Picture 3">
            <a:extLst>
              <a:ext uri="{FF2B5EF4-FFF2-40B4-BE49-F238E27FC236}">
                <a16:creationId xmlns:a16="http://schemas.microsoft.com/office/drawing/2014/main" id="{21BC0935-A1A8-3A2F-27F4-C7410945A6A6}"/>
              </a:ext>
            </a:extLst>
          </p:cNvPr>
          <p:cNvPicPr>
            <a:picLocks noChangeAspect="1"/>
          </p:cNvPicPr>
          <p:nvPr/>
        </p:nvPicPr>
        <p:blipFill>
          <a:blip r:embed="rId3"/>
          <a:stretch>
            <a:fillRect/>
          </a:stretch>
        </p:blipFill>
        <p:spPr>
          <a:xfrm>
            <a:off x="612035" y="1258185"/>
            <a:ext cx="8032035" cy="3134805"/>
          </a:xfrm>
          <a:prstGeom prst="rect">
            <a:avLst/>
          </a:prstGeom>
        </p:spPr>
      </p:pic>
    </p:spTree>
    <p:extLst>
      <p:ext uri="{BB962C8B-B14F-4D97-AF65-F5344CB8AC3E}">
        <p14:creationId xmlns:p14="http://schemas.microsoft.com/office/powerpoint/2010/main" val="3838369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098D1-F4A4-D951-8F81-96A36415BC68}"/>
            </a:ext>
          </a:extLst>
        </p:cNvPr>
        <p:cNvGrpSpPr/>
        <p:nvPr/>
      </p:nvGrpSpPr>
      <p:grpSpPr>
        <a:xfrm>
          <a:off x="0" y="0"/>
          <a:ext cx="0" cy="0"/>
          <a:chOff x="0" y="0"/>
          <a:chExt cx="0" cy="0"/>
        </a:xfrm>
      </p:grpSpPr>
      <p:sp>
        <p:nvSpPr>
          <p:cNvPr id="15362" name="Text Box 1">
            <a:extLst>
              <a:ext uri="{FF2B5EF4-FFF2-40B4-BE49-F238E27FC236}">
                <a16:creationId xmlns:a16="http://schemas.microsoft.com/office/drawing/2014/main" id="{976F1221-BDA2-05A8-D0F5-1EF570889B22}"/>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SHAP Summary Plot</a:t>
            </a:r>
          </a:p>
        </p:txBody>
      </p:sp>
      <p:sp>
        <p:nvSpPr>
          <p:cNvPr id="15364" name="Text Box 4">
            <a:extLst>
              <a:ext uri="{FF2B5EF4-FFF2-40B4-BE49-F238E27FC236}">
                <a16:creationId xmlns:a16="http://schemas.microsoft.com/office/drawing/2014/main" id="{02EB1104-A89B-3C56-54B7-A1181C87B7E9}"/>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5365" name="Picture 5">
            <a:extLst>
              <a:ext uri="{FF2B5EF4-FFF2-40B4-BE49-F238E27FC236}">
                <a16:creationId xmlns:a16="http://schemas.microsoft.com/office/drawing/2014/main" id="{EB88F1CE-CCC7-0807-8B34-11F93404F8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29BC1EE1-F77A-5AF0-B7BC-B014602C0F92}"/>
              </a:ext>
            </a:extLst>
          </p:cNvPr>
          <p:cNvPicPr>
            <a:picLocks noChangeAspect="1"/>
          </p:cNvPicPr>
          <p:nvPr/>
        </p:nvPicPr>
        <p:blipFill>
          <a:blip r:embed="rId3"/>
          <a:stretch>
            <a:fillRect/>
          </a:stretch>
        </p:blipFill>
        <p:spPr>
          <a:xfrm>
            <a:off x="1983499" y="1269012"/>
            <a:ext cx="5184575" cy="5334019"/>
          </a:xfrm>
          <a:prstGeom prst="rect">
            <a:avLst/>
          </a:prstGeom>
        </p:spPr>
      </p:pic>
    </p:spTree>
    <p:extLst>
      <p:ext uri="{BB962C8B-B14F-4D97-AF65-F5344CB8AC3E}">
        <p14:creationId xmlns:p14="http://schemas.microsoft.com/office/powerpoint/2010/main" val="138684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7039D80D-8908-DA52-4FDE-5CA19D5E7242}"/>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Comparison</a:t>
            </a:r>
          </a:p>
        </p:txBody>
      </p:sp>
      <p:sp>
        <p:nvSpPr>
          <p:cNvPr id="16388" name="Text Box 4">
            <a:extLst>
              <a:ext uri="{FF2B5EF4-FFF2-40B4-BE49-F238E27FC236}">
                <a16:creationId xmlns:a16="http://schemas.microsoft.com/office/drawing/2014/main" id="{475AC8A9-10D8-6B59-BFDB-C4D5AF82AD26}"/>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6389" name="Picture 5">
            <a:extLst>
              <a:ext uri="{FF2B5EF4-FFF2-40B4-BE49-F238E27FC236}">
                <a16:creationId xmlns:a16="http://schemas.microsoft.com/office/drawing/2014/main" id="{07D4E118-4A4C-E8F0-214E-93C7D8E23F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357B543E-8B33-BAA2-DE93-A22D2D6A2683}"/>
              </a:ext>
            </a:extLst>
          </p:cNvPr>
          <p:cNvGraphicFramePr>
            <a:graphicFrameLocks noGrp="1"/>
          </p:cNvGraphicFramePr>
          <p:nvPr>
            <p:extLst>
              <p:ext uri="{D42A27DB-BD31-4B8C-83A1-F6EECF244321}">
                <p14:modId xmlns:p14="http://schemas.microsoft.com/office/powerpoint/2010/main" val="922378612"/>
              </p:ext>
            </p:extLst>
          </p:nvPr>
        </p:nvGraphicFramePr>
        <p:xfrm>
          <a:off x="818034" y="2204864"/>
          <a:ext cx="7507932" cy="2300920"/>
        </p:xfrm>
        <a:graphic>
          <a:graphicData uri="http://schemas.openxmlformats.org/drawingml/2006/table">
            <a:tbl>
              <a:tblPr>
                <a:tableStyleId>{616DA210-FB5B-4158-B5E0-FEB733F419BA}</a:tableStyleId>
              </a:tblPr>
              <a:tblGrid>
                <a:gridCol w="2502644">
                  <a:extLst>
                    <a:ext uri="{9D8B030D-6E8A-4147-A177-3AD203B41FA5}">
                      <a16:colId xmlns:a16="http://schemas.microsoft.com/office/drawing/2014/main" val="3036109317"/>
                    </a:ext>
                  </a:extLst>
                </a:gridCol>
                <a:gridCol w="2502644">
                  <a:extLst>
                    <a:ext uri="{9D8B030D-6E8A-4147-A177-3AD203B41FA5}">
                      <a16:colId xmlns:a16="http://schemas.microsoft.com/office/drawing/2014/main" val="2270889376"/>
                    </a:ext>
                  </a:extLst>
                </a:gridCol>
                <a:gridCol w="2502644">
                  <a:extLst>
                    <a:ext uri="{9D8B030D-6E8A-4147-A177-3AD203B41FA5}">
                      <a16:colId xmlns:a16="http://schemas.microsoft.com/office/drawing/2014/main" val="3907306036"/>
                    </a:ext>
                  </a:extLst>
                </a:gridCol>
              </a:tblGrid>
              <a:tr h="380680">
                <a:tc>
                  <a:txBody>
                    <a:bodyPr/>
                    <a:lstStyle/>
                    <a:p>
                      <a:pPr algn="ctr"/>
                      <a:r>
                        <a:rPr lang="en-IN" dirty="0">
                          <a:effectLst/>
                          <a:latin typeface="Times New Roman" panose="02020603050405020304" pitchFamily="18" charset="0"/>
                          <a:cs typeface="Times New Roman" panose="02020603050405020304" pitchFamily="18" charset="0"/>
                        </a:rPr>
                        <a:t>Model</a:t>
                      </a:r>
                    </a:p>
                  </a:txBody>
                  <a:tcPr anchor="ctr"/>
                </a:tc>
                <a:tc>
                  <a:txBody>
                    <a:bodyPr/>
                    <a:lstStyle/>
                    <a:p>
                      <a:pPr algn="ctr"/>
                      <a:r>
                        <a:rPr lang="en-IN" dirty="0">
                          <a:effectLst/>
                          <a:latin typeface="Times New Roman" panose="02020603050405020304" pitchFamily="18" charset="0"/>
                          <a:cs typeface="Times New Roman" panose="02020603050405020304" pitchFamily="18" charset="0"/>
                        </a:rPr>
                        <a:t>Year</a:t>
                      </a:r>
                    </a:p>
                  </a:txBody>
                  <a:tcPr anchor="ctr"/>
                </a:tc>
                <a:tc>
                  <a:txBody>
                    <a:bodyPr/>
                    <a:lstStyle/>
                    <a:p>
                      <a:pPr algn="ctr"/>
                      <a:r>
                        <a:rPr lang="en-IN">
                          <a:effectLst/>
                          <a:latin typeface="Times New Roman" panose="02020603050405020304" pitchFamily="18" charset="0"/>
                          <a:cs typeface="Times New Roman" panose="02020603050405020304" pitchFamily="18" charset="0"/>
                        </a:rPr>
                        <a:t>Accuracy (%)</a:t>
                      </a:r>
                    </a:p>
                  </a:txBody>
                  <a:tcPr anchor="ctr"/>
                </a:tc>
                <a:extLst>
                  <a:ext uri="{0D108BD9-81ED-4DB2-BD59-A6C34878D82A}">
                    <a16:rowId xmlns:a16="http://schemas.microsoft.com/office/drawing/2014/main" val="871203917"/>
                  </a:ext>
                </a:extLst>
              </a:tr>
              <a:tr h="589226">
                <a:tc>
                  <a:txBody>
                    <a:bodyPr/>
                    <a:lstStyle/>
                    <a:p>
                      <a:pPr algn="ctr"/>
                      <a:r>
                        <a:rPr lang="en-US" dirty="0">
                          <a:effectLst/>
                          <a:latin typeface="Times New Roman" panose="02020603050405020304" pitchFamily="18" charset="0"/>
                          <a:cs typeface="Times New Roman" panose="02020603050405020304" pitchFamily="18" charset="0"/>
                        </a:rPr>
                        <a:t>Zhang et al. (CHD-CXR, Basic CNN)</a:t>
                      </a:r>
                    </a:p>
                  </a:txBody>
                  <a:tcPr anchor="ctr"/>
                </a:tc>
                <a:tc>
                  <a:txBody>
                    <a:bodyPr/>
                    <a:lstStyle/>
                    <a:p>
                      <a:pPr algn="ctr"/>
                      <a:r>
                        <a:rPr lang="en-IN" dirty="0">
                          <a:effectLst/>
                          <a:latin typeface="Times New Roman" panose="02020603050405020304" pitchFamily="18" charset="0"/>
                          <a:cs typeface="Times New Roman" panose="02020603050405020304" pitchFamily="18" charset="0"/>
                        </a:rPr>
                        <a:t>2024</a:t>
                      </a:r>
                    </a:p>
                  </a:txBody>
                  <a:tcPr anchor="ctr"/>
                </a:tc>
                <a:tc>
                  <a:txBody>
                    <a:bodyPr/>
                    <a:lstStyle/>
                    <a:p>
                      <a:pPr algn="ctr"/>
                      <a:r>
                        <a:rPr lang="en-IN" dirty="0">
                          <a:effectLst/>
                          <a:latin typeface="Times New Roman" panose="02020603050405020304" pitchFamily="18" charset="0"/>
                          <a:cs typeface="Times New Roman" panose="02020603050405020304" pitchFamily="18" charset="0"/>
                        </a:rPr>
                        <a:t>~85%</a:t>
                      </a:r>
                    </a:p>
                  </a:txBody>
                  <a:tcPr anchor="ctr"/>
                </a:tc>
                <a:extLst>
                  <a:ext uri="{0D108BD9-81ED-4DB2-BD59-A6C34878D82A}">
                    <a16:rowId xmlns:a16="http://schemas.microsoft.com/office/drawing/2014/main" val="3567844793"/>
                  </a:ext>
                </a:extLst>
              </a:tr>
              <a:tr h="589226">
                <a:tc>
                  <a:txBody>
                    <a:bodyPr/>
                    <a:lstStyle/>
                    <a:p>
                      <a:pPr algn="ctr"/>
                      <a:r>
                        <a:rPr lang="en-IN" dirty="0">
                          <a:effectLst/>
                          <a:latin typeface="Times New Roman" panose="02020603050405020304" pitchFamily="18" charset="0"/>
                          <a:cs typeface="Times New Roman" panose="02020603050405020304" pitchFamily="18" charset="0"/>
                        </a:rPr>
                        <a:t>Sharifi &amp; </a:t>
                      </a:r>
                      <a:r>
                        <a:rPr lang="en-IN" dirty="0" err="1">
                          <a:effectLst/>
                          <a:latin typeface="Times New Roman" panose="02020603050405020304" pitchFamily="18" charset="0"/>
                          <a:cs typeface="Times New Roman" panose="02020603050405020304" pitchFamily="18" charset="0"/>
                        </a:rPr>
                        <a:t>Donyadadi</a:t>
                      </a:r>
                      <a:r>
                        <a:rPr lang="en-IN" dirty="0">
                          <a:effectLst/>
                          <a:latin typeface="Times New Roman" panose="02020603050405020304" pitchFamily="18" charset="0"/>
                          <a:cs typeface="Times New Roman" panose="02020603050405020304" pitchFamily="18" charset="0"/>
                        </a:rPr>
                        <a:t> (EfficientNetV2)</a:t>
                      </a:r>
                    </a:p>
                  </a:txBody>
                  <a:tcPr anchor="ctr"/>
                </a:tc>
                <a:tc>
                  <a:txBody>
                    <a:bodyPr/>
                    <a:lstStyle/>
                    <a:p>
                      <a:pPr algn="ctr"/>
                      <a:r>
                        <a:rPr lang="en-IN" dirty="0">
                          <a:effectLst/>
                          <a:latin typeface="Times New Roman" panose="02020603050405020304" pitchFamily="18" charset="0"/>
                          <a:cs typeface="Times New Roman" panose="02020603050405020304" pitchFamily="18" charset="0"/>
                        </a:rPr>
                        <a:t>2024</a:t>
                      </a:r>
                    </a:p>
                  </a:txBody>
                  <a:tcPr anchor="ctr"/>
                </a:tc>
                <a:tc>
                  <a:txBody>
                    <a:bodyPr/>
                    <a:lstStyle/>
                    <a:p>
                      <a:pPr algn="ctr"/>
                      <a:r>
                        <a:rPr lang="en-IN" dirty="0">
                          <a:effectLst/>
                          <a:latin typeface="Times New Roman" panose="02020603050405020304" pitchFamily="18" charset="0"/>
                          <a:cs typeface="Times New Roman" panose="02020603050405020304" pitchFamily="18" charset="0"/>
                        </a:rPr>
                        <a:t>92.5%</a:t>
                      </a:r>
                    </a:p>
                  </a:txBody>
                  <a:tcPr anchor="ctr"/>
                </a:tc>
                <a:extLst>
                  <a:ext uri="{0D108BD9-81ED-4DB2-BD59-A6C34878D82A}">
                    <a16:rowId xmlns:a16="http://schemas.microsoft.com/office/drawing/2014/main" val="1188205264"/>
                  </a:ext>
                </a:extLst>
              </a:tr>
              <a:tr h="589226">
                <a:tc>
                  <a:txBody>
                    <a:bodyPr/>
                    <a:lstStyle/>
                    <a:p>
                      <a:pPr algn="ctr"/>
                      <a:r>
                        <a:rPr lang="en-IN" b="1">
                          <a:effectLst/>
                          <a:latin typeface="Times New Roman" panose="02020603050405020304" pitchFamily="18" charset="0"/>
                          <a:cs typeface="Times New Roman" panose="02020603050405020304" pitchFamily="18" charset="0"/>
                        </a:rPr>
                        <a:t>Proposed CNN + XGBoost (Ours)</a:t>
                      </a:r>
                      <a:endParaRPr lang="en-IN">
                        <a:effectLst/>
                        <a:latin typeface="Times New Roman" panose="02020603050405020304" pitchFamily="18" charset="0"/>
                        <a:cs typeface="Times New Roman" panose="02020603050405020304" pitchFamily="18" charset="0"/>
                      </a:endParaRPr>
                    </a:p>
                  </a:txBody>
                  <a:tcPr anchor="ctr"/>
                </a:tc>
                <a:tc>
                  <a:txBody>
                    <a:bodyPr/>
                    <a:lstStyle/>
                    <a:p>
                      <a:pPr algn="ctr"/>
                      <a:r>
                        <a:rPr lang="en-IN" dirty="0">
                          <a:effectLst/>
                          <a:latin typeface="Times New Roman" panose="02020603050405020304" pitchFamily="18" charset="0"/>
                          <a:cs typeface="Times New Roman" panose="02020603050405020304" pitchFamily="18" charset="0"/>
                        </a:rPr>
                        <a:t>2025</a:t>
                      </a:r>
                    </a:p>
                  </a:txBody>
                  <a:tcPr anchor="ctr"/>
                </a:tc>
                <a:tc>
                  <a:txBody>
                    <a:bodyPr/>
                    <a:lstStyle/>
                    <a:p>
                      <a:pPr algn="ctr"/>
                      <a:r>
                        <a:rPr lang="en-IN" b="1" dirty="0">
                          <a:effectLst/>
                          <a:latin typeface="Times New Roman" panose="02020603050405020304" pitchFamily="18" charset="0"/>
                          <a:cs typeface="Times New Roman" panose="02020603050405020304" pitchFamily="18" charset="0"/>
                        </a:rPr>
                        <a:t>89.11%</a:t>
                      </a:r>
                      <a:endParaRPr lang="en-IN"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72919856"/>
                  </a:ext>
                </a:extLst>
              </a:tr>
            </a:tbl>
          </a:graphicData>
        </a:graphic>
      </p:graphicFrame>
      <p:sp>
        <p:nvSpPr>
          <p:cNvPr id="3" name="TextBox 2">
            <a:extLst>
              <a:ext uri="{FF2B5EF4-FFF2-40B4-BE49-F238E27FC236}">
                <a16:creationId xmlns:a16="http://schemas.microsoft.com/office/drawing/2014/main" id="{D3069E0E-FEAB-B77B-986B-4CD70D5F2DAF}"/>
              </a:ext>
            </a:extLst>
          </p:cNvPr>
          <p:cNvSpPr txBox="1"/>
          <p:nvPr/>
        </p:nvSpPr>
        <p:spPr>
          <a:xfrm>
            <a:off x="2771007" y="1791583"/>
            <a:ext cx="4104456" cy="338554"/>
          </a:xfrm>
          <a:prstGeom prst="rect">
            <a:avLst/>
          </a:prstGeom>
          <a:noFill/>
        </p:spPr>
        <p:txBody>
          <a:bodyPr wrap="square" rtlCol="0">
            <a:spAutoFit/>
          </a:bodyPr>
          <a:lstStyle/>
          <a:p>
            <a:r>
              <a:rPr lang="it-IT" sz="1600" dirty="0" err="1">
                <a:solidFill>
                  <a:schemeClr val="tx1"/>
                </a:solidFill>
                <a:latin typeface="Times New Roman" panose="02020603050405020304" pitchFamily="18" charset="0"/>
                <a:cs typeface="Times New Roman" panose="02020603050405020304" pitchFamily="18" charset="0"/>
              </a:rPr>
              <a:t>Table</a:t>
            </a:r>
            <a:r>
              <a:rPr lang="it-IT" sz="1600" dirty="0">
                <a:solidFill>
                  <a:schemeClr val="tx1"/>
                </a:solidFill>
                <a:latin typeface="Times New Roman" panose="02020603050405020304" pitchFamily="18" charset="0"/>
                <a:cs typeface="Times New Roman" panose="02020603050405020304" pitchFamily="18" charset="0"/>
              </a:rPr>
              <a:t> 1.2 </a:t>
            </a:r>
            <a:r>
              <a:rPr lang="it-IT" sz="1600" dirty="0" err="1">
                <a:solidFill>
                  <a:schemeClr val="tx1"/>
                </a:solidFill>
                <a:latin typeface="Times New Roman" panose="02020603050405020304" pitchFamily="18" charset="0"/>
                <a:cs typeface="Times New Roman" panose="02020603050405020304" pitchFamily="18" charset="0"/>
              </a:rPr>
              <a:t>Comparison</a:t>
            </a:r>
            <a:r>
              <a:rPr lang="it-IT" sz="1600" dirty="0">
                <a:solidFill>
                  <a:schemeClr val="tx1"/>
                </a:solidFill>
                <a:latin typeface="Times New Roman" panose="02020603050405020304" pitchFamily="18" charset="0"/>
                <a:cs typeface="Times New Roman" panose="02020603050405020304" pitchFamily="18" charset="0"/>
              </a:rPr>
              <a:t> with </a:t>
            </a:r>
            <a:r>
              <a:rPr lang="it-IT" sz="1600" dirty="0" err="1">
                <a:solidFill>
                  <a:schemeClr val="tx1"/>
                </a:solidFill>
                <a:latin typeface="Times New Roman" panose="02020603050405020304" pitchFamily="18" charset="0"/>
                <a:cs typeface="Times New Roman" panose="02020603050405020304" pitchFamily="18" charset="0"/>
              </a:rPr>
              <a:t>previous</a:t>
            </a:r>
            <a:r>
              <a:rPr lang="it-IT" sz="1600" dirty="0">
                <a:solidFill>
                  <a:schemeClr val="tx1"/>
                </a:solidFill>
                <a:latin typeface="Times New Roman" panose="02020603050405020304" pitchFamily="18" charset="0"/>
                <a:cs typeface="Times New Roman" panose="02020603050405020304" pitchFamily="18" charset="0"/>
              </a:rPr>
              <a:t> models</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78DE2-5D60-CE8C-F836-85387ED10C30}"/>
            </a:ext>
          </a:extLst>
        </p:cNvPr>
        <p:cNvGrpSpPr/>
        <p:nvPr/>
      </p:nvGrpSpPr>
      <p:grpSpPr>
        <a:xfrm>
          <a:off x="0" y="0"/>
          <a:ext cx="0" cy="0"/>
          <a:chOff x="0" y="0"/>
          <a:chExt cx="0" cy="0"/>
        </a:xfrm>
      </p:grpSpPr>
      <p:sp>
        <p:nvSpPr>
          <p:cNvPr id="16386" name="Text Box 1">
            <a:extLst>
              <a:ext uri="{FF2B5EF4-FFF2-40B4-BE49-F238E27FC236}">
                <a16:creationId xmlns:a16="http://schemas.microsoft.com/office/drawing/2014/main" id="{83F3D50E-2863-24B1-71D2-BB6E59925717}"/>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Comparison</a:t>
            </a:r>
          </a:p>
        </p:txBody>
      </p:sp>
      <p:sp>
        <p:nvSpPr>
          <p:cNvPr id="16387" name="Text Box 2">
            <a:extLst>
              <a:ext uri="{FF2B5EF4-FFF2-40B4-BE49-F238E27FC236}">
                <a16:creationId xmlns:a16="http://schemas.microsoft.com/office/drawing/2014/main" id="{A48A9758-6466-0FE0-3E84-F644A59F87EF}"/>
              </a:ext>
            </a:extLst>
          </p:cNvPr>
          <p:cNvSpPr txBox="1">
            <a:spLocks noChangeArrowheads="1"/>
          </p:cNvSpPr>
          <p:nvPr/>
        </p:nvSpPr>
        <p:spPr bwMode="auto">
          <a:xfrm>
            <a:off x="430425" y="1417638"/>
            <a:ext cx="822960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Zhang et al. (2024) achieved ~85% accuracy using basic CNN models on the CHD-CXR dataset [2].</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Sharifi &amp; </a:t>
            </a:r>
            <a:r>
              <a:rPr lang="en-US" altLang="en-US" sz="2400" dirty="0" err="1">
                <a:latin typeface="Calisto MT" panose="02040603050505030304" pitchFamily="18" charset="0"/>
              </a:rPr>
              <a:t>Donyadadi</a:t>
            </a:r>
            <a:r>
              <a:rPr lang="en-US" altLang="en-US" sz="2400" dirty="0">
                <a:latin typeface="Calisto MT" panose="02040603050505030304" pitchFamily="18" charset="0"/>
              </a:rPr>
              <a:t> (2024) reported 92.5% accuracy using EfficientNetV2 architecture for CHD classification [3].</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The proposed CNN integrated with XGBoost model achieved 89.11% accuracy, demonstrating competitive performance with simpler architecture and improved explainability via SHAP.</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The proposed system provides a practical balance between performance, computational efficiency, and clinical interpretability.</a:t>
            </a:r>
            <a:endParaRPr lang="en-US" altLang="en-US" sz="2000" dirty="0"/>
          </a:p>
        </p:txBody>
      </p:sp>
      <p:sp>
        <p:nvSpPr>
          <p:cNvPr id="16388" name="Text Box 4">
            <a:extLst>
              <a:ext uri="{FF2B5EF4-FFF2-40B4-BE49-F238E27FC236}">
                <a16:creationId xmlns:a16="http://schemas.microsoft.com/office/drawing/2014/main" id="{E9882BF7-4AC8-E1ED-E94F-B109494EBFB0}"/>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6389" name="Picture 5">
            <a:extLst>
              <a:ext uri="{FF2B5EF4-FFF2-40B4-BE49-F238E27FC236}">
                <a16:creationId xmlns:a16="http://schemas.microsoft.com/office/drawing/2014/main" id="{4A71B2ED-2CCA-46A0-FCB3-9ADDB8F68B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4091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FA8B21F0-A8AC-E142-2857-D6F217FFDC31}"/>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Advantages &amp; Limitations</a:t>
            </a:r>
          </a:p>
        </p:txBody>
      </p:sp>
      <p:sp>
        <p:nvSpPr>
          <p:cNvPr id="17411" name="Text Box 2">
            <a:extLst>
              <a:ext uri="{FF2B5EF4-FFF2-40B4-BE49-F238E27FC236}">
                <a16:creationId xmlns:a16="http://schemas.microsoft.com/office/drawing/2014/main" id="{E36B1852-557A-0DC8-9DD2-C1D26C7B0675}"/>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eaLnBrk="1" hangingPunct="1">
              <a:lnSpc>
                <a:spcPct val="90000"/>
              </a:lnSpc>
              <a:spcBef>
                <a:spcPts val="600"/>
              </a:spcBef>
              <a:buClrTx/>
              <a:buFontTx/>
              <a:buNone/>
            </a:pPr>
            <a:r>
              <a:rPr lang="en-US" altLang="en-US" sz="1800" dirty="0">
                <a:latin typeface="Times New Roman" panose="02020603050405020304" pitchFamily="18" charset="0"/>
                <a:cs typeface="Times New Roman" panose="02020603050405020304" pitchFamily="18" charset="0"/>
              </a:rPr>
              <a:t>Advantages:</a:t>
            </a:r>
          </a:p>
          <a:p>
            <a:pPr marL="342900" indent="-342900" eaLnBrk="1" hangingPunct="1">
              <a:lnSpc>
                <a:spcPct val="90000"/>
              </a:lnSpc>
              <a:spcBef>
                <a:spcPts val="600"/>
              </a:spcBef>
              <a:buClr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Combines deep feature extraction (CNN) with powerful classification (XGBoost) for improved CHD detection.</a:t>
            </a:r>
          </a:p>
          <a:p>
            <a:pPr marL="342900" indent="-342900" eaLnBrk="1" hangingPunct="1">
              <a:lnSpc>
                <a:spcPct val="90000"/>
              </a:lnSpc>
              <a:spcBef>
                <a:spcPts val="600"/>
              </a:spcBef>
              <a:buClr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Achieves a high accuracy of 89.11% with a strong AUC of 0.97.</a:t>
            </a:r>
          </a:p>
          <a:p>
            <a:pPr marL="342900" indent="-342900" eaLnBrk="1" hangingPunct="1">
              <a:lnSpc>
                <a:spcPct val="90000"/>
              </a:lnSpc>
              <a:spcBef>
                <a:spcPts val="600"/>
              </a:spcBef>
              <a:buClr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SHAP explainability adds transparency and clinical trust to model detections.</a:t>
            </a:r>
          </a:p>
          <a:p>
            <a:pPr marL="342900" indent="-342900" eaLnBrk="1" hangingPunct="1">
              <a:lnSpc>
                <a:spcPct val="90000"/>
              </a:lnSpc>
              <a:spcBef>
                <a:spcPts val="600"/>
              </a:spcBef>
              <a:buClr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Computationally more efficient than very deep architectures like EfficientNetV2.</a:t>
            </a:r>
          </a:p>
          <a:p>
            <a:pPr eaLnBrk="1" hangingPunct="1">
              <a:lnSpc>
                <a:spcPct val="90000"/>
              </a:lnSpc>
              <a:spcBef>
                <a:spcPts val="600"/>
              </a:spcBef>
              <a:buClrTx/>
              <a:buFontTx/>
              <a:buNone/>
            </a:pPr>
            <a:endParaRPr lang="en-US" altLang="en-US" sz="1800" dirty="0">
              <a:latin typeface="Times New Roman" panose="02020603050405020304" pitchFamily="18" charset="0"/>
              <a:cs typeface="Times New Roman" panose="02020603050405020304" pitchFamily="18" charset="0"/>
            </a:endParaRPr>
          </a:p>
          <a:p>
            <a:pPr eaLnBrk="1" hangingPunct="1">
              <a:lnSpc>
                <a:spcPct val="90000"/>
              </a:lnSpc>
              <a:spcBef>
                <a:spcPts val="600"/>
              </a:spcBef>
              <a:buClrTx/>
              <a:buFontTx/>
              <a:buNone/>
            </a:pPr>
            <a:r>
              <a:rPr lang="en-US" altLang="en-US" sz="1800" dirty="0">
                <a:latin typeface="Times New Roman" panose="02020603050405020304" pitchFamily="18" charset="0"/>
                <a:cs typeface="Times New Roman" panose="02020603050405020304" pitchFamily="18" charset="0"/>
              </a:rPr>
              <a:t>Limitations:</a:t>
            </a:r>
          </a:p>
          <a:p>
            <a:pPr eaLnBrk="1" hangingPunct="1">
              <a:lnSpc>
                <a:spcPct val="90000"/>
              </a:lnSpc>
              <a:spcBef>
                <a:spcPts val="600"/>
              </a:spcBef>
              <a:buClr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Slightly lower accuracy compared to specialized large-scale deep models (e.g., EfficientNetV2).</a:t>
            </a:r>
          </a:p>
          <a:p>
            <a:pPr eaLnBrk="1" hangingPunct="1">
              <a:lnSpc>
                <a:spcPct val="90000"/>
              </a:lnSpc>
              <a:spcBef>
                <a:spcPts val="600"/>
              </a:spcBef>
              <a:buClr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Performance can be affected by dataset quality and imbalance (small sample size).</a:t>
            </a:r>
          </a:p>
          <a:p>
            <a:pPr eaLnBrk="1" hangingPunct="1">
              <a:lnSpc>
                <a:spcPct val="90000"/>
              </a:lnSpc>
              <a:spcBef>
                <a:spcPts val="600"/>
              </a:spcBef>
              <a:buClr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Model explainability is currently limited to feature-level interpretation, not full image-level diagnosis.</a:t>
            </a:r>
          </a:p>
          <a:p>
            <a:pPr eaLnBrk="1" hangingPunct="1">
              <a:lnSpc>
                <a:spcPct val="90000"/>
              </a:lnSpc>
              <a:spcBef>
                <a:spcPts val="600"/>
              </a:spcBef>
              <a:buClr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Further validation needed across multi-center and larger diverse datasets.</a:t>
            </a:r>
          </a:p>
        </p:txBody>
      </p:sp>
      <p:sp>
        <p:nvSpPr>
          <p:cNvPr id="17412" name="Text Box 4">
            <a:extLst>
              <a:ext uri="{FF2B5EF4-FFF2-40B4-BE49-F238E27FC236}">
                <a16:creationId xmlns:a16="http://schemas.microsoft.com/office/drawing/2014/main" id="{460A41D8-1A5D-EF91-6547-30E2CBFF46D1}"/>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7413" name="Picture 5">
            <a:extLst>
              <a:ext uri="{FF2B5EF4-FFF2-40B4-BE49-F238E27FC236}">
                <a16:creationId xmlns:a16="http://schemas.microsoft.com/office/drawing/2014/main" id="{9692BCAD-889F-6773-A65F-E00E284DB6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a:extLst>
              <a:ext uri="{FF2B5EF4-FFF2-40B4-BE49-F238E27FC236}">
                <a16:creationId xmlns:a16="http://schemas.microsoft.com/office/drawing/2014/main" id="{153DE6D7-6963-C46C-A4A3-78B634B1DE5B}"/>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Introduction</a:t>
            </a:r>
          </a:p>
        </p:txBody>
      </p:sp>
      <p:sp>
        <p:nvSpPr>
          <p:cNvPr id="10243" name="Text Box 2">
            <a:extLst>
              <a:ext uri="{FF2B5EF4-FFF2-40B4-BE49-F238E27FC236}">
                <a16:creationId xmlns:a16="http://schemas.microsoft.com/office/drawing/2014/main" id="{3E414910-1229-5B37-71BD-71F0216F3491}"/>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Congenital Heart Disease (CHD) is one of the leading causes of infant mortality worldwide.</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Early detection of CHD is critical for timely intervention and improved patient outcomes.</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Traditional diagnostic methods using manual interpretation of medical imaging are time-consuming and prone to errors.</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Recent advancements in Artificial Intelligence (AI) have enabled automated disease detection with improved accuracy and reliability.</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This research proposes a hybrid deep learning model combining CNN and XGBoost for the automated detection of CHD from chest X-ray images.</a:t>
            </a:r>
            <a:endParaRPr lang="en-US" altLang="en-US" sz="2000" dirty="0"/>
          </a:p>
        </p:txBody>
      </p:sp>
      <p:sp>
        <p:nvSpPr>
          <p:cNvPr id="10244" name="Text Box 4">
            <a:extLst>
              <a:ext uri="{FF2B5EF4-FFF2-40B4-BE49-F238E27FC236}">
                <a16:creationId xmlns:a16="http://schemas.microsoft.com/office/drawing/2014/main" id="{4B8D48E3-21CF-6206-F31B-4A248ECF5A0B}"/>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0245" name="Picture 5">
            <a:extLst>
              <a:ext uri="{FF2B5EF4-FFF2-40B4-BE49-F238E27FC236}">
                <a16:creationId xmlns:a16="http://schemas.microsoft.com/office/drawing/2014/main" id="{1DB08753-BB06-3D01-9722-AB66EB7036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a:extLst>
              <a:ext uri="{FF2B5EF4-FFF2-40B4-BE49-F238E27FC236}">
                <a16:creationId xmlns:a16="http://schemas.microsoft.com/office/drawing/2014/main" id="{FE0F504C-1558-E67D-360F-0F80EE5BD26A}"/>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Conclusions </a:t>
            </a:r>
          </a:p>
        </p:txBody>
      </p:sp>
      <p:sp>
        <p:nvSpPr>
          <p:cNvPr id="18435" name="Text Box 2">
            <a:extLst>
              <a:ext uri="{FF2B5EF4-FFF2-40B4-BE49-F238E27FC236}">
                <a16:creationId xmlns:a16="http://schemas.microsoft.com/office/drawing/2014/main" id="{D8AE16D9-9053-E562-C69B-36289AF6AC1F}"/>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A hybrid deep learning model integrating CNN feature extraction with XGBoost classification was developed for CHD detection from chest X-ray images.</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The proposed model achieved a high accuracy of 89.11% and an AUC of 0.97.</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SHAP-based explainability enhances clinical trust by highlighting key features influencing model detections [4].</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The proposed system demonstrates the potential for assisting radiologists in early and accurate CHD diagnosis.</a:t>
            </a:r>
            <a:endParaRPr lang="en-US" altLang="en-US" sz="2000" dirty="0"/>
          </a:p>
        </p:txBody>
      </p:sp>
      <p:sp>
        <p:nvSpPr>
          <p:cNvPr id="18436" name="Text Box 4">
            <a:extLst>
              <a:ext uri="{FF2B5EF4-FFF2-40B4-BE49-F238E27FC236}">
                <a16:creationId xmlns:a16="http://schemas.microsoft.com/office/drawing/2014/main" id="{2B0EE913-640F-A27A-7117-E347BE38F6DC}"/>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8437" name="Picture 5">
            <a:extLst>
              <a:ext uri="{FF2B5EF4-FFF2-40B4-BE49-F238E27FC236}">
                <a16:creationId xmlns:a16="http://schemas.microsoft.com/office/drawing/2014/main" id="{C8AFE8C8-2269-E95A-4FFF-9454512012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A4E059C0-3306-522A-6D2D-AF15C0D09AAB}"/>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Future work</a:t>
            </a:r>
          </a:p>
        </p:txBody>
      </p:sp>
      <p:sp>
        <p:nvSpPr>
          <p:cNvPr id="19459" name="Text Box 2">
            <a:extLst>
              <a:ext uri="{FF2B5EF4-FFF2-40B4-BE49-F238E27FC236}">
                <a16:creationId xmlns:a16="http://schemas.microsoft.com/office/drawing/2014/main" id="{32D65D17-D296-C60C-3600-23D8C5D5A96C}"/>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Expand dataset size with multi-center, real-world clinical data to improve model generalization.</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Incorporate multi-modal data inputs, including ECG and MRI imaging, alongside X-rays.</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Explore advanced deep learning architectures like Transformer-based models for feature extraction.</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Develop a lightweight mobile application for real-time CHD screening support in clinical settings.</a:t>
            </a:r>
            <a:endParaRPr lang="en-US" altLang="en-US" sz="2400" dirty="0"/>
          </a:p>
        </p:txBody>
      </p:sp>
      <p:sp>
        <p:nvSpPr>
          <p:cNvPr id="19460" name="Text Box 4">
            <a:extLst>
              <a:ext uri="{FF2B5EF4-FFF2-40B4-BE49-F238E27FC236}">
                <a16:creationId xmlns:a16="http://schemas.microsoft.com/office/drawing/2014/main" id="{671A709D-7653-81C8-49F5-2B9BDD11CFF3}"/>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9461" name="Picture 6">
            <a:extLst>
              <a:ext uri="{FF2B5EF4-FFF2-40B4-BE49-F238E27FC236}">
                <a16:creationId xmlns:a16="http://schemas.microsoft.com/office/drawing/2014/main" id="{66A14528-C005-A678-CFEF-E7AA7105E5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CD98D-9A21-675E-03A1-4D861C311ECA}"/>
            </a:ext>
          </a:extLst>
        </p:cNvPr>
        <p:cNvGrpSpPr/>
        <p:nvPr/>
      </p:nvGrpSpPr>
      <p:grpSpPr>
        <a:xfrm>
          <a:off x="0" y="0"/>
          <a:ext cx="0" cy="0"/>
          <a:chOff x="0" y="0"/>
          <a:chExt cx="0" cy="0"/>
        </a:xfrm>
      </p:grpSpPr>
      <p:sp>
        <p:nvSpPr>
          <p:cNvPr id="19458" name="Text Box 1">
            <a:extLst>
              <a:ext uri="{FF2B5EF4-FFF2-40B4-BE49-F238E27FC236}">
                <a16:creationId xmlns:a16="http://schemas.microsoft.com/office/drawing/2014/main" id="{C7E28438-AF06-36F5-C507-8BCB45A8F392}"/>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Acknowledgment</a:t>
            </a:r>
          </a:p>
        </p:txBody>
      </p:sp>
      <p:sp>
        <p:nvSpPr>
          <p:cNvPr id="19459" name="Text Box 2">
            <a:extLst>
              <a:ext uri="{FF2B5EF4-FFF2-40B4-BE49-F238E27FC236}">
                <a16:creationId xmlns:a16="http://schemas.microsoft.com/office/drawing/2014/main" id="{F27E6365-FC9E-AB7B-30CA-BC6546D0F311}"/>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marL="0" indent="0" algn="just" eaLnBrk="1" hangingPunct="1">
              <a:lnSpc>
                <a:spcPct val="90000"/>
              </a:lnSpc>
              <a:spcBef>
                <a:spcPts val="675"/>
              </a:spcBef>
            </a:pPr>
            <a:r>
              <a:rPr lang="en-US" altLang="en-US" sz="2400" dirty="0">
                <a:latin typeface="Times New Roman" panose="02020603050405020304" pitchFamily="18" charset="0"/>
                <a:cs typeface="Times New Roman" panose="02020603050405020304" pitchFamily="18" charset="0"/>
              </a:rPr>
              <a:t>We would like to express our sincere gratitude to our project guides, Prof. Mandakini Ingle and Dr. Pinky Rane, for their constant guidance, encouragement, and invaluable support throughout the research work.</a:t>
            </a:r>
          </a:p>
          <a:p>
            <a:pPr marL="0" indent="0" algn="just" eaLnBrk="1" hangingPunct="1">
              <a:lnSpc>
                <a:spcPct val="90000"/>
              </a:lnSpc>
              <a:spcBef>
                <a:spcPts val="675"/>
              </a:spcBef>
            </a:pPr>
            <a:r>
              <a:rPr lang="en-US" altLang="en-US" sz="2400" dirty="0">
                <a:latin typeface="Times New Roman" panose="02020603050405020304" pitchFamily="18" charset="0"/>
                <a:cs typeface="Times New Roman" panose="02020603050405020304" pitchFamily="18" charset="0"/>
              </a:rPr>
              <a:t>I also extend our appreciation to my teammates, Hritik Bhargava and Hritik Pandey, for their collaboration and contributions during the course of this project.</a:t>
            </a:r>
          </a:p>
          <a:p>
            <a:pPr marL="0" indent="0" algn="just" eaLnBrk="1" hangingPunct="1">
              <a:lnSpc>
                <a:spcPct val="90000"/>
              </a:lnSpc>
              <a:spcBef>
                <a:spcPts val="675"/>
              </a:spcBef>
            </a:pPr>
            <a:r>
              <a:rPr lang="en-US" altLang="en-US" sz="2400" dirty="0">
                <a:latin typeface="Times New Roman" panose="02020603050405020304" pitchFamily="18" charset="0"/>
                <a:cs typeface="Times New Roman" panose="02020603050405020304" pitchFamily="18" charset="0"/>
              </a:rPr>
              <a:t>Finally, we thank the Department of Computer Science and Engineering, </a:t>
            </a:r>
            <a:r>
              <a:rPr lang="en-US" altLang="en-US" sz="2400" dirty="0" err="1">
                <a:latin typeface="Times New Roman" panose="02020603050405020304" pitchFamily="18" charset="0"/>
                <a:cs typeface="Times New Roman" panose="02020603050405020304" pitchFamily="18" charset="0"/>
              </a:rPr>
              <a:t>Medicaps</a:t>
            </a:r>
            <a:r>
              <a:rPr lang="en-US" altLang="en-US" sz="2400" dirty="0">
                <a:latin typeface="Times New Roman" panose="02020603050405020304" pitchFamily="18" charset="0"/>
                <a:cs typeface="Times New Roman" panose="02020603050405020304" pitchFamily="18" charset="0"/>
              </a:rPr>
              <a:t> University, for providing the infrastructure and environment essential for carrying out this research.</a:t>
            </a:r>
          </a:p>
        </p:txBody>
      </p:sp>
      <p:sp>
        <p:nvSpPr>
          <p:cNvPr id="19460" name="Text Box 4">
            <a:extLst>
              <a:ext uri="{FF2B5EF4-FFF2-40B4-BE49-F238E27FC236}">
                <a16:creationId xmlns:a16="http://schemas.microsoft.com/office/drawing/2014/main" id="{93328C4F-4921-8BF7-7C26-CD02B00FE8F4}"/>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9461" name="Picture 6">
            <a:extLst>
              <a:ext uri="{FF2B5EF4-FFF2-40B4-BE49-F238E27FC236}">
                <a16:creationId xmlns:a16="http://schemas.microsoft.com/office/drawing/2014/main" id="{0D8437EE-62B1-5F99-8C43-E0B2A058DC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25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a:extLst>
              <a:ext uri="{FF2B5EF4-FFF2-40B4-BE49-F238E27FC236}">
                <a16:creationId xmlns:a16="http://schemas.microsoft.com/office/drawing/2014/main" id="{74A8CE4F-E689-5D34-98C2-A12277E7A1BC}"/>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References </a:t>
            </a:r>
          </a:p>
        </p:txBody>
      </p:sp>
      <p:sp>
        <p:nvSpPr>
          <p:cNvPr id="20483" name="Text Box 2">
            <a:extLst>
              <a:ext uri="{FF2B5EF4-FFF2-40B4-BE49-F238E27FC236}">
                <a16:creationId xmlns:a16="http://schemas.microsoft.com/office/drawing/2014/main" id="{BF49A00E-3EA5-0FD1-0E7B-6947B8BF5583}"/>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algn="just" eaLnBrk="1" hangingPunct="1">
              <a:lnSpc>
                <a:spcPct val="90000"/>
              </a:lnSpc>
              <a:spcBef>
                <a:spcPts val="675"/>
              </a:spcBef>
            </a:pPr>
            <a:r>
              <a:rPr lang="en-US" altLang="en-US" sz="1600" dirty="0">
                <a:latin typeface="Calisto MT" panose="02040603050505030304" pitchFamily="18" charset="0"/>
              </a:rPr>
              <a:t>[1] S. Hou et al., “Explainable Deep Learning for Aortic Elongation Detection from Chest X-rays,” European Heart Journal - Digital Health, UK, Vol. 5, Issue 5, pp. 524–534, 2024.</a:t>
            </a:r>
          </a:p>
          <a:p>
            <a:pPr algn="just" eaLnBrk="1" hangingPunct="1">
              <a:lnSpc>
                <a:spcPct val="90000"/>
              </a:lnSpc>
              <a:spcBef>
                <a:spcPts val="675"/>
              </a:spcBef>
            </a:pPr>
            <a:r>
              <a:rPr lang="en-US" altLang="en-US" sz="1600" dirty="0">
                <a:latin typeface="Calisto MT" panose="02040603050505030304" pitchFamily="18" charset="0"/>
              </a:rPr>
              <a:t>[2] </a:t>
            </a:r>
            <a:r>
              <a:rPr lang="en-US" altLang="en-US" sz="1600" dirty="0" err="1">
                <a:latin typeface="Calisto MT" panose="02040603050505030304" pitchFamily="18" charset="0"/>
              </a:rPr>
              <a:t>Zhixin</a:t>
            </a:r>
            <a:r>
              <a:rPr lang="en-US" altLang="en-US" sz="1600" dirty="0">
                <a:latin typeface="Calisto MT" panose="02040603050505030304" pitchFamily="18" charset="0"/>
              </a:rPr>
              <a:t> et al., “A Publicly Available CHD-CXR Dataset for Congenital Heart Disease Detection,” Frontiers in Cardiovascular Medicine, China, Vol. 11, Article 1351965, 2024.</a:t>
            </a:r>
          </a:p>
          <a:p>
            <a:pPr algn="just" eaLnBrk="1" hangingPunct="1">
              <a:lnSpc>
                <a:spcPct val="90000"/>
              </a:lnSpc>
              <a:spcBef>
                <a:spcPts val="675"/>
              </a:spcBef>
            </a:pPr>
            <a:r>
              <a:rPr lang="en-US" altLang="en-US" sz="1600" dirty="0">
                <a:latin typeface="Calisto MT" panose="02040603050505030304" pitchFamily="18" charset="0"/>
              </a:rPr>
              <a:t>[3] A. Sharifi, R. </a:t>
            </a:r>
            <a:r>
              <a:rPr lang="en-US" altLang="en-US" sz="1600" dirty="0" err="1">
                <a:latin typeface="Calisto MT" panose="02040603050505030304" pitchFamily="18" charset="0"/>
              </a:rPr>
              <a:t>Donyadadi</a:t>
            </a:r>
            <a:r>
              <a:rPr lang="en-US" altLang="en-US" sz="1600" dirty="0">
                <a:latin typeface="Calisto MT" panose="02040603050505030304" pitchFamily="18" charset="0"/>
              </a:rPr>
              <a:t>, “EfficientNetV2-Based Deep Learning for Congenital Heart Disease Classification,” International Journal of Advanced Data Science and Engineering, Iran, Vol. 3, Issue 2, pp. 45–52, 2024.</a:t>
            </a:r>
          </a:p>
          <a:p>
            <a:pPr algn="just" eaLnBrk="1" hangingPunct="1">
              <a:lnSpc>
                <a:spcPct val="90000"/>
              </a:lnSpc>
              <a:spcBef>
                <a:spcPts val="675"/>
              </a:spcBef>
            </a:pPr>
            <a:r>
              <a:rPr lang="en-US" altLang="en-US" sz="1600" dirty="0">
                <a:latin typeface="Calisto MT" panose="02040603050505030304" pitchFamily="18" charset="0"/>
              </a:rPr>
              <a:t>[4] H. Li, Y. Chen, “Explainable AI in Cardiac Disease Detection from Radiographs,” Computers in Biology and Medicine, USA, Vol. 162, Article 107233, 2023.</a:t>
            </a:r>
          </a:p>
          <a:p>
            <a:pPr eaLnBrk="1" hangingPunct="1">
              <a:lnSpc>
                <a:spcPct val="90000"/>
              </a:lnSpc>
              <a:spcBef>
                <a:spcPts val="600"/>
              </a:spcBef>
              <a:buClrTx/>
              <a:buFontTx/>
              <a:buNone/>
            </a:pPr>
            <a:endParaRPr lang="en-US" altLang="en-US" sz="1400" dirty="0"/>
          </a:p>
        </p:txBody>
      </p:sp>
      <p:sp>
        <p:nvSpPr>
          <p:cNvPr id="20484" name="Text Box 4">
            <a:extLst>
              <a:ext uri="{FF2B5EF4-FFF2-40B4-BE49-F238E27FC236}">
                <a16:creationId xmlns:a16="http://schemas.microsoft.com/office/drawing/2014/main" id="{D12AB813-A20D-AA3C-D7E9-ECD1D3588C84}"/>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20485" name="Picture 5">
            <a:extLst>
              <a:ext uri="{FF2B5EF4-FFF2-40B4-BE49-F238E27FC236}">
                <a16:creationId xmlns:a16="http://schemas.microsoft.com/office/drawing/2014/main" id="{4741BEC9-23E9-0EEF-1E8B-B06D23B2C0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45D6377E-2861-A4BE-61D1-D92B3F14AF9C}"/>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Background of the Paper</a:t>
            </a:r>
          </a:p>
        </p:txBody>
      </p:sp>
      <p:sp>
        <p:nvSpPr>
          <p:cNvPr id="11267" name="Text Box 2">
            <a:extLst>
              <a:ext uri="{FF2B5EF4-FFF2-40B4-BE49-F238E27FC236}">
                <a16:creationId xmlns:a16="http://schemas.microsoft.com/office/drawing/2014/main" id="{EDFC83B5-F018-2FD9-8836-41132F6BAB23}"/>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Congenital Heart Disease (CHD) primarily involves structural abnormalities of the heart present at birth.</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Early symptoms can be subtle and often require imaging techniques like X-rays for detection.</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Deep learning models like CNNs can automatically learn spatial patterns from medical images, reducing reliance on manual feature engineering.</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Gradient boosting algorithms, such as XGBoost, enhance classification performance on structured and high-dimensional data.</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Combining deep feature extraction (CNN) with ensemble learning (XGBoost) has proven effective in improving detection outcomes in medical diagnosis tasks.</a:t>
            </a:r>
            <a:endParaRPr lang="en-US" altLang="en-US" sz="2000" dirty="0"/>
          </a:p>
        </p:txBody>
      </p:sp>
      <p:sp>
        <p:nvSpPr>
          <p:cNvPr id="11268" name="Text Box 4">
            <a:extLst>
              <a:ext uri="{FF2B5EF4-FFF2-40B4-BE49-F238E27FC236}">
                <a16:creationId xmlns:a16="http://schemas.microsoft.com/office/drawing/2014/main" id="{8182D1B3-F7AD-BCEE-6C0E-32D8BAAA0641}"/>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1269" name="Picture 5">
            <a:extLst>
              <a:ext uri="{FF2B5EF4-FFF2-40B4-BE49-F238E27FC236}">
                <a16:creationId xmlns:a16="http://schemas.microsoft.com/office/drawing/2014/main" id="{3E05DBC3-7158-CE20-FF89-2F5D4D69D7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3D54BDEF-41B8-75E4-3B6C-EA5E1BE9254C}"/>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Related works</a:t>
            </a:r>
          </a:p>
        </p:txBody>
      </p:sp>
      <p:sp>
        <p:nvSpPr>
          <p:cNvPr id="12291" name="Text Box 2">
            <a:extLst>
              <a:ext uri="{FF2B5EF4-FFF2-40B4-BE49-F238E27FC236}">
                <a16:creationId xmlns:a16="http://schemas.microsoft.com/office/drawing/2014/main" id="{43CBDEB6-2677-168C-7783-22705FAD29B0}"/>
              </a:ext>
            </a:extLst>
          </p:cNvPr>
          <p:cNvSpPr txBox="1">
            <a:spLocks noChangeArrowheads="1"/>
          </p:cNvSpPr>
          <p:nvPr/>
        </p:nvSpPr>
        <p:spPr bwMode="auto">
          <a:xfrm>
            <a:off x="457200" y="138822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algn="just" eaLnBrk="1" hangingPunct="1">
              <a:lnSpc>
                <a:spcPct val="90000"/>
              </a:lnSpc>
              <a:spcBef>
                <a:spcPts val="675"/>
              </a:spcBef>
              <a:buFont typeface="Arial" panose="020B0604020202020204" pitchFamily="34" charset="0"/>
              <a:buChar char="•"/>
            </a:pPr>
            <a:r>
              <a:rPr lang="en-US" altLang="en-US" sz="2300" dirty="0" err="1">
                <a:latin typeface="Calisto MT" panose="02040603050505030304" pitchFamily="18" charset="0"/>
              </a:rPr>
              <a:t>Zhixin</a:t>
            </a:r>
            <a:r>
              <a:rPr lang="en-US" altLang="en-US" sz="2300" dirty="0">
                <a:latin typeface="Calisto MT" panose="02040603050505030304" pitchFamily="18" charset="0"/>
              </a:rPr>
              <a:t> et al. (2024): Released CHD-CXR dataset comprising pediatric chest X-rays for deep learning-based CHD classification.</a:t>
            </a:r>
          </a:p>
          <a:p>
            <a:pPr algn="just" eaLnBrk="1" hangingPunct="1">
              <a:lnSpc>
                <a:spcPct val="90000"/>
              </a:lnSpc>
              <a:spcBef>
                <a:spcPts val="675"/>
              </a:spcBef>
              <a:buFont typeface="Arial" panose="020B0604020202020204" pitchFamily="34" charset="0"/>
              <a:buChar char="•"/>
            </a:pPr>
            <a:r>
              <a:rPr lang="en-US" altLang="en-US" sz="2300" dirty="0">
                <a:latin typeface="Calisto MT" panose="02040603050505030304" pitchFamily="18" charset="0"/>
              </a:rPr>
              <a:t>Sharifi &amp; </a:t>
            </a:r>
            <a:r>
              <a:rPr lang="en-US" altLang="en-US" sz="2300" dirty="0" err="1">
                <a:latin typeface="Calisto MT" panose="02040603050505030304" pitchFamily="18" charset="0"/>
              </a:rPr>
              <a:t>Donyadadi</a:t>
            </a:r>
            <a:r>
              <a:rPr lang="en-US" altLang="en-US" sz="2300" dirty="0">
                <a:latin typeface="Calisto MT" panose="02040603050505030304" pitchFamily="18" charset="0"/>
              </a:rPr>
              <a:t> (2024): Applied EfficientNetV2 and </a:t>
            </a:r>
            <a:r>
              <a:rPr lang="en-US" altLang="en-US" sz="2300" dirty="0" err="1">
                <a:latin typeface="Calisto MT" panose="02040603050505030304" pitchFamily="18" charset="0"/>
              </a:rPr>
              <a:t>ResNeSt</a:t>
            </a:r>
            <a:r>
              <a:rPr lang="en-US" altLang="en-US" sz="2300" dirty="0">
                <a:latin typeface="Calisto MT" panose="02040603050505030304" pitchFamily="18" charset="0"/>
              </a:rPr>
              <a:t> models for CHD detection from chest X-rays, achieving 92.5% accuracy.</a:t>
            </a:r>
          </a:p>
          <a:p>
            <a:pPr algn="just" eaLnBrk="1" hangingPunct="1">
              <a:lnSpc>
                <a:spcPct val="90000"/>
              </a:lnSpc>
              <a:spcBef>
                <a:spcPts val="675"/>
              </a:spcBef>
              <a:buFont typeface="Arial" panose="020B0604020202020204" pitchFamily="34" charset="0"/>
              <a:buChar char="•"/>
            </a:pPr>
            <a:r>
              <a:rPr lang="en-US" altLang="en-US" sz="2300" dirty="0">
                <a:latin typeface="Calisto MT" panose="02040603050505030304" pitchFamily="18" charset="0"/>
              </a:rPr>
              <a:t>Hou et al. (2024): Integrated explainable AI techniques (Grad-CAM, LIME) with deep learning models for interpretable cardiac disease detection using X-rays.</a:t>
            </a:r>
          </a:p>
          <a:p>
            <a:pPr algn="just" eaLnBrk="1" hangingPunct="1">
              <a:lnSpc>
                <a:spcPct val="90000"/>
              </a:lnSpc>
              <a:spcBef>
                <a:spcPts val="675"/>
              </a:spcBef>
              <a:buFont typeface="Arial" panose="020B0604020202020204" pitchFamily="34" charset="0"/>
              <a:buChar char="•"/>
            </a:pPr>
            <a:r>
              <a:rPr lang="en-US" altLang="en-US" sz="2300" dirty="0">
                <a:latin typeface="Calisto MT" panose="02040603050505030304" pitchFamily="18" charset="0"/>
              </a:rPr>
              <a:t>Jiang et al. (2023): Developed a deep learning model utilizing multi-view echocardiograms for pediatric CHD detection.</a:t>
            </a:r>
          </a:p>
          <a:p>
            <a:pPr algn="just" eaLnBrk="1" hangingPunct="1">
              <a:lnSpc>
                <a:spcPct val="90000"/>
              </a:lnSpc>
              <a:spcBef>
                <a:spcPts val="675"/>
              </a:spcBef>
              <a:buFont typeface="Arial" panose="020B0604020202020204" pitchFamily="34" charset="0"/>
              <a:buChar char="•"/>
            </a:pPr>
            <a:r>
              <a:rPr lang="en-US" altLang="en-US" sz="2300" dirty="0">
                <a:latin typeface="Calisto MT" panose="02040603050505030304" pitchFamily="18" charset="0"/>
              </a:rPr>
              <a:t>Li et al. (2023): Proposed explainable AI frameworks for improving cardiac disease classification from chest radiographs.</a:t>
            </a:r>
          </a:p>
        </p:txBody>
      </p:sp>
      <p:sp>
        <p:nvSpPr>
          <p:cNvPr id="12292" name="Text Box 4">
            <a:extLst>
              <a:ext uri="{FF2B5EF4-FFF2-40B4-BE49-F238E27FC236}">
                <a16:creationId xmlns:a16="http://schemas.microsoft.com/office/drawing/2014/main" id="{F29C153C-3270-DCC5-A196-76317258B4BC}"/>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2293" name="Picture 5">
            <a:extLst>
              <a:ext uri="{FF2B5EF4-FFF2-40B4-BE49-F238E27FC236}">
                <a16:creationId xmlns:a16="http://schemas.microsoft.com/office/drawing/2014/main" id="{F40EB5C1-DA52-C096-DC17-5420F7955B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51D57A6D-2D2A-80AB-6187-CE3B3AE0F0CC}"/>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Problem Formulation</a:t>
            </a:r>
          </a:p>
        </p:txBody>
      </p:sp>
      <p:sp>
        <p:nvSpPr>
          <p:cNvPr id="13315" name="Text Box 2">
            <a:extLst>
              <a:ext uri="{FF2B5EF4-FFF2-40B4-BE49-F238E27FC236}">
                <a16:creationId xmlns:a16="http://schemas.microsoft.com/office/drawing/2014/main" id="{92078334-D977-7089-850C-E0E4362EE7F3}"/>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Manual diagnosis of Congenital Heart Disease (CHD) from X-ray images is time-intensive and prone to human error.</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Traditional machine learning methods struggle to extract complex spatial features from chest radiographs.</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There is a need for an automated, accurate, and clinically interpretable system for CHD detection.</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Combining deep feature extraction (CNN) with structured data classification (XGBoost) can enhance detection performance.</a:t>
            </a:r>
          </a:p>
          <a:p>
            <a:pPr algn="just" eaLnBrk="1" hangingPunct="1">
              <a:lnSpc>
                <a:spcPct val="90000"/>
              </a:lnSpc>
              <a:spcBef>
                <a:spcPts val="675"/>
              </a:spcBef>
              <a:buFont typeface="Arial" panose="020B0604020202020204" pitchFamily="34" charset="0"/>
              <a:buChar char="•"/>
            </a:pPr>
            <a:r>
              <a:rPr lang="en-US" altLang="en-US" sz="2400" dirty="0">
                <a:latin typeface="Calisto MT" panose="02040603050505030304" pitchFamily="18" charset="0"/>
              </a:rPr>
              <a:t>Explainable AI (XAI) is essential to ensure transparency and clinical trust in model detections.</a:t>
            </a:r>
            <a:endParaRPr lang="en-US" altLang="en-US" sz="2000" dirty="0"/>
          </a:p>
        </p:txBody>
      </p:sp>
      <p:sp>
        <p:nvSpPr>
          <p:cNvPr id="13316" name="Text Box 4">
            <a:extLst>
              <a:ext uri="{FF2B5EF4-FFF2-40B4-BE49-F238E27FC236}">
                <a16:creationId xmlns:a16="http://schemas.microsoft.com/office/drawing/2014/main" id="{49772C25-E858-C83E-E1D5-86019152ED1B}"/>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3317" name="Picture 5">
            <a:extLst>
              <a:ext uri="{FF2B5EF4-FFF2-40B4-BE49-F238E27FC236}">
                <a16:creationId xmlns:a16="http://schemas.microsoft.com/office/drawing/2014/main" id="{E949F7CA-7903-BA9D-11C6-5F2D3FFA3E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AFEA08BE-81F2-D6E4-3F54-2B9B9A08E756}"/>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Proposed System</a:t>
            </a:r>
          </a:p>
        </p:txBody>
      </p:sp>
      <p:sp>
        <p:nvSpPr>
          <p:cNvPr id="14339" name="Text Box 2">
            <a:extLst>
              <a:ext uri="{FF2B5EF4-FFF2-40B4-BE49-F238E27FC236}">
                <a16:creationId xmlns:a16="http://schemas.microsoft.com/office/drawing/2014/main" id="{7BCCAAF5-2C3A-3BD8-3A86-0A671A5389C5}"/>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CNN extracts deep spatial features from chest X-ray images.</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XGBoost classifier detects CHD or No-CHD from extracted features.</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The hybrid CNN + XGBoost architecture improves detection accuracy and robustness.</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SHAP explainability ensures model transparency in clinical settings.</a:t>
            </a:r>
            <a:endParaRPr lang="en-US" altLang="en-US" sz="2400" dirty="0"/>
          </a:p>
        </p:txBody>
      </p:sp>
      <p:sp>
        <p:nvSpPr>
          <p:cNvPr id="14340" name="Text Box 4">
            <a:extLst>
              <a:ext uri="{FF2B5EF4-FFF2-40B4-BE49-F238E27FC236}">
                <a16:creationId xmlns:a16="http://schemas.microsoft.com/office/drawing/2014/main" id="{197239D2-A67A-77E3-A28F-D5D1FC45BE62}"/>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4341" name="Picture 5">
            <a:extLst>
              <a:ext uri="{FF2B5EF4-FFF2-40B4-BE49-F238E27FC236}">
                <a16:creationId xmlns:a16="http://schemas.microsoft.com/office/drawing/2014/main" id="{4AE920B7-25FE-E25C-E4FE-082246EBB3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E29A619-B110-BC61-0454-3F6FCC0358F7}"/>
            </a:ext>
          </a:extLst>
        </p:cNvPr>
        <p:cNvGrpSpPr/>
        <p:nvPr/>
      </p:nvGrpSpPr>
      <p:grpSpPr>
        <a:xfrm>
          <a:off x="0" y="0"/>
          <a:ext cx="0" cy="0"/>
          <a:chOff x="0" y="0"/>
          <a:chExt cx="0" cy="0"/>
        </a:xfrm>
      </p:grpSpPr>
      <p:sp>
        <p:nvSpPr>
          <p:cNvPr id="14338" name="Text Box 1">
            <a:extLst>
              <a:ext uri="{FF2B5EF4-FFF2-40B4-BE49-F238E27FC236}">
                <a16:creationId xmlns:a16="http://schemas.microsoft.com/office/drawing/2014/main" id="{A992D207-4698-0AB8-2BA8-4B17B3AEB00C}"/>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Proposed System – Model Pipeline</a:t>
            </a:r>
          </a:p>
        </p:txBody>
      </p:sp>
      <p:sp>
        <p:nvSpPr>
          <p:cNvPr id="14339" name="Text Box 2">
            <a:extLst>
              <a:ext uri="{FF2B5EF4-FFF2-40B4-BE49-F238E27FC236}">
                <a16:creationId xmlns:a16="http://schemas.microsoft.com/office/drawing/2014/main" id="{76508062-6B28-6906-35B5-C0E2064806B3}"/>
              </a:ext>
            </a:extLst>
          </p:cNvPr>
          <p:cNvSpPr txBox="1">
            <a:spLocks noChangeArrowheads="1"/>
          </p:cNvSpPr>
          <p:nvPr/>
        </p:nvSpPr>
        <p:spPr bwMode="auto">
          <a:xfrm>
            <a:off x="457200" y="1916832"/>
            <a:ext cx="8229600" cy="420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Input: Chest X-ray image.</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Preprocessing: Resizing and normalization.</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Feature Extraction: Deep features generated using CNN (ResNet50).</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Classification: Features passed to XGBoost for binary classification.</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Interpretation: SHAP applied to explain feature impact on detections.</a:t>
            </a:r>
            <a:endParaRPr lang="en-US" altLang="en-US" sz="2400" dirty="0"/>
          </a:p>
        </p:txBody>
      </p:sp>
      <p:sp>
        <p:nvSpPr>
          <p:cNvPr id="14340" name="Text Box 4">
            <a:extLst>
              <a:ext uri="{FF2B5EF4-FFF2-40B4-BE49-F238E27FC236}">
                <a16:creationId xmlns:a16="http://schemas.microsoft.com/office/drawing/2014/main" id="{DA043F4D-B4C5-90D5-4C54-F16CFEA965D5}"/>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4341" name="Picture 5">
            <a:extLst>
              <a:ext uri="{FF2B5EF4-FFF2-40B4-BE49-F238E27FC236}">
                <a16:creationId xmlns:a16="http://schemas.microsoft.com/office/drawing/2014/main" id="{7871ACA4-104C-161F-F4A3-39D99F5865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41249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FFC59EBF-6F4F-CDCB-8FDF-D90FAAFF3F0D}"/>
            </a:ext>
          </a:extLst>
        </p:cNvPr>
        <p:cNvGrpSpPr/>
        <p:nvPr/>
      </p:nvGrpSpPr>
      <p:grpSpPr>
        <a:xfrm>
          <a:off x="0" y="0"/>
          <a:ext cx="0" cy="0"/>
          <a:chOff x="0" y="0"/>
          <a:chExt cx="0" cy="0"/>
        </a:xfrm>
      </p:grpSpPr>
      <p:sp>
        <p:nvSpPr>
          <p:cNvPr id="14338" name="Text Box 1">
            <a:extLst>
              <a:ext uri="{FF2B5EF4-FFF2-40B4-BE49-F238E27FC236}">
                <a16:creationId xmlns:a16="http://schemas.microsoft.com/office/drawing/2014/main" id="{CCA883D5-E4D5-1D17-9EF5-B3F14EA1DC7B}"/>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Proposed System – System Pipeline Diagram</a:t>
            </a:r>
          </a:p>
        </p:txBody>
      </p:sp>
      <p:sp>
        <p:nvSpPr>
          <p:cNvPr id="14340" name="Text Box 4">
            <a:extLst>
              <a:ext uri="{FF2B5EF4-FFF2-40B4-BE49-F238E27FC236}">
                <a16:creationId xmlns:a16="http://schemas.microsoft.com/office/drawing/2014/main" id="{6B0362B8-2170-2554-0664-4F458FF629F0}"/>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4341" name="Picture 5">
            <a:extLst>
              <a:ext uri="{FF2B5EF4-FFF2-40B4-BE49-F238E27FC236}">
                <a16:creationId xmlns:a16="http://schemas.microsoft.com/office/drawing/2014/main" id="{FEA239E5-7245-6F9A-9C91-6955760D3F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Diagram 3">
            <a:extLst>
              <a:ext uri="{FF2B5EF4-FFF2-40B4-BE49-F238E27FC236}">
                <a16:creationId xmlns:a16="http://schemas.microsoft.com/office/drawing/2014/main" id="{2D848E3E-8CD9-8AE0-A9EE-A0D7374CF473}"/>
              </a:ext>
            </a:extLst>
          </p:cNvPr>
          <p:cNvGraphicFramePr/>
          <p:nvPr>
            <p:extLst>
              <p:ext uri="{D42A27DB-BD31-4B8C-83A1-F6EECF244321}">
                <p14:modId xmlns:p14="http://schemas.microsoft.com/office/powerpoint/2010/main" val="937862955"/>
              </p:ext>
            </p:extLst>
          </p:nvPr>
        </p:nvGraphicFramePr>
        <p:xfrm>
          <a:off x="683568" y="1640135"/>
          <a:ext cx="8003232" cy="48916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6833691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FEEEEB68-D272-1873-3272-D1AC5BF19D16}"/>
            </a:ext>
          </a:extLst>
        </p:cNvPr>
        <p:cNvGrpSpPr/>
        <p:nvPr/>
      </p:nvGrpSpPr>
      <p:grpSpPr>
        <a:xfrm>
          <a:off x="0" y="0"/>
          <a:ext cx="0" cy="0"/>
          <a:chOff x="0" y="0"/>
          <a:chExt cx="0" cy="0"/>
        </a:xfrm>
      </p:grpSpPr>
      <p:sp>
        <p:nvSpPr>
          <p:cNvPr id="14338" name="Text Box 1">
            <a:extLst>
              <a:ext uri="{FF2B5EF4-FFF2-40B4-BE49-F238E27FC236}">
                <a16:creationId xmlns:a16="http://schemas.microsoft.com/office/drawing/2014/main" id="{EB058B14-AC3C-6A8C-5C5C-BD2C19CA9FD7}"/>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latin typeface="Calisto MT" panose="02040603050505030304" pitchFamily="18" charset="0"/>
              </a:rPr>
              <a:t>Proposed System – CNN Feature Extraction</a:t>
            </a:r>
          </a:p>
        </p:txBody>
      </p:sp>
      <p:sp>
        <p:nvSpPr>
          <p:cNvPr id="14339" name="Text Box 2">
            <a:extLst>
              <a:ext uri="{FF2B5EF4-FFF2-40B4-BE49-F238E27FC236}">
                <a16:creationId xmlns:a16="http://schemas.microsoft.com/office/drawing/2014/main" id="{292199F0-0738-5919-E2DE-5FEFC386BA8E}"/>
              </a:ext>
            </a:extLst>
          </p:cNvPr>
          <p:cNvSpPr txBox="1">
            <a:spLocks noChangeArrowheads="1"/>
          </p:cNvSpPr>
          <p:nvPr/>
        </p:nvSpPr>
        <p:spPr bwMode="auto">
          <a:xfrm>
            <a:off x="457200" y="1916832"/>
            <a:ext cx="8229600" cy="420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ejaVu Sans" charset="0"/>
              </a:defRPr>
            </a:lvl9pPr>
          </a:lstStyle>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Used a pretrained CNN architecture (ResNet50).</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Extracted deep hierarchical features from chest X-ray images.</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The CNN backbone captures spatial patterns like texture, intensity variation, and structural abnormalities.</a:t>
            </a:r>
          </a:p>
          <a:p>
            <a:pPr algn="just" eaLnBrk="1" hangingPunct="1">
              <a:lnSpc>
                <a:spcPct val="90000"/>
              </a:lnSpc>
              <a:spcBef>
                <a:spcPts val="675"/>
              </a:spcBef>
              <a:buFont typeface="Arial" panose="020B0604020202020204" pitchFamily="34" charset="0"/>
              <a:buChar char="•"/>
            </a:pPr>
            <a:r>
              <a:rPr lang="en-US" altLang="en-US" sz="2700" dirty="0">
                <a:latin typeface="Calisto MT" panose="02040603050505030304" pitchFamily="18" charset="0"/>
              </a:rPr>
              <a:t>Output: Feature vector passed to the classifier.</a:t>
            </a:r>
            <a:endParaRPr lang="en-US" altLang="en-US" sz="2400" dirty="0"/>
          </a:p>
        </p:txBody>
      </p:sp>
      <p:sp>
        <p:nvSpPr>
          <p:cNvPr id="14340" name="Text Box 4">
            <a:extLst>
              <a:ext uri="{FF2B5EF4-FFF2-40B4-BE49-F238E27FC236}">
                <a16:creationId xmlns:a16="http://schemas.microsoft.com/office/drawing/2014/main" id="{00DF9333-314A-B3FF-DDBA-2ABE306C9178}"/>
              </a:ext>
            </a:extLst>
          </p:cNvPr>
          <p:cNvSpPr txBox="1">
            <a:spLocks noChangeArrowheads="1"/>
          </p:cNvSpPr>
          <p:nvPr/>
        </p:nvSpPr>
        <p:spPr bwMode="auto">
          <a:xfrm>
            <a:off x="250825" y="6453188"/>
            <a:ext cx="662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ejaVu Sans" charset="0"/>
              </a:defRPr>
            </a:lvl9pPr>
          </a:lstStyle>
          <a:p>
            <a:pPr eaLnBrk="1" hangingPunct="1">
              <a:lnSpc>
                <a:spcPct val="80000"/>
              </a:lnSpc>
              <a:spcBef>
                <a:spcPts val="375"/>
              </a:spcBef>
              <a:buClrTx/>
              <a:buFontTx/>
              <a:buNone/>
            </a:pPr>
            <a:r>
              <a:rPr lang="en-US" altLang="en-US" sz="1500" dirty="0">
                <a:solidFill>
                  <a:srgbClr val="898989"/>
                </a:solidFill>
              </a:rPr>
              <a:t>ARET - 2025</a:t>
            </a:r>
          </a:p>
        </p:txBody>
      </p:sp>
      <p:pic>
        <p:nvPicPr>
          <p:cNvPr id="14341" name="Picture 5">
            <a:extLst>
              <a:ext uri="{FF2B5EF4-FFF2-40B4-BE49-F238E27FC236}">
                <a16:creationId xmlns:a16="http://schemas.microsoft.com/office/drawing/2014/main" id="{63A6AC81-0ADE-3A22-CCCE-6CD869CBBB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237288"/>
            <a:ext cx="20177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78357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ejaVu Sans"/>
        <a:cs typeface="DejaVu Sans"/>
      </a:majorFont>
      <a:minorFont>
        <a:latin typeface="Calibri"/>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601</TotalTime>
  <Words>1633</Words>
  <Application>Microsoft Office PowerPoint</Application>
  <PresentationFormat>On-screen Show (4:3)</PresentationFormat>
  <Paragraphs>168</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Calisto MT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paper</dc:title>
  <dc:creator>Jerin Thomas</dc:creator>
  <cp:lastModifiedBy>Jerin Thomas</cp:lastModifiedBy>
  <cp:revision>77</cp:revision>
  <cp:lastPrinted>2022-06-24T17:24:38Z</cp:lastPrinted>
  <dcterms:created xsi:type="dcterms:W3CDTF">2012-07-28T04:18:18Z</dcterms:created>
  <dcterms:modified xsi:type="dcterms:W3CDTF">2025-04-28T04:59:48Z</dcterms:modified>
</cp:coreProperties>
</file>