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60" r:id="rId4"/>
    <p:sldId id="257" r:id="rId5"/>
    <p:sldId id="261" r:id="rId6"/>
    <p:sldId id="262" r:id="rId7"/>
    <p:sldId id="263" r:id="rId8"/>
    <p:sldId id="264" r:id="rId9"/>
    <p:sldId id="265" r:id="rId10"/>
    <p:sldId id="266" r:id="rId11"/>
    <p:sldId id="267" r:id="rId12"/>
    <p:sldId id="274" r:id="rId13"/>
    <p:sldId id="269" r:id="rId14"/>
    <p:sldId id="270" r:id="rId15"/>
    <p:sldId id="271" r:id="rId16"/>
    <p:sldId id="272" r:id="rId17"/>
    <p:sldId id="275" r:id="rId18"/>
    <p:sldId id="276" r:id="rId19"/>
    <p:sldId id="281" r:id="rId20"/>
    <p:sldId id="273" r:id="rId21"/>
    <p:sldId id="277" r:id="rId22"/>
    <p:sldId id="278" r:id="rId23"/>
    <p:sldId id="279" r:id="rId24"/>
    <p:sldId id="280" r:id="rId25"/>
    <p:sldId id="282" r:id="rId26"/>
    <p:sldId id="283" r:id="rId27"/>
    <p:sldId id="268"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93757"/>
  </p:normalViewPr>
  <p:slideViewPr>
    <p:cSldViewPr snapToGrid="0">
      <p:cViewPr>
        <p:scale>
          <a:sx n="154" d="100"/>
          <a:sy n="154" d="100"/>
        </p:scale>
        <p:origin x="10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22896942889970251"/>
          <c:y val="0.14834501612627865"/>
          <c:w val="0.54206096043208551"/>
          <c:h val="0.74542326388480962"/>
        </c:manualLayout>
      </c:layout>
      <c:pieChart>
        <c:varyColors val="1"/>
        <c:ser>
          <c:idx val="0"/>
          <c:order val="0"/>
          <c:tx>
            <c:strRef>
              <c:f>Sheet1!$B$1</c:f>
              <c:strCache>
                <c:ptCount val="1"/>
                <c:pt idx="0">
                  <c:v>Loan Status</c:v>
                </c:pt>
              </c:strCache>
            </c:strRef>
          </c:tx>
          <c:explosion val="3"/>
          <c:dPt>
            <c:idx val="0"/>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extLst>
              <c:ext xmlns:c16="http://schemas.microsoft.com/office/drawing/2014/chart" uri="{C3380CC4-5D6E-409C-BE32-E72D297353CC}">
                <c16:uniqueId val="{00000001-8E53-264C-9E42-8B3A8D57975E}"/>
              </c:ext>
            </c:extLst>
          </c:dPt>
          <c:dPt>
            <c:idx val="1"/>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2-8E53-264C-9E42-8B3A8D57975E}"/>
              </c:ext>
            </c:extLst>
          </c:dPt>
          <c:dLbls>
            <c:dLbl>
              <c:idx val="0"/>
              <c:layout>
                <c:manualLayout>
                  <c:x val="-0.12494848933537368"/>
                  <c:y val="0.21593899066347277"/>
                </c:manualLayout>
              </c:layout>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12312362441434294"/>
                      <c:h val="0.12925519876001504"/>
                    </c:manualLayout>
                  </c15:layout>
                </c:ext>
                <c:ext xmlns:c16="http://schemas.microsoft.com/office/drawing/2014/chart" uri="{C3380CC4-5D6E-409C-BE32-E72D297353CC}">
                  <c16:uniqueId val="{00000001-8E53-264C-9E42-8B3A8D57975E}"/>
                </c:ext>
              </c:extLst>
            </c:dLbl>
            <c:dLbl>
              <c:idx val="1"/>
              <c:layout>
                <c:manualLayout>
                  <c:x val="0.21747020351583163"/>
                  <c:y val="-0.25162540746415496"/>
                </c:manualLayout>
              </c:layout>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tx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19060407102508883"/>
                      <c:h val="0.13191422362650373"/>
                    </c:manualLayout>
                  </c15:layout>
                </c:ext>
                <c:ext xmlns:c16="http://schemas.microsoft.com/office/drawing/2014/chart" uri="{C3380CC4-5D6E-409C-BE32-E72D297353CC}">
                  <c16:uniqueId val="{00000002-8E53-264C-9E42-8B3A8D57975E}"/>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65000"/>
                        <a:lumOff val="3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Defaulters</c:v>
                </c:pt>
                <c:pt idx="1">
                  <c:v>Non-Defaulters</c:v>
                </c:pt>
              </c:strCache>
            </c:strRef>
          </c:cat>
          <c:val>
            <c:numRef>
              <c:f>Sheet1!$B$2:$B$3</c:f>
              <c:numCache>
                <c:formatCode>General</c:formatCode>
                <c:ptCount val="2"/>
                <c:pt idx="0">
                  <c:v>5627</c:v>
                </c:pt>
                <c:pt idx="1">
                  <c:v>32950</c:v>
                </c:pt>
              </c:numCache>
            </c:numRef>
          </c:val>
          <c:extLst>
            <c:ext xmlns:c16="http://schemas.microsoft.com/office/drawing/2014/chart" uri="{C3380CC4-5D6E-409C-BE32-E72D297353CC}">
              <c16:uniqueId val="{00000000-8E53-264C-9E42-8B3A8D57975E}"/>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E69F5-240A-A84D-AE52-7DDA25A7B7BC}" type="datetimeFigureOut">
              <a:rPr lang="en-US" smtClean="0"/>
              <a:t>10/5/22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19684-A327-2141-97DA-FB7E6CEB980C}" type="slidenum">
              <a:rPr lang="en-US" smtClean="0"/>
              <a:t>‹#›</a:t>
            </a:fld>
            <a:endParaRPr lang="en-US"/>
          </a:p>
        </p:txBody>
      </p:sp>
    </p:spTree>
    <p:extLst>
      <p:ext uri="{BB962C8B-B14F-4D97-AF65-F5344CB8AC3E}">
        <p14:creationId xmlns:p14="http://schemas.microsoft.com/office/powerpoint/2010/main" val="293341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F19684-A327-2141-97DA-FB7E6CEB980C}" type="slidenum">
              <a:rPr lang="en-US" smtClean="0"/>
              <a:t>1</a:t>
            </a:fld>
            <a:endParaRPr lang="en-US"/>
          </a:p>
        </p:txBody>
      </p:sp>
    </p:spTree>
    <p:extLst>
      <p:ext uri="{BB962C8B-B14F-4D97-AF65-F5344CB8AC3E}">
        <p14:creationId xmlns:p14="http://schemas.microsoft.com/office/powerpoint/2010/main" val="243633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CA0C-159A-F13F-DDE9-3967F911DC4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50DF7C-E6DE-113C-566C-0A06D914B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76BEE3-5348-840B-3F89-E525619A74C2}"/>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659A7C5D-DF98-2B80-61B9-48BC9FE20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5D9B-E57A-37CF-FDC3-8631216AA98E}"/>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512935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406E-EBCD-3DCF-E92A-B221E17A14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B216A4-413B-3691-398E-E2DCC2E22E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6FB4BA-C3FE-C8D5-3F21-04ABDBB6C0EC}"/>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31B41710-4C53-3FEB-D24D-D88E620B3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BCD33-673F-108E-096F-47B402002C33}"/>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14508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D0A2E-92B5-2E68-6095-6195A60B84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3D5C8A-FC1E-9FC1-C91F-87BE7423433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30A5F6-AC7D-6816-1100-E95889CB4AD1}"/>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15EB1F7E-FB02-8DDF-4368-B70FC6662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36806-32F4-F39B-9507-3BCD7B26EFCA}"/>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98855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E362-BBC8-4711-4EE2-A00DB62F32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30B4FF-1FC4-4267-BFCD-B4E421C021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7B01C2-67F7-A254-C548-06E3E14A518C}"/>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0DDEA0DB-84BC-5A11-C92A-E0144F374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A648C-6E69-66FE-DD00-69C46E6F2183}"/>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203912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9D1D-FD17-8323-17D3-15FCB32DCB3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003E9AA-28DC-5B35-B96F-8861ECB2F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218885F-1CF8-B00A-ED7D-DF055D9DC3E7}"/>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0150D575-1DD1-6686-3A52-072D0FAA3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04087-1A75-D73E-5CD8-8CA7A2C0CC28}"/>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252151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D49D-BD29-E1CC-0682-61FE74CEF99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CDAD6B-92F2-FB8C-DFDB-0A156D11EE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7B1EA27-DA76-116F-99B9-94F8C4A601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93969A-4177-BEE8-CB21-3C74D4A991BA}"/>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6" name="Footer Placeholder 5">
            <a:extLst>
              <a:ext uri="{FF2B5EF4-FFF2-40B4-BE49-F238E27FC236}">
                <a16:creationId xmlns:a16="http://schemas.microsoft.com/office/drawing/2014/main" id="{2CF5A07B-B0A2-E3C6-B300-1D67EB7C86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C1558-1DCB-302D-4700-1E2F9088466F}"/>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1716310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C9F3-7607-34D7-B209-0374F34C91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079DF7-2E3A-A3E9-E49E-1DBE17640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E89C8A-AAE2-7AF2-49F7-86F7952EE8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7A6DC8-0780-1D12-21FE-BC23FAD37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7FCAB0E-9DB4-7978-BEEC-7FDAACF8C79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AE30567-FF9C-F08E-18C0-25661E3A5BA0}"/>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8" name="Footer Placeholder 7">
            <a:extLst>
              <a:ext uri="{FF2B5EF4-FFF2-40B4-BE49-F238E27FC236}">
                <a16:creationId xmlns:a16="http://schemas.microsoft.com/office/drawing/2014/main" id="{3835CADC-373E-8371-7D90-51D0BC5B88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CB3511-1312-CA6A-5C9A-7D59FC99A768}"/>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295483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2279-7E6F-8AE7-B606-D49401DC18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8DE4C8-67BF-399F-FC24-56FFCC9F7EA4}"/>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4" name="Footer Placeholder 3">
            <a:extLst>
              <a:ext uri="{FF2B5EF4-FFF2-40B4-BE49-F238E27FC236}">
                <a16:creationId xmlns:a16="http://schemas.microsoft.com/office/drawing/2014/main" id="{1163CC1E-FED0-EA79-34CD-93E70470DD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06EE77-4355-2BAA-C3EC-E93C88A3B7FE}"/>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3559413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2E39D-37CC-DD97-2C9A-281F5A4B2705}"/>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3" name="Footer Placeholder 2">
            <a:extLst>
              <a:ext uri="{FF2B5EF4-FFF2-40B4-BE49-F238E27FC236}">
                <a16:creationId xmlns:a16="http://schemas.microsoft.com/office/drawing/2014/main" id="{CAEF7E25-F23E-A904-D6C7-58F452AE4F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685465-C024-9386-1EC5-43A2B8D74FF5}"/>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344248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0D873-B0CD-07B3-F081-9458494323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4C5BAA3-FC62-FDD7-D32D-EFBC106E2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749AD2-6CC8-F98E-46B7-05F20AAB7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95273A7-78C4-36D1-33A9-764DD77509A8}"/>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6" name="Footer Placeholder 5">
            <a:extLst>
              <a:ext uri="{FF2B5EF4-FFF2-40B4-BE49-F238E27FC236}">
                <a16:creationId xmlns:a16="http://schemas.microsoft.com/office/drawing/2014/main" id="{14631B39-BBD3-2450-97A7-E9954C2E7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84647E-05A2-0BDC-68A8-959316A9BF3E}"/>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1885057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D8AE-4775-187C-F2E2-E1E3EC5A9D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96CA98-DECB-BEAC-93F1-1E48B6108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C355C9-CE89-32C2-04D7-3EC21DA1F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DB232A-4B25-69FC-0FAE-2C88BB78E8AE}"/>
              </a:ext>
            </a:extLst>
          </p:cNvPr>
          <p:cNvSpPr>
            <a:spLocks noGrp="1"/>
          </p:cNvSpPr>
          <p:nvPr>
            <p:ph type="dt" sz="half" idx="10"/>
          </p:nvPr>
        </p:nvSpPr>
        <p:spPr/>
        <p:txBody>
          <a:bodyPr/>
          <a:lstStyle/>
          <a:p>
            <a:fld id="{9F7DD8EB-5028-7647-B3F5-9332883A8C1A}" type="datetimeFigureOut">
              <a:rPr lang="en-US" smtClean="0"/>
              <a:t>10/5/22</a:t>
            </a:fld>
            <a:endParaRPr lang="en-US"/>
          </a:p>
        </p:txBody>
      </p:sp>
      <p:sp>
        <p:nvSpPr>
          <p:cNvPr id="6" name="Footer Placeholder 5">
            <a:extLst>
              <a:ext uri="{FF2B5EF4-FFF2-40B4-BE49-F238E27FC236}">
                <a16:creationId xmlns:a16="http://schemas.microsoft.com/office/drawing/2014/main" id="{944506B2-97F8-0BD7-E4CF-442C6639B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21213-A537-7F3B-FC77-D28675289C21}"/>
              </a:ext>
            </a:extLst>
          </p:cNvPr>
          <p:cNvSpPr>
            <a:spLocks noGrp="1"/>
          </p:cNvSpPr>
          <p:nvPr>
            <p:ph type="sldNum" sz="quarter" idx="12"/>
          </p:nvPr>
        </p:nvSpPr>
        <p:spPr/>
        <p:txBody>
          <a:bodyPr/>
          <a:lstStyle/>
          <a:p>
            <a:fld id="{06AF996A-8A9F-1F46-93EC-7E4004F9AD3D}" type="slidenum">
              <a:rPr lang="en-US" smtClean="0"/>
              <a:t>‹#›</a:t>
            </a:fld>
            <a:endParaRPr lang="en-US"/>
          </a:p>
        </p:txBody>
      </p:sp>
    </p:spTree>
    <p:extLst>
      <p:ext uri="{BB962C8B-B14F-4D97-AF65-F5344CB8AC3E}">
        <p14:creationId xmlns:p14="http://schemas.microsoft.com/office/powerpoint/2010/main" val="268209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0000">
              <a:schemeClr val="accent1">
                <a:lumMod val="45000"/>
                <a:lumOff val="55000"/>
              </a:schemeClr>
            </a:gs>
            <a:gs pos="38000">
              <a:schemeClr val="tx2">
                <a:lumMod val="20000"/>
                <a:lumOff val="80000"/>
              </a:schemeClr>
            </a:gs>
            <a:gs pos="9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1BFFFA-F5D7-F634-05A7-CAE45D8937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2173430-58F2-F9C7-45CD-36F2B7425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2093B3-F7CA-9681-507B-C7671D8948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DD8EB-5028-7647-B3F5-9332883A8C1A}" type="datetimeFigureOut">
              <a:rPr lang="en-US" smtClean="0"/>
              <a:t>10/5/22</a:t>
            </a:fld>
            <a:endParaRPr lang="en-US"/>
          </a:p>
        </p:txBody>
      </p:sp>
      <p:sp>
        <p:nvSpPr>
          <p:cNvPr id="5" name="Footer Placeholder 4">
            <a:extLst>
              <a:ext uri="{FF2B5EF4-FFF2-40B4-BE49-F238E27FC236}">
                <a16:creationId xmlns:a16="http://schemas.microsoft.com/office/drawing/2014/main" id="{818D10E8-B8B8-7017-79EE-0EE55573A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B91E97-F01D-9D3F-72A1-374C078E4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F996A-8A9F-1F46-93EC-7E4004F9AD3D}" type="slidenum">
              <a:rPr lang="en-US" smtClean="0"/>
              <a:t>‹#›</a:t>
            </a:fld>
            <a:endParaRPr lang="en-US"/>
          </a:p>
        </p:txBody>
      </p:sp>
    </p:spTree>
    <p:extLst>
      <p:ext uri="{BB962C8B-B14F-4D97-AF65-F5344CB8AC3E}">
        <p14:creationId xmlns:p14="http://schemas.microsoft.com/office/powerpoint/2010/main" val="175686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18F3CF-E285-5834-E79D-DA77F153F066}"/>
              </a:ext>
            </a:extLst>
          </p:cNvPr>
          <p:cNvPicPr>
            <a:picLocks noChangeAspect="1"/>
          </p:cNvPicPr>
          <p:nvPr/>
        </p:nvPicPr>
        <p:blipFill>
          <a:blip r:embed="rId3">
            <a:duotone>
              <a:schemeClr val="accent1">
                <a:shade val="45000"/>
                <a:satMod val="135000"/>
              </a:schemeClr>
              <a:prstClr val="white"/>
            </a:duotone>
            <a:alphaModFix amt="50000"/>
            <a:extLst>
              <a:ext uri="{BEBA8EAE-BF5A-486C-A8C5-ECC9F3942E4B}">
                <a14:imgProps xmlns:a14="http://schemas.microsoft.com/office/drawing/2010/main">
                  <a14:imgLayer r:embed="rId4">
                    <a14:imgEffect>
                      <a14:artisticTexturizer/>
                    </a14:imgEffect>
                    <a14:imgEffect>
                      <a14:colorTemperature colorTemp="11200"/>
                    </a14:imgEffect>
                    <a14:imgEffect>
                      <a14:saturation sat="400000"/>
                    </a14:imgEffect>
                  </a14:imgLayer>
                </a14:imgProps>
              </a:ext>
            </a:extLst>
          </a:blip>
          <a:stretch>
            <a:fillRect/>
          </a:stretch>
        </p:blipFill>
        <p:spPr>
          <a:xfrm>
            <a:off x="-1" y="1"/>
            <a:ext cx="12191999" cy="6857551"/>
          </a:xfrm>
          <a:prstGeom prst="rect">
            <a:avLst/>
          </a:prstGeom>
        </p:spPr>
      </p:pic>
      <p:sp>
        <p:nvSpPr>
          <p:cNvPr id="3" name="Subtitle 2">
            <a:extLst>
              <a:ext uri="{FF2B5EF4-FFF2-40B4-BE49-F238E27FC236}">
                <a16:creationId xmlns:a16="http://schemas.microsoft.com/office/drawing/2014/main" id="{FAFDE258-B3B6-6000-69F1-EADD7717FC47}"/>
              </a:ext>
            </a:extLst>
          </p:cNvPr>
          <p:cNvSpPr>
            <a:spLocks noGrp="1"/>
          </p:cNvSpPr>
          <p:nvPr>
            <p:ph type="subTitle" idx="1"/>
          </p:nvPr>
        </p:nvSpPr>
        <p:spPr>
          <a:xfrm>
            <a:off x="1" y="3533181"/>
            <a:ext cx="12234363" cy="3420129"/>
          </a:xfrm>
        </p:spPr>
        <p:txBody>
          <a:bodyPr>
            <a:normAutofit/>
          </a:bodyPr>
          <a:lstStyle/>
          <a:p>
            <a:pPr algn="l" rtl="0"/>
            <a:r>
              <a:rPr lang="en-IN" b="0" i="0" dirty="0">
                <a:effectLst/>
                <a:latin typeface="freight-text-pro"/>
              </a:rPr>
              <a:t>	</a:t>
            </a:r>
          </a:p>
          <a:p>
            <a:pPr algn="l" rtl="0"/>
            <a:r>
              <a:rPr lang="en-IN" b="0" i="0" dirty="0">
                <a:effectLst/>
                <a:latin typeface="freight-text-pro"/>
              </a:rPr>
              <a:t>	When the company receives a loan application, the company has to make a decision for loan approval based on the applicant’s profile. </a:t>
            </a:r>
          </a:p>
          <a:p>
            <a:pPr algn="l" rtl="0"/>
            <a:r>
              <a:rPr lang="en-IN" b="0" i="0" dirty="0">
                <a:effectLst/>
                <a:latin typeface="freight-text-pro"/>
              </a:rPr>
              <a:t>Two </a:t>
            </a:r>
            <a:r>
              <a:rPr lang="en-IN" b="1" i="0" dirty="0">
                <a:effectLst/>
                <a:latin typeface="freight-text-pro"/>
              </a:rPr>
              <a:t>types of risks</a:t>
            </a:r>
            <a:r>
              <a:rPr lang="en-IN" b="0" i="0" dirty="0">
                <a:effectLst/>
                <a:latin typeface="freight-text-pro"/>
              </a:rPr>
              <a:t> are associated with the bank’s decision:</a:t>
            </a:r>
          </a:p>
          <a:p>
            <a:pPr marL="342900" indent="-342900" algn="l" rtl="0">
              <a:buFont typeface="Wingdings" pitchFamily="2" charset="2"/>
              <a:buChar char="Ø"/>
            </a:pPr>
            <a:r>
              <a:rPr lang="en-IN" b="0" i="0" dirty="0">
                <a:effectLst/>
                <a:latin typeface="freight-text-pro"/>
              </a:rPr>
              <a:t>If the applicant is</a:t>
            </a:r>
            <a:r>
              <a:rPr lang="en-IN" b="1" i="0" dirty="0">
                <a:effectLst/>
                <a:latin typeface="freight-text-pro"/>
              </a:rPr>
              <a:t> </a:t>
            </a:r>
            <a:r>
              <a:rPr lang="en-IN" b="1" i="0" dirty="0">
                <a:solidFill>
                  <a:srgbClr val="00B050"/>
                </a:solidFill>
                <a:effectLst/>
                <a:latin typeface="freight-text-pro"/>
              </a:rPr>
              <a:t>likely to repay the loan</a:t>
            </a:r>
            <a:r>
              <a:rPr lang="en-IN" dirty="0">
                <a:latin typeface="freight-text-pro"/>
              </a:rPr>
              <a:t>,</a:t>
            </a:r>
            <a:r>
              <a:rPr lang="en-IN" b="0" i="0" dirty="0">
                <a:effectLst/>
                <a:latin typeface="freight-text-pro"/>
              </a:rPr>
              <a:t> then not approving the loan results in a </a:t>
            </a:r>
            <a:r>
              <a:rPr lang="en-IN" b="1" i="0" dirty="0">
                <a:effectLst/>
                <a:latin typeface="freight-text-pro"/>
              </a:rPr>
              <a:t>loss of business</a:t>
            </a:r>
            <a:r>
              <a:rPr lang="en-IN" b="0" i="0" dirty="0">
                <a:effectLst/>
                <a:latin typeface="freight-text-pro"/>
              </a:rPr>
              <a:t> to the company</a:t>
            </a:r>
          </a:p>
          <a:p>
            <a:pPr marL="342900" indent="-342900" algn="l" rtl="0">
              <a:buFont typeface="Wingdings" pitchFamily="2" charset="2"/>
              <a:buChar char="Ø"/>
            </a:pPr>
            <a:r>
              <a:rPr lang="en-IN" b="0" i="0" dirty="0">
                <a:effectLst/>
                <a:latin typeface="freight-text-pro"/>
              </a:rPr>
              <a:t>If the applicant is </a:t>
            </a:r>
            <a:r>
              <a:rPr lang="en-IN" b="1" i="0" dirty="0">
                <a:solidFill>
                  <a:srgbClr val="FF0000"/>
                </a:solidFill>
                <a:effectLst/>
                <a:latin typeface="freight-text-pro"/>
              </a:rPr>
              <a:t>not likely to repay the loan</a:t>
            </a:r>
            <a:r>
              <a:rPr lang="en-IN" b="1" dirty="0">
                <a:latin typeface="freight-text-pro"/>
              </a:rPr>
              <a:t>,</a:t>
            </a:r>
            <a:r>
              <a:rPr lang="en-IN" b="0" i="0" dirty="0">
                <a:effectLst/>
                <a:latin typeface="freight-text-pro"/>
              </a:rPr>
              <a:t> i.e. he/she is likely to default, then approving the loan may lead to a </a:t>
            </a:r>
            <a:r>
              <a:rPr lang="en-IN" b="1" i="0" dirty="0">
                <a:effectLst/>
                <a:latin typeface="freight-text-pro"/>
              </a:rPr>
              <a:t>financial loss</a:t>
            </a:r>
            <a:r>
              <a:rPr lang="en-IN" b="0" i="0" dirty="0">
                <a:effectLst/>
                <a:latin typeface="freight-text-pro"/>
              </a:rPr>
              <a:t> for the company</a:t>
            </a:r>
          </a:p>
          <a:p>
            <a:endParaRPr lang="en-US" dirty="0">
              <a:solidFill>
                <a:srgbClr val="00B050"/>
              </a:solidFill>
            </a:endParaRPr>
          </a:p>
        </p:txBody>
      </p:sp>
    </p:spTree>
    <p:extLst>
      <p:ext uri="{BB962C8B-B14F-4D97-AF65-F5344CB8AC3E}">
        <p14:creationId xmlns:p14="http://schemas.microsoft.com/office/powerpoint/2010/main" val="348718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6E847-FC20-D91A-FC7F-CC3D337EE582}"/>
              </a:ext>
            </a:extLst>
          </p:cNvPr>
          <p:cNvSpPr>
            <a:spLocks noGrp="1"/>
          </p:cNvSpPr>
          <p:nvPr>
            <p:ph idx="1"/>
          </p:nvPr>
        </p:nvSpPr>
        <p:spPr>
          <a:xfrm>
            <a:off x="838200" y="598022"/>
            <a:ext cx="10515600" cy="5661956"/>
          </a:xfrm>
        </p:spPr>
        <p:txBody>
          <a:bodyPr>
            <a:normAutofit fontScale="70000" lnSpcReduction="20000"/>
          </a:bodyPr>
          <a:lstStyle/>
          <a:p>
            <a:pPr marL="0" indent="0" algn="l">
              <a:lnSpc>
                <a:spcPct val="150000"/>
              </a:lnSpc>
              <a:buNone/>
            </a:pPr>
            <a:r>
              <a:rPr lang="en-IN" b="0" i="0" dirty="0">
                <a:solidFill>
                  <a:srgbClr val="000000"/>
                </a:solidFill>
                <a:effectLst/>
                <a:latin typeface="Helvetica Neue" panose="02000503000000020004" pitchFamily="2" charset="0"/>
              </a:rPr>
              <a:t>Few important features which will help us in identifying whether the loan applicant will be a </a:t>
            </a:r>
            <a:r>
              <a:rPr lang="en-IN" b="0" i="1" dirty="0">
                <a:solidFill>
                  <a:srgbClr val="000000"/>
                </a:solidFill>
                <a:effectLst/>
                <a:latin typeface="Helvetica Neue" panose="02000503000000020004" pitchFamily="2" charset="0"/>
              </a:rPr>
              <a:t>Defaulter</a:t>
            </a:r>
            <a:r>
              <a:rPr lang="en-IN" b="0" i="0" dirty="0">
                <a:solidFill>
                  <a:srgbClr val="000000"/>
                </a:solidFill>
                <a:effectLst/>
                <a:latin typeface="Helvetica Neue" panose="02000503000000020004" pitchFamily="2" charset="0"/>
              </a:rPr>
              <a:t> or </a:t>
            </a:r>
            <a:r>
              <a:rPr lang="en-IN" b="0" i="1" dirty="0">
                <a:solidFill>
                  <a:srgbClr val="000000"/>
                </a:solidFill>
                <a:effectLst/>
                <a:latin typeface="Helvetica Neue" panose="02000503000000020004" pitchFamily="2" charset="0"/>
              </a:rPr>
              <a:t>Non-Defaulter</a:t>
            </a:r>
            <a:r>
              <a:rPr lang="en-IN" b="0" i="0" dirty="0">
                <a:solidFill>
                  <a:srgbClr val="000000"/>
                </a:solidFill>
                <a:effectLst/>
                <a:latin typeface="Helvetica Neue" panose="02000503000000020004" pitchFamily="2" charset="0"/>
              </a:rPr>
              <a:t>:</a:t>
            </a:r>
          </a:p>
          <a:p>
            <a:pPr algn="l">
              <a:buFont typeface="Wingdings" pitchFamily="2" charset="2"/>
              <a:buChar char="Ø"/>
            </a:pPr>
            <a:r>
              <a:rPr lang="en-IN" b="1" dirty="0" err="1">
                <a:effectLst/>
              </a:rPr>
              <a:t>loan_amnt</a:t>
            </a:r>
            <a:r>
              <a:rPr lang="en-IN" dirty="0">
                <a:effectLst/>
              </a:rPr>
              <a:t> </a:t>
            </a:r>
          </a:p>
          <a:p>
            <a:pPr algn="l">
              <a:buFont typeface="Wingdings" pitchFamily="2" charset="2"/>
              <a:buChar char="Ø"/>
            </a:pPr>
            <a:r>
              <a:rPr lang="en-IN" b="1" dirty="0">
                <a:effectLst/>
              </a:rPr>
              <a:t>Term</a:t>
            </a:r>
          </a:p>
          <a:p>
            <a:pPr algn="l">
              <a:buFont typeface="Wingdings" pitchFamily="2" charset="2"/>
              <a:buChar char="Ø"/>
            </a:pPr>
            <a:r>
              <a:rPr lang="en-IN" b="1" dirty="0" err="1">
                <a:effectLst/>
              </a:rPr>
              <a:t>int_rate</a:t>
            </a:r>
            <a:endParaRPr lang="en-IN" b="1" dirty="0">
              <a:effectLst/>
            </a:endParaRPr>
          </a:p>
          <a:p>
            <a:pPr algn="l">
              <a:buFont typeface="Wingdings" pitchFamily="2" charset="2"/>
              <a:buChar char="Ø"/>
            </a:pPr>
            <a:r>
              <a:rPr lang="en-IN" b="1" dirty="0">
                <a:effectLst/>
              </a:rPr>
              <a:t>Grade</a:t>
            </a:r>
          </a:p>
          <a:p>
            <a:pPr algn="l">
              <a:buFont typeface="Wingdings" pitchFamily="2" charset="2"/>
              <a:buChar char="Ø"/>
            </a:pPr>
            <a:r>
              <a:rPr lang="en-IN" b="1" dirty="0" err="1">
                <a:effectLst/>
              </a:rPr>
              <a:t>sub_grade</a:t>
            </a:r>
            <a:endParaRPr lang="en-IN" dirty="0">
              <a:effectLst/>
            </a:endParaRPr>
          </a:p>
          <a:p>
            <a:pPr algn="l">
              <a:buFont typeface="Wingdings" pitchFamily="2" charset="2"/>
              <a:buChar char="Ø"/>
            </a:pPr>
            <a:r>
              <a:rPr lang="en-IN" b="1" dirty="0" err="1">
                <a:effectLst/>
              </a:rPr>
              <a:t>emp_length</a:t>
            </a:r>
            <a:endParaRPr lang="en-IN" dirty="0">
              <a:effectLst/>
            </a:endParaRPr>
          </a:p>
          <a:p>
            <a:pPr algn="l">
              <a:buFont typeface="Wingdings" pitchFamily="2" charset="2"/>
              <a:buChar char="Ø"/>
            </a:pPr>
            <a:r>
              <a:rPr lang="en-IN" b="1" dirty="0" err="1">
                <a:effectLst/>
              </a:rPr>
              <a:t>home_ownership</a:t>
            </a:r>
            <a:endParaRPr lang="en-IN" dirty="0">
              <a:effectLst/>
            </a:endParaRPr>
          </a:p>
          <a:p>
            <a:pPr algn="l">
              <a:buFont typeface="Wingdings" pitchFamily="2" charset="2"/>
              <a:buChar char="Ø"/>
            </a:pPr>
            <a:r>
              <a:rPr lang="en-IN" b="1" dirty="0" err="1">
                <a:effectLst/>
              </a:rPr>
              <a:t>annual_inc</a:t>
            </a:r>
            <a:endParaRPr lang="en-IN" b="1" dirty="0">
              <a:effectLst/>
            </a:endParaRPr>
          </a:p>
          <a:p>
            <a:pPr algn="l">
              <a:buFont typeface="Wingdings" pitchFamily="2" charset="2"/>
              <a:buChar char="Ø"/>
            </a:pPr>
            <a:r>
              <a:rPr lang="en-IN" b="1" dirty="0" err="1">
                <a:effectLst/>
              </a:rPr>
              <a:t>verification_status</a:t>
            </a:r>
            <a:endParaRPr lang="en-IN" b="1" dirty="0">
              <a:effectLst/>
            </a:endParaRPr>
          </a:p>
          <a:p>
            <a:pPr algn="l">
              <a:buFont typeface="Wingdings" pitchFamily="2" charset="2"/>
              <a:buChar char="Ø"/>
            </a:pPr>
            <a:r>
              <a:rPr lang="en-IN" b="1" dirty="0" err="1">
                <a:effectLst/>
              </a:rPr>
              <a:t>issue_d</a:t>
            </a:r>
            <a:endParaRPr lang="en-IN" dirty="0">
              <a:effectLst/>
            </a:endParaRPr>
          </a:p>
          <a:p>
            <a:pPr algn="l">
              <a:buFont typeface="Wingdings" pitchFamily="2" charset="2"/>
              <a:buChar char="Ø"/>
            </a:pPr>
            <a:r>
              <a:rPr lang="en-IN" b="1" dirty="0">
                <a:effectLst/>
              </a:rPr>
              <a:t>purpose</a:t>
            </a:r>
            <a:r>
              <a:rPr lang="en-IN" dirty="0">
                <a:effectLst/>
              </a:rPr>
              <a:t> </a:t>
            </a:r>
          </a:p>
          <a:p>
            <a:pPr algn="l">
              <a:buFont typeface="Wingdings" pitchFamily="2" charset="2"/>
              <a:buChar char="Ø"/>
            </a:pPr>
            <a:r>
              <a:rPr lang="en-IN" b="1" dirty="0" err="1"/>
              <a:t>d</a:t>
            </a:r>
            <a:r>
              <a:rPr lang="en-IN" b="1" dirty="0" err="1">
                <a:effectLst/>
              </a:rPr>
              <a:t>ti</a:t>
            </a:r>
            <a:endParaRPr lang="en-IN" b="1" dirty="0">
              <a:effectLst/>
            </a:endParaRPr>
          </a:p>
          <a:p>
            <a:pPr marL="0" indent="0" algn="l">
              <a:buNone/>
            </a:pPr>
            <a:endParaRPr lang="en-IN" b="1" dirty="0"/>
          </a:p>
          <a:p>
            <a:pPr marL="0" indent="0">
              <a:buNone/>
            </a:pPr>
            <a:r>
              <a:rPr lang="en-IN" i="0" dirty="0">
                <a:solidFill>
                  <a:srgbClr val="000000"/>
                </a:solidFill>
                <a:effectLst/>
                <a:latin typeface="Helvetica Neue" panose="02000503000000020004" pitchFamily="2" charset="0"/>
              </a:rPr>
              <a:t>The target feature/column is </a:t>
            </a:r>
            <a:r>
              <a:rPr lang="en-IN" b="1" i="0" dirty="0" err="1">
                <a:solidFill>
                  <a:srgbClr val="008000"/>
                </a:solidFill>
                <a:effectLst/>
                <a:latin typeface="Helvetica Neue" panose="02000503000000020004" pitchFamily="2" charset="0"/>
              </a:rPr>
              <a:t>loan_status</a:t>
            </a:r>
            <a:endParaRPr lang="en-IN" b="1" i="0" dirty="0">
              <a:solidFill>
                <a:srgbClr val="000000"/>
              </a:solidFill>
              <a:effectLst/>
              <a:latin typeface="Helvetica Neue" panose="02000503000000020004" pitchFamily="2" charset="0"/>
            </a:endParaRPr>
          </a:p>
          <a:p>
            <a:pPr marL="0" indent="0" algn="l">
              <a:buNone/>
            </a:pPr>
            <a:endParaRPr lang="en-IN" dirty="0">
              <a:effectLst/>
            </a:endParaRPr>
          </a:p>
          <a:p>
            <a:pPr marL="0" indent="0" algn="l">
              <a:lnSpc>
                <a:spcPct val="150000"/>
              </a:lnSpc>
              <a:buNone/>
            </a:pPr>
            <a:endParaRPr lang="en-IN"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99035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D2513E7-FA6E-807B-021D-604086E17B8A}"/>
              </a:ext>
            </a:extLst>
          </p:cNvPr>
          <p:cNvGraphicFramePr/>
          <p:nvPr>
            <p:extLst>
              <p:ext uri="{D42A27DB-BD31-4B8C-83A1-F6EECF244321}">
                <p14:modId xmlns:p14="http://schemas.microsoft.com/office/powerpoint/2010/main" val="1626197322"/>
              </p:ext>
            </p:extLst>
          </p:nvPr>
        </p:nvGraphicFramePr>
        <p:xfrm>
          <a:off x="2708352" y="445104"/>
          <a:ext cx="6775296" cy="477618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8851B88-4F0A-7F03-0D59-215AC43BC845}"/>
              </a:ext>
            </a:extLst>
          </p:cNvPr>
          <p:cNvSpPr txBox="1"/>
          <p:nvPr/>
        </p:nvSpPr>
        <p:spPr>
          <a:xfrm>
            <a:off x="4492101" y="5344357"/>
            <a:ext cx="5246703" cy="1200329"/>
          </a:xfrm>
          <a:prstGeom prst="rect">
            <a:avLst/>
          </a:prstGeom>
          <a:noFill/>
        </p:spPr>
        <p:txBody>
          <a:bodyPr wrap="square" rtlCol="0">
            <a:spAutoFit/>
          </a:bodyPr>
          <a:lstStyle/>
          <a:p>
            <a:pPr marL="0" indent="0">
              <a:lnSpc>
                <a:spcPct val="100000"/>
              </a:lnSpc>
              <a:buNone/>
            </a:pPr>
            <a:r>
              <a:rPr lang="en-IN" sz="2400" dirty="0"/>
              <a:t>Defaulters = 14.6 % </a:t>
            </a:r>
          </a:p>
          <a:p>
            <a:pPr marL="0" indent="0">
              <a:lnSpc>
                <a:spcPct val="100000"/>
              </a:lnSpc>
              <a:buNone/>
            </a:pPr>
            <a:r>
              <a:rPr lang="en-IN" sz="2400" dirty="0"/>
              <a:t>Non-Defaulters = 85.4 %</a:t>
            </a:r>
            <a:endParaRPr lang="en-IN" sz="2400" i="0" dirty="0">
              <a:solidFill>
                <a:srgbClr val="000000"/>
              </a:solidFill>
              <a:effectLst/>
              <a:latin typeface="Helvetica Neue" panose="02000503000000020004" pitchFamily="2" charset="0"/>
            </a:endParaRPr>
          </a:p>
          <a:p>
            <a:endParaRPr lang="en-US" sz="2400" dirty="0"/>
          </a:p>
        </p:txBody>
      </p:sp>
    </p:spTree>
    <p:extLst>
      <p:ext uri="{BB962C8B-B14F-4D97-AF65-F5344CB8AC3E}">
        <p14:creationId xmlns:p14="http://schemas.microsoft.com/office/powerpoint/2010/main" val="2497311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B5F146-4B31-8EE2-C003-4B82793FCBB2}"/>
              </a:ext>
            </a:extLst>
          </p:cNvPr>
          <p:cNvSpPr txBox="1"/>
          <p:nvPr/>
        </p:nvSpPr>
        <p:spPr>
          <a:xfrm>
            <a:off x="1798525" y="4560145"/>
            <a:ext cx="4436021" cy="523220"/>
          </a:xfrm>
          <a:prstGeom prst="rect">
            <a:avLst/>
          </a:prstGeom>
          <a:noFill/>
        </p:spPr>
        <p:txBody>
          <a:bodyPr wrap="square" rtlCol="0">
            <a:spAutoFit/>
          </a:bodyPr>
          <a:lstStyle/>
          <a:p>
            <a:pPr marL="0" indent="0">
              <a:lnSpc>
                <a:spcPct val="100000"/>
              </a:lnSpc>
              <a:buNone/>
            </a:pPr>
            <a:r>
              <a:rPr lang="en-IN" sz="1400" b="0" i="0" dirty="0">
                <a:solidFill>
                  <a:srgbClr val="000000"/>
                </a:solidFill>
                <a:effectLst/>
                <a:latin typeface="Helvetica Neue" panose="02000503000000020004" pitchFamily="2" charset="0"/>
              </a:rPr>
              <a:t>Default rate is high when loan amount is in the range of </a:t>
            </a:r>
            <a:r>
              <a:rPr lang="en-IN" sz="1400" b="1" i="0" dirty="0">
                <a:solidFill>
                  <a:srgbClr val="000000"/>
                </a:solidFill>
                <a:effectLst/>
                <a:latin typeface="Helvetica Neue" panose="02000503000000020004" pitchFamily="2" charset="0"/>
              </a:rPr>
              <a:t>(15000, 35000)</a:t>
            </a:r>
            <a:endParaRPr lang="en-US" sz="1400" dirty="0"/>
          </a:p>
        </p:txBody>
      </p:sp>
      <p:sp>
        <p:nvSpPr>
          <p:cNvPr id="11" name="TextBox 10">
            <a:extLst>
              <a:ext uri="{FF2B5EF4-FFF2-40B4-BE49-F238E27FC236}">
                <a16:creationId xmlns:a16="http://schemas.microsoft.com/office/drawing/2014/main" id="{EE2AD08C-47F4-BA95-615F-E1472BCB539E}"/>
              </a:ext>
            </a:extLst>
          </p:cNvPr>
          <p:cNvSpPr txBox="1"/>
          <p:nvPr/>
        </p:nvSpPr>
        <p:spPr>
          <a:xfrm>
            <a:off x="7328802" y="4600131"/>
            <a:ext cx="4990247" cy="307777"/>
          </a:xfrm>
          <a:prstGeom prst="rect">
            <a:avLst/>
          </a:prstGeom>
          <a:noFill/>
        </p:spPr>
        <p:txBody>
          <a:bodyPr wrap="square" rtlCol="0">
            <a:spAutoFit/>
          </a:bodyPr>
          <a:lstStyle/>
          <a:p>
            <a:pPr marL="0" indent="0">
              <a:lnSpc>
                <a:spcPct val="100000"/>
              </a:lnSpc>
              <a:buNone/>
            </a:pPr>
            <a:r>
              <a:rPr lang="en-IN" sz="1400" b="0" i="0" dirty="0">
                <a:solidFill>
                  <a:srgbClr val="000000"/>
                </a:solidFill>
                <a:effectLst/>
                <a:latin typeface="Helvetica Neue" panose="02000503000000020004" pitchFamily="2" charset="0"/>
              </a:rPr>
              <a:t>Default rate is high in home ownership of type </a:t>
            </a:r>
            <a:r>
              <a:rPr lang="en-IN" sz="1400" b="1" i="0" dirty="0">
                <a:solidFill>
                  <a:srgbClr val="000000"/>
                </a:solidFill>
                <a:effectLst/>
                <a:latin typeface="Helvetica Neue" panose="02000503000000020004" pitchFamily="2" charset="0"/>
              </a:rPr>
              <a:t>Others</a:t>
            </a:r>
            <a:endParaRPr lang="en-US" sz="1400" dirty="0"/>
          </a:p>
        </p:txBody>
      </p:sp>
      <p:pic>
        <p:nvPicPr>
          <p:cNvPr id="2050" name="Picture 2">
            <a:extLst>
              <a:ext uri="{FF2B5EF4-FFF2-40B4-BE49-F238E27FC236}">
                <a16:creationId xmlns:a16="http://schemas.microsoft.com/office/drawing/2014/main" id="{B143A76C-1EB0-77E7-C817-4C7DAA261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49" y="1264198"/>
            <a:ext cx="60071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69CEC54-6870-4B16-8BAC-00634FC9E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49" y="1260031"/>
            <a:ext cx="5435600"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63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B8DC10F8-F9B3-AB25-467D-E837FBDD3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73" y="228598"/>
            <a:ext cx="3879874" cy="578566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A4AAF9B-A7C5-8A8F-C958-0B0A08AEF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774" y="228598"/>
            <a:ext cx="6006917" cy="5660969"/>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D2640211-9E13-EC58-A0D7-AF1983306F8D}"/>
              </a:ext>
            </a:extLst>
          </p:cNvPr>
          <p:cNvSpPr txBox="1"/>
          <p:nvPr/>
        </p:nvSpPr>
        <p:spPr>
          <a:xfrm>
            <a:off x="3313316" y="5902036"/>
            <a:ext cx="6097384" cy="369332"/>
          </a:xfrm>
          <a:prstGeom prst="rect">
            <a:avLst/>
          </a:prstGeom>
          <a:noFill/>
        </p:spPr>
        <p:txBody>
          <a:bodyPr wrap="square">
            <a:spAutoFit/>
          </a:bodyPr>
          <a:lstStyle/>
          <a:p>
            <a:r>
              <a:rPr lang="en-IN" b="1" i="0" dirty="0">
                <a:solidFill>
                  <a:srgbClr val="000000"/>
                </a:solidFill>
                <a:effectLst/>
                <a:latin typeface="Helvetica Neue" panose="02000503000000020004" pitchFamily="2" charset="0"/>
              </a:rPr>
              <a:t>Not Verified</a:t>
            </a:r>
            <a:r>
              <a:rPr lang="en-IN" b="0" i="0" dirty="0">
                <a:solidFill>
                  <a:srgbClr val="000000"/>
                </a:solidFill>
                <a:effectLst/>
                <a:latin typeface="Helvetica Neue" panose="02000503000000020004" pitchFamily="2" charset="0"/>
              </a:rPr>
              <a:t> loans have high chances of being Default</a:t>
            </a:r>
            <a:endParaRPr lang="en-US" dirty="0"/>
          </a:p>
        </p:txBody>
      </p:sp>
    </p:spTree>
    <p:extLst>
      <p:ext uri="{BB962C8B-B14F-4D97-AF65-F5344CB8AC3E}">
        <p14:creationId xmlns:p14="http://schemas.microsoft.com/office/powerpoint/2010/main" val="141189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28BF400-0A7C-4820-C0FC-DDD4CDB45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064" y="383432"/>
            <a:ext cx="11676611" cy="584894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28076C2-0083-BB73-537D-5FD4831C6408}"/>
              </a:ext>
            </a:extLst>
          </p:cNvPr>
          <p:cNvSpPr txBox="1"/>
          <p:nvPr/>
        </p:nvSpPr>
        <p:spPr>
          <a:xfrm>
            <a:off x="5810596" y="3538097"/>
            <a:ext cx="4979323" cy="646331"/>
          </a:xfrm>
          <a:prstGeom prst="rect">
            <a:avLst/>
          </a:prstGeom>
          <a:noFill/>
        </p:spPr>
        <p:txBody>
          <a:bodyPr wrap="square">
            <a:spAutoFit/>
          </a:bodyPr>
          <a:lstStyle/>
          <a:p>
            <a:r>
              <a:rPr lang="en-IN" b="0" i="0" dirty="0">
                <a:solidFill>
                  <a:srgbClr val="000000"/>
                </a:solidFill>
                <a:effectLst/>
                <a:latin typeface="Helvetica Neue" panose="02000503000000020004" pitchFamily="2" charset="0"/>
              </a:rPr>
              <a:t>Default rate is high when loan is availed for </a:t>
            </a:r>
            <a:r>
              <a:rPr lang="en-IN" b="1" i="0" dirty="0">
                <a:solidFill>
                  <a:srgbClr val="000000"/>
                </a:solidFill>
                <a:effectLst/>
                <a:latin typeface="Helvetica Neue" panose="02000503000000020004" pitchFamily="2" charset="0"/>
              </a:rPr>
              <a:t>Debt consolidation</a:t>
            </a:r>
            <a:r>
              <a:rPr lang="en-IN" b="0" i="0" dirty="0">
                <a:solidFill>
                  <a:srgbClr val="000000"/>
                </a:solidFill>
                <a:effectLst/>
                <a:latin typeface="Helvetica Neue" panose="02000503000000020004" pitchFamily="2" charset="0"/>
              </a:rPr>
              <a:t> purpose</a:t>
            </a:r>
            <a:endParaRPr lang="en-US" dirty="0"/>
          </a:p>
        </p:txBody>
      </p:sp>
    </p:spTree>
    <p:extLst>
      <p:ext uri="{BB962C8B-B14F-4D97-AF65-F5344CB8AC3E}">
        <p14:creationId xmlns:p14="http://schemas.microsoft.com/office/powerpoint/2010/main" val="318922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64189B1-1FBD-A644-D89B-9160112F9C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34" y="1243561"/>
            <a:ext cx="49911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2DBCB81-B1C2-E5B5-618B-BB52E4064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1571" y="1243561"/>
            <a:ext cx="6096000" cy="33401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181CA34-FF2E-7E43-397D-9F1857F4FB9C}"/>
              </a:ext>
            </a:extLst>
          </p:cNvPr>
          <p:cNvSpPr txBox="1"/>
          <p:nvPr/>
        </p:nvSpPr>
        <p:spPr>
          <a:xfrm>
            <a:off x="893272" y="4578697"/>
            <a:ext cx="4674524" cy="523220"/>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Loans availed in the year </a:t>
            </a:r>
            <a:r>
              <a:rPr lang="en-IN" sz="1400" b="1" i="0" dirty="0">
                <a:solidFill>
                  <a:srgbClr val="000000"/>
                </a:solidFill>
                <a:effectLst/>
                <a:latin typeface="Helvetica Neue" panose="02000503000000020004" pitchFamily="2" charset="0"/>
              </a:rPr>
              <a:t>2007</a:t>
            </a:r>
            <a:r>
              <a:rPr lang="en-IN" sz="1400" b="0" i="0" dirty="0">
                <a:solidFill>
                  <a:srgbClr val="000000"/>
                </a:solidFill>
                <a:effectLst/>
                <a:latin typeface="Helvetica Neue" panose="02000503000000020004" pitchFamily="2" charset="0"/>
              </a:rPr>
              <a:t> have maximum default rate</a:t>
            </a:r>
            <a:endParaRPr lang="en-US" sz="1400" dirty="0"/>
          </a:p>
        </p:txBody>
      </p:sp>
      <p:sp>
        <p:nvSpPr>
          <p:cNvPr id="25" name="TextBox 24">
            <a:extLst>
              <a:ext uri="{FF2B5EF4-FFF2-40B4-BE49-F238E27FC236}">
                <a16:creationId xmlns:a16="http://schemas.microsoft.com/office/drawing/2014/main" id="{E004779C-F65E-8B5E-5D81-448688620204}"/>
              </a:ext>
            </a:extLst>
          </p:cNvPr>
          <p:cNvSpPr txBox="1"/>
          <p:nvPr/>
        </p:nvSpPr>
        <p:spPr>
          <a:xfrm>
            <a:off x="7176654" y="4578697"/>
            <a:ext cx="4344786" cy="523220"/>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a:t>
            </a:r>
            <a:r>
              <a:rPr lang="en-IN" sz="1400" b="0" i="0" dirty="0">
                <a:solidFill>
                  <a:srgbClr val="000000"/>
                </a:solidFill>
                <a:effectLst/>
                <a:latin typeface="Helvetica Neue" panose="02000503000000020004" pitchFamily="2" charset="0"/>
              </a:rPr>
              <a:t> is high when investor invests the amount in the range of </a:t>
            </a:r>
            <a:r>
              <a:rPr lang="en-IN" sz="1400" b="1" i="0" dirty="0">
                <a:solidFill>
                  <a:srgbClr val="000000"/>
                </a:solidFill>
                <a:effectLst/>
                <a:latin typeface="Helvetica Neue" panose="02000503000000020004" pitchFamily="2" charset="0"/>
              </a:rPr>
              <a:t>(15000, 35000)</a:t>
            </a:r>
            <a:endParaRPr lang="en-US" sz="1400" dirty="0"/>
          </a:p>
        </p:txBody>
      </p:sp>
    </p:spTree>
    <p:extLst>
      <p:ext uri="{BB962C8B-B14F-4D97-AF65-F5344CB8AC3E}">
        <p14:creationId xmlns:p14="http://schemas.microsoft.com/office/powerpoint/2010/main" val="22913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205CBF5-A5E4-DB30-EEAD-73D4533AA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15" y="1093932"/>
            <a:ext cx="4991100" cy="3340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3817973-2A75-02D0-1D83-12CFE4FC0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747" y="1093932"/>
            <a:ext cx="5613400" cy="33401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BA369FB-4A3F-703F-BA0B-E1F43D8F041E}"/>
              </a:ext>
            </a:extLst>
          </p:cNvPr>
          <p:cNvSpPr txBox="1"/>
          <p:nvPr/>
        </p:nvSpPr>
        <p:spPr>
          <a:xfrm>
            <a:off x="1079385" y="4434032"/>
            <a:ext cx="4419830" cy="738664"/>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Loan applicants whose employee length is </a:t>
            </a:r>
            <a:r>
              <a:rPr lang="en-IN" sz="1400" b="0" i="1" dirty="0">
                <a:solidFill>
                  <a:srgbClr val="000000"/>
                </a:solidFill>
                <a:effectLst/>
                <a:latin typeface="Helvetica Neue" panose="02000503000000020004" pitchFamily="2" charset="0"/>
              </a:rPr>
              <a:t>n/a</a:t>
            </a:r>
            <a:r>
              <a:rPr lang="en-IN" sz="1400" b="0" i="0" dirty="0">
                <a:solidFill>
                  <a:srgbClr val="000000"/>
                </a:solidFill>
                <a:effectLst/>
                <a:latin typeface="Helvetica Neue" panose="02000503000000020004" pitchFamily="2" charset="0"/>
              </a:rPr>
              <a:t> (</a:t>
            </a:r>
            <a:r>
              <a:rPr lang="en-IN" sz="1400" b="1" i="0" dirty="0">
                <a:solidFill>
                  <a:srgbClr val="000000"/>
                </a:solidFill>
                <a:effectLst/>
                <a:latin typeface="Helvetica Neue" panose="02000503000000020004" pitchFamily="2" charset="0"/>
              </a:rPr>
              <a:t>0</a:t>
            </a:r>
            <a:r>
              <a:rPr lang="en-IN" sz="1400" b="0" i="0" dirty="0">
                <a:solidFill>
                  <a:srgbClr val="000000"/>
                </a:solidFill>
                <a:effectLst/>
                <a:latin typeface="Helvetica Neue" panose="02000503000000020004" pitchFamily="2" charset="0"/>
              </a:rPr>
              <a:t>) have high chances of getting defaulted. Next </a:t>
            </a:r>
            <a:r>
              <a:rPr lang="en-IN" sz="1400" dirty="0">
                <a:solidFill>
                  <a:srgbClr val="000000"/>
                </a:solidFill>
                <a:latin typeface="Helvetica Neue" panose="02000503000000020004" pitchFamily="2" charset="0"/>
              </a:rPr>
              <a:t>category is employees having more than </a:t>
            </a:r>
            <a:r>
              <a:rPr lang="en-IN" sz="1400" b="1" dirty="0">
                <a:solidFill>
                  <a:srgbClr val="000000"/>
                </a:solidFill>
                <a:latin typeface="Helvetica Neue" panose="02000503000000020004" pitchFamily="2" charset="0"/>
              </a:rPr>
              <a:t>10+ years</a:t>
            </a:r>
            <a:endParaRPr lang="en-US" sz="1400" b="1" dirty="0"/>
          </a:p>
        </p:txBody>
      </p:sp>
      <p:sp>
        <p:nvSpPr>
          <p:cNvPr id="17" name="TextBox 16">
            <a:extLst>
              <a:ext uri="{FF2B5EF4-FFF2-40B4-BE49-F238E27FC236}">
                <a16:creationId xmlns:a16="http://schemas.microsoft.com/office/drawing/2014/main" id="{28143231-A429-C61F-B883-64BA7EA6FD0C}"/>
              </a:ext>
            </a:extLst>
          </p:cNvPr>
          <p:cNvSpPr txBox="1"/>
          <p:nvPr/>
        </p:nvSpPr>
        <p:spPr>
          <a:xfrm>
            <a:off x="7155756" y="4218588"/>
            <a:ext cx="4299182" cy="738664"/>
          </a:xfrm>
          <a:prstGeom prst="rect">
            <a:avLst/>
          </a:prstGeom>
          <a:noFill/>
        </p:spPr>
        <p:txBody>
          <a:bodyPr wrap="square">
            <a:spAutoFit/>
          </a:bodyPr>
          <a:lstStyle/>
          <a:p>
            <a:br>
              <a:rPr lang="en-IN" sz="1400" dirty="0"/>
            </a:br>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high when loans have a interest rate of more than </a:t>
            </a:r>
            <a:r>
              <a:rPr lang="en-IN" sz="1400" b="1" i="0" dirty="0">
                <a:solidFill>
                  <a:srgbClr val="000000"/>
                </a:solidFill>
                <a:effectLst/>
                <a:latin typeface="Helvetica Neue" panose="02000503000000020004" pitchFamily="2" charset="0"/>
              </a:rPr>
              <a:t>14%</a:t>
            </a:r>
            <a:endParaRPr lang="en-US" sz="1400" dirty="0"/>
          </a:p>
        </p:txBody>
      </p:sp>
    </p:spTree>
    <p:extLst>
      <p:ext uri="{BB962C8B-B14F-4D97-AF65-F5344CB8AC3E}">
        <p14:creationId xmlns:p14="http://schemas.microsoft.com/office/powerpoint/2010/main" val="241881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A0F07256-C5B8-39DB-ED31-AD21CC367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18" y="497378"/>
            <a:ext cx="5481897" cy="52208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2CF56E-F8D7-F9C5-1967-7B12BFF3BE2D}"/>
              </a:ext>
            </a:extLst>
          </p:cNvPr>
          <p:cNvSpPr txBox="1"/>
          <p:nvPr/>
        </p:nvSpPr>
        <p:spPr>
          <a:xfrm>
            <a:off x="6540382" y="5643418"/>
            <a:ext cx="5022622" cy="307777"/>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rate is high when </a:t>
            </a:r>
            <a:r>
              <a:rPr lang="en-IN" sz="1400" b="0" i="1" dirty="0" err="1">
                <a:solidFill>
                  <a:srgbClr val="000000"/>
                </a:solidFill>
                <a:effectLst/>
                <a:latin typeface="Helvetica Neue" panose="02000503000000020004" pitchFamily="2" charset="0"/>
              </a:rPr>
              <a:t>dti</a:t>
            </a:r>
            <a:r>
              <a:rPr lang="en-IN" sz="1400" b="0" i="0" dirty="0">
                <a:solidFill>
                  <a:srgbClr val="000000"/>
                </a:solidFill>
                <a:effectLst/>
                <a:latin typeface="Helvetica Neue" panose="02000503000000020004" pitchFamily="2" charset="0"/>
              </a:rPr>
              <a:t> is in the range of </a:t>
            </a:r>
            <a:r>
              <a:rPr lang="en-IN" sz="1400" b="1" i="0" dirty="0">
                <a:solidFill>
                  <a:srgbClr val="000000"/>
                </a:solidFill>
                <a:effectLst/>
                <a:latin typeface="Helvetica Neue" panose="02000503000000020004" pitchFamily="2" charset="0"/>
              </a:rPr>
              <a:t>(13, 25)</a:t>
            </a:r>
            <a:endParaRPr lang="en-US" sz="1400" dirty="0"/>
          </a:p>
        </p:txBody>
      </p:sp>
      <p:sp>
        <p:nvSpPr>
          <p:cNvPr id="5" name="TextBox 4">
            <a:extLst>
              <a:ext uri="{FF2B5EF4-FFF2-40B4-BE49-F238E27FC236}">
                <a16:creationId xmlns:a16="http://schemas.microsoft.com/office/drawing/2014/main" id="{C77BA6CB-7AF3-D77D-DC71-F1F7093442BF}"/>
              </a:ext>
            </a:extLst>
          </p:cNvPr>
          <p:cNvSpPr txBox="1"/>
          <p:nvPr/>
        </p:nvSpPr>
        <p:spPr>
          <a:xfrm>
            <a:off x="1028700" y="3824778"/>
            <a:ext cx="4183380" cy="307777"/>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rate is high when loan term is </a:t>
            </a:r>
            <a:r>
              <a:rPr lang="en-IN" sz="1400" b="1" i="0" dirty="0">
                <a:solidFill>
                  <a:srgbClr val="000000"/>
                </a:solidFill>
                <a:effectLst/>
                <a:latin typeface="Helvetica Neue" panose="02000503000000020004" pitchFamily="2" charset="0"/>
              </a:rPr>
              <a:t>36 months</a:t>
            </a:r>
            <a:endParaRPr lang="en-US" sz="1400" dirty="0"/>
          </a:p>
        </p:txBody>
      </p:sp>
      <p:pic>
        <p:nvPicPr>
          <p:cNvPr id="7180" name="Picture 12">
            <a:extLst>
              <a:ext uri="{FF2B5EF4-FFF2-40B4-BE49-F238E27FC236}">
                <a16:creationId xmlns:a16="http://schemas.microsoft.com/office/drawing/2014/main" id="{17A2C0E4-7696-4A4E-8A14-59E242692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49" y="497378"/>
            <a:ext cx="51054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87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6E614F8-C457-DAA8-7639-A17AA351E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80" y="385387"/>
            <a:ext cx="5369676" cy="357978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6A6B186-61B5-308A-F808-943D6E041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2465" y="409979"/>
            <a:ext cx="6233719" cy="60380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83EFCA-7652-324B-8200-FA7BCACC15C6}"/>
              </a:ext>
            </a:extLst>
          </p:cNvPr>
          <p:cNvSpPr txBox="1"/>
          <p:nvPr/>
        </p:nvSpPr>
        <p:spPr>
          <a:xfrm>
            <a:off x="756285" y="3989763"/>
            <a:ext cx="4774275" cy="523220"/>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high in the grades belonging to </a:t>
            </a:r>
            <a:r>
              <a:rPr lang="en-IN" sz="1400" b="1" i="0" dirty="0">
                <a:solidFill>
                  <a:srgbClr val="000000"/>
                </a:solidFill>
                <a:effectLst/>
                <a:latin typeface="Helvetica Neue" panose="02000503000000020004" pitchFamily="2" charset="0"/>
              </a:rPr>
              <a:t>F</a:t>
            </a:r>
            <a:r>
              <a:rPr lang="en-IN" sz="1400" b="0" i="0" dirty="0">
                <a:solidFill>
                  <a:srgbClr val="000000"/>
                </a:solidFill>
                <a:effectLst/>
                <a:latin typeface="Helvetica Neue" panose="02000503000000020004" pitchFamily="2" charset="0"/>
              </a:rPr>
              <a:t> and </a:t>
            </a:r>
            <a:r>
              <a:rPr lang="en-IN" sz="1400" b="1" i="0" dirty="0">
                <a:solidFill>
                  <a:srgbClr val="000000"/>
                </a:solidFill>
                <a:effectLst/>
                <a:latin typeface="Helvetica Neue" panose="02000503000000020004" pitchFamily="2" charset="0"/>
              </a:rPr>
              <a:t>G</a:t>
            </a:r>
            <a:r>
              <a:rPr lang="en-IN" sz="1400" b="0" i="0" dirty="0">
                <a:solidFill>
                  <a:srgbClr val="000000"/>
                </a:solidFill>
                <a:effectLst/>
                <a:latin typeface="Helvetica Neue" panose="02000503000000020004" pitchFamily="2" charset="0"/>
              </a:rPr>
              <a:t> having sub-grades </a:t>
            </a:r>
            <a:r>
              <a:rPr lang="en-IN" sz="1400" b="1" i="0" dirty="0">
                <a:solidFill>
                  <a:srgbClr val="000000"/>
                </a:solidFill>
                <a:effectLst/>
                <a:latin typeface="Helvetica Neue" panose="02000503000000020004" pitchFamily="2" charset="0"/>
              </a:rPr>
              <a:t>F5</a:t>
            </a:r>
            <a:r>
              <a:rPr lang="en-IN" sz="1400" b="0" i="0" dirty="0">
                <a:solidFill>
                  <a:srgbClr val="000000"/>
                </a:solidFill>
                <a:effectLst/>
                <a:latin typeface="Helvetica Neue" panose="02000503000000020004" pitchFamily="2" charset="0"/>
              </a:rPr>
              <a:t> and </a:t>
            </a:r>
            <a:r>
              <a:rPr lang="en-IN" sz="1400" b="1" i="0" dirty="0">
                <a:solidFill>
                  <a:srgbClr val="000000"/>
                </a:solidFill>
                <a:effectLst/>
                <a:latin typeface="Helvetica Neue" panose="02000503000000020004" pitchFamily="2" charset="0"/>
              </a:rPr>
              <a:t>G3</a:t>
            </a:r>
            <a:r>
              <a:rPr lang="en-IN" sz="1400" b="0" i="0" dirty="0">
                <a:solidFill>
                  <a:srgbClr val="000000"/>
                </a:solidFill>
                <a:effectLst/>
                <a:latin typeface="Helvetica Neue" panose="02000503000000020004" pitchFamily="2" charset="0"/>
              </a:rPr>
              <a:t> respectively</a:t>
            </a:r>
            <a:endParaRPr lang="en-US" sz="1400" dirty="0"/>
          </a:p>
        </p:txBody>
      </p:sp>
    </p:spTree>
    <p:extLst>
      <p:ext uri="{BB962C8B-B14F-4D97-AF65-F5344CB8AC3E}">
        <p14:creationId xmlns:p14="http://schemas.microsoft.com/office/powerpoint/2010/main" val="518244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32AD56A-A7A4-6A5D-805D-D6BC32F30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3" y="126323"/>
            <a:ext cx="7899208" cy="319876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F5F6E88-D9C8-C723-EAAB-51446E825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3" y="3325091"/>
            <a:ext cx="7899208" cy="31977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B5C4A6-FE1D-C253-B1DB-6621E6214200}"/>
              </a:ext>
            </a:extLst>
          </p:cNvPr>
          <p:cNvSpPr txBox="1"/>
          <p:nvPr/>
        </p:nvSpPr>
        <p:spPr>
          <a:xfrm>
            <a:off x="7962938" y="3063481"/>
            <a:ext cx="2860233" cy="523220"/>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rate is high for </a:t>
            </a:r>
            <a:r>
              <a:rPr lang="en-IN" sz="1400" b="1" i="0" dirty="0" err="1">
                <a:solidFill>
                  <a:srgbClr val="000000"/>
                </a:solidFill>
                <a:effectLst/>
                <a:latin typeface="Helvetica Neue" panose="02000503000000020004" pitchFamily="2" charset="0"/>
              </a:rPr>
              <a:t>debt_consolidation</a:t>
            </a:r>
            <a:r>
              <a:rPr lang="en-IN" sz="1400" b="0" i="0" dirty="0">
                <a:solidFill>
                  <a:srgbClr val="000000"/>
                </a:solidFill>
                <a:effectLst/>
                <a:latin typeface="Helvetica Neue" panose="02000503000000020004" pitchFamily="2" charset="0"/>
              </a:rPr>
              <a:t> category</a:t>
            </a:r>
            <a:endParaRPr lang="en-US" sz="1400" dirty="0"/>
          </a:p>
        </p:txBody>
      </p:sp>
    </p:spTree>
    <p:extLst>
      <p:ext uri="{BB962C8B-B14F-4D97-AF65-F5344CB8AC3E}">
        <p14:creationId xmlns:p14="http://schemas.microsoft.com/office/powerpoint/2010/main" val="331693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FC40E7E-97E6-6183-14EE-64D0BF5416ED}"/>
              </a:ext>
            </a:extLst>
          </p:cNvPr>
          <p:cNvSpPr txBox="1"/>
          <p:nvPr/>
        </p:nvSpPr>
        <p:spPr>
          <a:xfrm>
            <a:off x="662939" y="674079"/>
            <a:ext cx="8273241" cy="5509842"/>
          </a:xfrm>
          <a:prstGeom prst="rect">
            <a:avLst/>
          </a:prstGeom>
          <a:noFill/>
        </p:spPr>
        <p:txBody>
          <a:bodyPr wrap="square">
            <a:spAutoFit/>
          </a:bodyPr>
          <a:lstStyle/>
          <a:p>
            <a:pPr>
              <a:lnSpc>
                <a:spcPct val="150000"/>
              </a:lnSpc>
            </a:pPr>
            <a:r>
              <a:rPr lang="en-US" sz="6000" dirty="0"/>
              <a:t>Contents</a:t>
            </a:r>
          </a:p>
          <a:p>
            <a:pPr>
              <a:lnSpc>
                <a:spcPct val="150000"/>
              </a:lnSpc>
              <a:buFont typeface="Wingdings" pitchFamily="2" charset="2"/>
              <a:buChar char="q"/>
            </a:pPr>
            <a:endParaRPr lang="en-US" dirty="0"/>
          </a:p>
          <a:p>
            <a:pPr>
              <a:lnSpc>
                <a:spcPct val="150000"/>
              </a:lnSpc>
              <a:buFont typeface="Wingdings" pitchFamily="2" charset="2"/>
              <a:buChar char="q"/>
            </a:pPr>
            <a:r>
              <a:rPr lang="en-US" sz="3200" dirty="0"/>
              <a:t>Requirement</a:t>
            </a:r>
          </a:p>
          <a:p>
            <a:pPr>
              <a:lnSpc>
                <a:spcPct val="150000"/>
              </a:lnSpc>
              <a:buFont typeface="Wingdings" pitchFamily="2" charset="2"/>
              <a:buChar char="q"/>
            </a:pPr>
            <a:r>
              <a:rPr lang="en-US" sz="3200" dirty="0"/>
              <a:t>Data understanding</a:t>
            </a:r>
          </a:p>
          <a:p>
            <a:pPr>
              <a:lnSpc>
                <a:spcPct val="150000"/>
              </a:lnSpc>
              <a:buFont typeface="Wingdings" pitchFamily="2" charset="2"/>
              <a:buChar char="q"/>
            </a:pPr>
            <a:r>
              <a:rPr lang="en-US" sz="3200" dirty="0"/>
              <a:t>Data cleaning</a:t>
            </a:r>
          </a:p>
          <a:p>
            <a:pPr>
              <a:lnSpc>
                <a:spcPct val="150000"/>
              </a:lnSpc>
              <a:buFont typeface="Wingdings" pitchFamily="2" charset="2"/>
              <a:buChar char="q"/>
            </a:pPr>
            <a:r>
              <a:rPr lang="en-US" sz="3200" dirty="0"/>
              <a:t>Data analysis</a:t>
            </a:r>
          </a:p>
          <a:p>
            <a:pPr>
              <a:lnSpc>
                <a:spcPct val="150000"/>
              </a:lnSpc>
              <a:buFont typeface="Wingdings" pitchFamily="2" charset="2"/>
              <a:buChar char="q"/>
            </a:pPr>
            <a:r>
              <a:rPr lang="en-US" sz="3200" dirty="0"/>
              <a:t>Recommendations</a:t>
            </a:r>
          </a:p>
        </p:txBody>
      </p:sp>
    </p:spTree>
    <p:extLst>
      <p:ext uri="{BB962C8B-B14F-4D97-AF65-F5344CB8AC3E}">
        <p14:creationId xmlns:p14="http://schemas.microsoft.com/office/powerpoint/2010/main" val="2074078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5CC5730D-9DC2-2202-FE5B-CE252318E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9" y="226320"/>
            <a:ext cx="6450676" cy="61912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4FC918-1104-B870-3C83-2CC792282A2F}"/>
              </a:ext>
            </a:extLst>
          </p:cNvPr>
          <p:cNvSpPr txBox="1"/>
          <p:nvPr/>
        </p:nvSpPr>
        <p:spPr>
          <a:xfrm>
            <a:off x="6675120" y="3014179"/>
            <a:ext cx="6097384" cy="307777"/>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rate is very high in </a:t>
            </a:r>
            <a:r>
              <a:rPr lang="en-IN" sz="1400" b="1" i="0" dirty="0">
                <a:solidFill>
                  <a:srgbClr val="000000"/>
                </a:solidFill>
                <a:effectLst/>
                <a:latin typeface="Helvetica Neue" panose="02000503000000020004" pitchFamily="2" charset="0"/>
              </a:rPr>
              <a:t>CA</a:t>
            </a:r>
            <a:r>
              <a:rPr lang="en-IN" sz="1400" b="0" i="0" dirty="0">
                <a:solidFill>
                  <a:srgbClr val="000000"/>
                </a:solidFill>
                <a:effectLst/>
                <a:latin typeface="Helvetica Neue" panose="02000503000000020004" pitchFamily="2" charset="0"/>
              </a:rPr>
              <a:t> (California) state</a:t>
            </a:r>
            <a:endParaRPr lang="en-US" sz="1400" dirty="0"/>
          </a:p>
        </p:txBody>
      </p:sp>
    </p:spTree>
    <p:extLst>
      <p:ext uri="{BB962C8B-B14F-4D97-AF65-F5344CB8AC3E}">
        <p14:creationId xmlns:p14="http://schemas.microsoft.com/office/powerpoint/2010/main" val="406274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6C013E2-E554-9579-F00B-54A36752E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143"/>
            <a:ext cx="12080069" cy="49311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C17B-DE87-01BE-0B6B-EA22E8EC75BF}"/>
              </a:ext>
            </a:extLst>
          </p:cNvPr>
          <p:cNvSpPr txBox="1"/>
          <p:nvPr/>
        </p:nvSpPr>
        <p:spPr>
          <a:xfrm>
            <a:off x="276253" y="5137265"/>
            <a:ext cx="9765522" cy="1666738"/>
          </a:xfrm>
          <a:prstGeom prst="rect">
            <a:avLst/>
          </a:prstGeom>
          <a:noFill/>
        </p:spPr>
        <p:txBody>
          <a:bodyPr wrap="square">
            <a:spAutoFit/>
          </a:bodyPr>
          <a:lstStyle/>
          <a:p>
            <a:pPr algn="l">
              <a:lnSpc>
                <a:spcPct val="150000"/>
              </a:lnSpc>
            </a:pPr>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high if term is </a:t>
            </a:r>
            <a:r>
              <a:rPr lang="en-IN" sz="1400" b="1" i="0" dirty="0">
                <a:solidFill>
                  <a:srgbClr val="000000"/>
                </a:solidFill>
                <a:effectLst/>
                <a:latin typeface="Helvetica Neue" panose="02000503000000020004" pitchFamily="2" charset="0"/>
              </a:rPr>
              <a:t>more than 36 months</a:t>
            </a:r>
            <a:r>
              <a:rPr lang="en-IN" sz="1400" b="0" i="0" dirty="0">
                <a:solidFill>
                  <a:srgbClr val="000000"/>
                </a:solidFill>
                <a:effectLst/>
                <a:latin typeface="Helvetica Neue" panose="02000503000000020004" pitchFamily="2" charset="0"/>
              </a:rPr>
              <a:t> across following categories of </a:t>
            </a:r>
            <a:r>
              <a:rPr lang="en-IN" sz="1400" b="0" i="0" dirty="0" err="1">
                <a:solidFill>
                  <a:srgbClr val="000000"/>
                </a:solidFill>
                <a:effectLst/>
                <a:latin typeface="Helvetica Neue" panose="02000503000000020004" pitchFamily="2" charset="0"/>
              </a:rPr>
              <a:t>home_ownership</a:t>
            </a:r>
            <a:r>
              <a:rPr lang="en-IN" sz="1400" b="0" i="0" dirty="0">
                <a:solidFill>
                  <a:srgbClr val="000000"/>
                </a:solidFill>
                <a:effectLst/>
                <a:latin typeface="Helvetica Neue" panose="02000503000000020004" pitchFamily="2" charset="0"/>
              </a:rPr>
              <a:t>:</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OTHER --&gt; 100%</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OWN --&gt; 28.34%</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RENT --&gt; 28.04%</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MORTGAGE --&gt; 22.84%</a:t>
            </a:r>
          </a:p>
        </p:txBody>
      </p:sp>
    </p:spTree>
    <p:extLst>
      <p:ext uri="{BB962C8B-B14F-4D97-AF65-F5344CB8AC3E}">
        <p14:creationId xmlns:p14="http://schemas.microsoft.com/office/powerpoint/2010/main" val="384855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F3D03B81-9204-7EC6-D2E7-2544CD968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8645"/>
            <a:ext cx="12028517" cy="49304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B3CF24-AC67-692F-355B-B1C68D5ABC91}"/>
              </a:ext>
            </a:extLst>
          </p:cNvPr>
          <p:cNvSpPr txBox="1"/>
          <p:nvPr/>
        </p:nvSpPr>
        <p:spPr>
          <a:xfrm>
            <a:off x="255617" y="5379084"/>
            <a:ext cx="11689772" cy="307777"/>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Maximum defaulters are found in </a:t>
            </a:r>
            <a:r>
              <a:rPr lang="en-IN" sz="1400" b="1" i="0" dirty="0">
                <a:solidFill>
                  <a:srgbClr val="000000"/>
                </a:solidFill>
                <a:effectLst/>
                <a:latin typeface="Helvetica Neue" panose="02000503000000020004" pitchFamily="2" charset="0"/>
              </a:rPr>
              <a:t>OTHER</a:t>
            </a:r>
            <a:r>
              <a:rPr lang="en-IN" sz="1400" b="0" i="0" dirty="0">
                <a:solidFill>
                  <a:srgbClr val="000000"/>
                </a:solidFill>
                <a:effectLst/>
                <a:latin typeface="Helvetica Neue" panose="02000503000000020004" pitchFamily="2" charset="0"/>
              </a:rPr>
              <a:t> category of </a:t>
            </a:r>
            <a:r>
              <a:rPr lang="en-IN" sz="1400" b="0" i="0" dirty="0" err="1">
                <a:solidFill>
                  <a:srgbClr val="000000"/>
                </a:solidFill>
                <a:effectLst/>
                <a:latin typeface="Helvetica Neue" panose="02000503000000020004" pitchFamily="2" charset="0"/>
              </a:rPr>
              <a:t>home_ownership</a:t>
            </a:r>
            <a:r>
              <a:rPr lang="en-IN" sz="1400" b="0" i="0" dirty="0">
                <a:solidFill>
                  <a:srgbClr val="000000"/>
                </a:solidFill>
                <a:effectLst/>
                <a:latin typeface="Helvetica Neue" panose="02000503000000020004" pitchFamily="2" charset="0"/>
              </a:rPr>
              <a:t> whose </a:t>
            </a:r>
            <a:r>
              <a:rPr lang="en-IN" sz="1400" b="0" i="0" dirty="0" err="1">
                <a:solidFill>
                  <a:srgbClr val="000000"/>
                </a:solidFill>
                <a:effectLst/>
                <a:latin typeface="Helvetica Neue" panose="02000503000000020004" pitchFamily="2" charset="0"/>
              </a:rPr>
              <a:t>emp_length</a:t>
            </a:r>
            <a:r>
              <a:rPr lang="en-IN" sz="1400" b="0" i="0" dirty="0">
                <a:solidFill>
                  <a:srgbClr val="000000"/>
                </a:solidFill>
                <a:effectLst/>
                <a:latin typeface="Helvetica Neue" panose="02000503000000020004" pitchFamily="2" charset="0"/>
              </a:rPr>
              <a:t> is </a:t>
            </a:r>
            <a:r>
              <a:rPr lang="en-IN" sz="1400" b="1" i="0" dirty="0">
                <a:solidFill>
                  <a:srgbClr val="000000"/>
                </a:solidFill>
                <a:effectLst/>
                <a:latin typeface="Helvetica Neue" panose="02000503000000020004" pitchFamily="2" charset="0"/>
              </a:rPr>
              <a:t>more than 4 years</a:t>
            </a:r>
            <a:endParaRPr lang="en-US" sz="1400" dirty="0"/>
          </a:p>
        </p:txBody>
      </p:sp>
    </p:spTree>
    <p:extLst>
      <p:ext uri="{BB962C8B-B14F-4D97-AF65-F5344CB8AC3E}">
        <p14:creationId xmlns:p14="http://schemas.microsoft.com/office/powerpoint/2010/main" val="1453414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B73399BC-74B6-F416-1F4A-EF1A561CC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71" y="232759"/>
            <a:ext cx="12036829" cy="60701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DC219B-59D3-29E5-B67D-89FB4BBFF423}"/>
              </a:ext>
            </a:extLst>
          </p:cNvPr>
          <p:cNvSpPr txBox="1"/>
          <p:nvPr/>
        </p:nvSpPr>
        <p:spPr>
          <a:xfrm>
            <a:off x="2209107" y="436249"/>
            <a:ext cx="5679671" cy="2246769"/>
          </a:xfrm>
          <a:prstGeom prst="rect">
            <a:avLst/>
          </a:prstGeom>
          <a:noFill/>
        </p:spPr>
        <p:txBody>
          <a:bodyPr wrap="square">
            <a:spAutoFit/>
          </a:bodyPr>
          <a:lstStyle/>
          <a:p>
            <a:pPr algn="l">
              <a:lnSpc>
                <a:spcPct val="150000"/>
              </a:lnSpc>
            </a:pPr>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high for the following combinations of </a:t>
            </a:r>
            <a:r>
              <a:rPr lang="en-IN" sz="1400" b="1" i="0" dirty="0" err="1">
                <a:solidFill>
                  <a:srgbClr val="000000"/>
                </a:solidFill>
                <a:effectLst/>
                <a:latin typeface="Helvetica Neue" panose="02000503000000020004" pitchFamily="2" charset="0"/>
              </a:rPr>
              <a:t>home_ownership</a:t>
            </a:r>
            <a:r>
              <a:rPr lang="en-IN" sz="1400" b="1" i="0" dirty="0">
                <a:solidFill>
                  <a:srgbClr val="000000"/>
                </a:solidFill>
                <a:effectLst/>
                <a:latin typeface="Helvetica Neue" panose="02000503000000020004" pitchFamily="2" charset="0"/>
              </a:rPr>
              <a:t> </a:t>
            </a:r>
            <a:r>
              <a:rPr lang="en-IN" sz="1400" b="0" i="0" dirty="0">
                <a:solidFill>
                  <a:srgbClr val="000000"/>
                </a:solidFill>
                <a:effectLst/>
                <a:latin typeface="Helvetica Neue" panose="02000503000000020004" pitchFamily="2" charset="0"/>
              </a:rPr>
              <a:t>category and </a:t>
            </a:r>
            <a:r>
              <a:rPr lang="en-IN" sz="1400" b="1" i="0" dirty="0">
                <a:solidFill>
                  <a:srgbClr val="000000"/>
                </a:solidFill>
                <a:effectLst/>
                <a:latin typeface="Helvetica Neue" panose="02000503000000020004" pitchFamily="2" charset="0"/>
              </a:rPr>
              <a:t>purpose</a:t>
            </a:r>
            <a:r>
              <a:rPr lang="en-IN" sz="1400" b="0" i="0" dirty="0">
                <a:solidFill>
                  <a:srgbClr val="000000"/>
                </a:solidFill>
                <a:effectLst/>
                <a:latin typeface="Helvetica Neue" panose="02000503000000020004" pitchFamily="2" charset="0"/>
              </a:rPr>
              <a:t>:</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OTHER * moving --&gt; 100%</a:t>
            </a:r>
          </a:p>
          <a:p>
            <a:pPr algn="l">
              <a:lnSpc>
                <a:spcPct val="150000"/>
              </a:lnSpc>
              <a:buFont typeface="+mj-lt"/>
              <a:buAutoNum type="arabicPeriod"/>
            </a:pPr>
            <a:r>
              <a:rPr lang="en-IN" sz="1400" b="0" i="0" dirty="0">
                <a:solidFill>
                  <a:srgbClr val="000000"/>
                </a:solidFill>
                <a:effectLst/>
                <a:latin typeface="Helvetica Neue" panose="02000503000000020004" pitchFamily="2" charset="0"/>
              </a:rPr>
              <a:t>OWN * </a:t>
            </a:r>
            <a:r>
              <a:rPr lang="en-IN" sz="1400" b="0" i="0" dirty="0" err="1">
                <a:solidFill>
                  <a:srgbClr val="000000"/>
                </a:solidFill>
                <a:effectLst/>
                <a:latin typeface="Helvetica Neue" panose="02000503000000020004" pitchFamily="2" charset="0"/>
              </a:rPr>
              <a:t>small_business</a:t>
            </a:r>
            <a:r>
              <a:rPr lang="en-IN" sz="1400" b="0" i="0" dirty="0">
                <a:solidFill>
                  <a:srgbClr val="000000"/>
                </a:solidFill>
                <a:effectLst/>
                <a:latin typeface="Helvetica Neue" panose="02000503000000020004" pitchFamily="2" charset="0"/>
              </a:rPr>
              <a:t> --&gt; 33.66%</a:t>
            </a:r>
          </a:p>
          <a:p>
            <a:pPr>
              <a:lnSpc>
                <a:spcPct val="150000"/>
              </a:lnSpc>
              <a:buFont typeface="+mj-lt"/>
              <a:buAutoNum type="arabicPeriod"/>
            </a:pPr>
            <a:r>
              <a:rPr lang="en-IN" sz="1400" b="0" i="0" dirty="0">
                <a:solidFill>
                  <a:srgbClr val="000000"/>
                </a:solidFill>
                <a:effectLst/>
                <a:latin typeface="Helvetica Neue" panose="02000503000000020004" pitchFamily="2" charset="0"/>
              </a:rPr>
              <a:t>RENT * </a:t>
            </a:r>
            <a:r>
              <a:rPr lang="en-IN" sz="1400" b="0" i="0" dirty="0" err="1">
                <a:solidFill>
                  <a:srgbClr val="000000"/>
                </a:solidFill>
                <a:effectLst/>
                <a:latin typeface="Helvetica Neue" panose="02000503000000020004" pitchFamily="2" charset="0"/>
              </a:rPr>
              <a:t>small_business</a:t>
            </a:r>
            <a:r>
              <a:rPr lang="en-IN" sz="1400" b="0" i="0" dirty="0">
                <a:solidFill>
                  <a:srgbClr val="000000"/>
                </a:solidFill>
                <a:effectLst/>
                <a:latin typeface="Helvetica Neue" panose="02000503000000020004" pitchFamily="2" charset="0"/>
              </a:rPr>
              <a:t> --&gt; 29.92%</a:t>
            </a:r>
          </a:p>
          <a:p>
            <a:pPr>
              <a:lnSpc>
                <a:spcPct val="150000"/>
              </a:lnSpc>
              <a:buFont typeface="+mj-lt"/>
              <a:buAutoNum type="arabicPeriod"/>
            </a:pPr>
            <a:r>
              <a:rPr lang="en-IN" sz="1400" b="0" i="0" dirty="0">
                <a:solidFill>
                  <a:srgbClr val="000000"/>
                </a:solidFill>
                <a:effectLst/>
                <a:latin typeface="Helvetica Neue" panose="02000503000000020004" pitchFamily="2" charset="0"/>
              </a:rPr>
              <a:t>MORTAGE * </a:t>
            </a:r>
            <a:r>
              <a:rPr lang="en-IN" sz="1400" b="0" i="0" dirty="0" err="1">
                <a:solidFill>
                  <a:srgbClr val="000000"/>
                </a:solidFill>
                <a:effectLst/>
                <a:latin typeface="Helvetica Neue" panose="02000503000000020004" pitchFamily="2" charset="0"/>
              </a:rPr>
              <a:t>small_business</a:t>
            </a:r>
            <a:r>
              <a:rPr lang="en-IN" sz="1400" b="0" i="0" dirty="0">
                <a:solidFill>
                  <a:srgbClr val="000000"/>
                </a:solidFill>
                <a:effectLst/>
                <a:latin typeface="Helvetica Neue" panose="02000503000000020004" pitchFamily="2" charset="0"/>
              </a:rPr>
              <a:t> --&gt; 23.83%</a:t>
            </a:r>
          </a:p>
          <a:p>
            <a:pPr algn="l">
              <a:buFont typeface="+mj-lt"/>
              <a:buAutoNum type="arabicPeriod"/>
            </a:pPr>
            <a:endParaRPr lang="en-IN" sz="1400" b="0"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947511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A4012100-0BBE-6626-7033-A089F5C7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3" y="133005"/>
            <a:ext cx="8526634" cy="63138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FD8795-07D3-7EE0-171B-D596F21AA2E4}"/>
              </a:ext>
            </a:extLst>
          </p:cNvPr>
          <p:cNvSpPr txBox="1"/>
          <p:nvPr/>
        </p:nvSpPr>
        <p:spPr>
          <a:xfrm>
            <a:off x="8587047" y="2690336"/>
            <a:ext cx="3343794" cy="738664"/>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higher when </a:t>
            </a:r>
            <a:r>
              <a:rPr lang="en-IN" sz="1400" b="0" i="0" dirty="0" err="1">
                <a:solidFill>
                  <a:srgbClr val="000000"/>
                </a:solidFill>
                <a:effectLst/>
                <a:latin typeface="Helvetica Neue" panose="02000503000000020004" pitchFamily="2" charset="0"/>
              </a:rPr>
              <a:t>loan_amnt</a:t>
            </a:r>
            <a:r>
              <a:rPr lang="en-IN" sz="1400" b="0" i="0" dirty="0">
                <a:solidFill>
                  <a:srgbClr val="000000"/>
                </a:solidFill>
                <a:effectLst/>
                <a:latin typeface="Helvetica Neue" panose="02000503000000020004" pitchFamily="2" charset="0"/>
              </a:rPr>
              <a:t> issued is higher </a:t>
            </a:r>
            <a:r>
              <a:rPr lang="en-IN" sz="1400" i="0" dirty="0">
                <a:solidFill>
                  <a:srgbClr val="000000"/>
                </a:solidFill>
                <a:effectLst/>
                <a:latin typeface="Helvetica Neue" panose="02000503000000020004" pitchFamily="2" charset="0"/>
              </a:rPr>
              <a:t>(</a:t>
            </a:r>
            <a:r>
              <a:rPr lang="en-IN" sz="1400" b="1" i="0" dirty="0">
                <a:solidFill>
                  <a:srgbClr val="000000"/>
                </a:solidFill>
                <a:effectLst/>
                <a:latin typeface="Helvetica Neue" panose="02000503000000020004" pitchFamily="2" charset="0"/>
              </a:rPr>
              <a:t>&gt;10000</a:t>
            </a:r>
            <a:r>
              <a:rPr lang="en-IN" sz="1400" b="0" i="0" dirty="0">
                <a:solidFill>
                  <a:srgbClr val="000000"/>
                </a:solidFill>
                <a:effectLst/>
                <a:latin typeface="Helvetica Neue" panose="02000503000000020004" pitchFamily="2" charset="0"/>
              </a:rPr>
              <a:t>) for </a:t>
            </a:r>
            <a:r>
              <a:rPr lang="en-IN" sz="1400" b="0" i="0" dirty="0" err="1">
                <a:solidFill>
                  <a:srgbClr val="000000"/>
                </a:solidFill>
                <a:effectLst/>
                <a:latin typeface="Helvetica Neue" panose="02000503000000020004" pitchFamily="2" charset="0"/>
              </a:rPr>
              <a:t>small_business</a:t>
            </a:r>
            <a:r>
              <a:rPr lang="en-IN" sz="1400" b="0" i="0" dirty="0">
                <a:solidFill>
                  <a:srgbClr val="000000"/>
                </a:solidFill>
                <a:effectLst/>
                <a:latin typeface="Helvetica Neue" panose="02000503000000020004" pitchFamily="2" charset="0"/>
              </a:rPr>
              <a:t> purpose</a:t>
            </a:r>
            <a:endParaRPr lang="en-US" sz="1400" dirty="0"/>
          </a:p>
        </p:txBody>
      </p:sp>
    </p:spTree>
    <p:extLst>
      <p:ext uri="{BB962C8B-B14F-4D97-AF65-F5344CB8AC3E}">
        <p14:creationId xmlns:p14="http://schemas.microsoft.com/office/powerpoint/2010/main" val="107741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55149D8-A4C9-A607-0020-B3FFD41DC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0" y="341660"/>
            <a:ext cx="12067309" cy="49431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ACB878-C06A-FFFA-C984-127BDEB5C4BD}"/>
              </a:ext>
            </a:extLst>
          </p:cNvPr>
          <p:cNvSpPr txBox="1"/>
          <p:nvPr/>
        </p:nvSpPr>
        <p:spPr>
          <a:xfrm>
            <a:off x="371994" y="5284857"/>
            <a:ext cx="9694718" cy="307777"/>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Default </a:t>
            </a:r>
            <a:r>
              <a:rPr lang="en-IN" sz="1400" b="1" i="0" dirty="0">
                <a:solidFill>
                  <a:srgbClr val="000000"/>
                </a:solidFill>
                <a:effectLst/>
                <a:latin typeface="Helvetica Neue" panose="02000503000000020004" pitchFamily="2" charset="0"/>
              </a:rPr>
              <a:t>percentage </a:t>
            </a:r>
            <a:r>
              <a:rPr lang="en-IN" sz="1400" b="0" i="0" dirty="0">
                <a:solidFill>
                  <a:srgbClr val="000000"/>
                </a:solidFill>
                <a:effectLst/>
                <a:latin typeface="Helvetica Neue" panose="02000503000000020004" pitchFamily="2" charset="0"/>
              </a:rPr>
              <a:t>is 45.1% for grade F when </a:t>
            </a:r>
            <a:r>
              <a:rPr lang="en-IN" sz="1400" b="0" i="0" dirty="0" err="1">
                <a:solidFill>
                  <a:srgbClr val="000000"/>
                </a:solidFill>
                <a:effectLst/>
                <a:latin typeface="Helvetica Neue" panose="02000503000000020004" pitchFamily="2" charset="0"/>
              </a:rPr>
              <a:t>loan_amnt</a:t>
            </a:r>
            <a:r>
              <a:rPr lang="en-IN" sz="1400" b="0" i="0" dirty="0">
                <a:solidFill>
                  <a:srgbClr val="000000"/>
                </a:solidFill>
                <a:effectLst/>
                <a:latin typeface="Helvetica Neue" panose="02000503000000020004" pitchFamily="2" charset="0"/>
              </a:rPr>
              <a:t> is greater than </a:t>
            </a:r>
            <a:r>
              <a:rPr lang="en-IN" sz="1400" b="1" i="0" dirty="0">
                <a:solidFill>
                  <a:srgbClr val="000000"/>
                </a:solidFill>
                <a:effectLst/>
                <a:latin typeface="Helvetica Neue" panose="02000503000000020004" pitchFamily="2" charset="0"/>
              </a:rPr>
              <a:t>15000</a:t>
            </a:r>
            <a:endParaRPr lang="en-US" sz="1400" b="1" dirty="0"/>
          </a:p>
        </p:txBody>
      </p:sp>
    </p:spTree>
    <p:extLst>
      <p:ext uri="{BB962C8B-B14F-4D97-AF65-F5344CB8AC3E}">
        <p14:creationId xmlns:p14="http://schemas.microsoft.com/office/powerpoint/2010/main" val="68897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83C38100-72E5-5239-1D8D-18411EA14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83" y="151110"/>
            <a:ext cx="6203200" cy="452895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32A4FA20-C825-B448-8AEF-CB7CD1410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143" y="151110"/>
            <a:ext cx="4955420" cy="48412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3568FD-7639-9B79-5C9A-6E2712466017}"/>
              </a:ext>
            </a:extLst>
          </p:cNvPr>
          <p:cNvSpPr txBox="1"/>
          <p:nvPr/>
        </p:nvSpPr>
        <p:spPr>
          <a:xfrm>
            <a:off x="488200" y="4992350"/>
            <a:ext cx="11241057" cy="523220"/>
          </a:xfrm>
          <a:prstGeom prst="rect">
            <a:avLst/>
          </a:prstGeom>
          <a:noFill/>
        </p:spPr>
        <p:txBody>
          <a:bodyPr wrap="square">
            <a:spAutoFit/>
          </a:bodyPr>
          <a:lstStyle/>
          <a:p>
            <a:r>
              <a:rPr lang="en-IN" sz="1400" b="0" i="0" dirty="0">
                <a:solidFill>
                  <a:srgbClr val="000000"/>
                </a:solidFill>
                <a:effectLst/>
                <a:latin typeface="Helvetica Neue" panose="02000503000000020004" pitchFamily="2" charset="0"/>
              </a:rPr>
              <a:t>From the heatmap and regression plot, it is very clear that there is a high correlation between </a:t>
            </a:r>
            <a:r>
              <a:rPr lang="en-IN" sz="1400" b="0" i="0" dirty="0" err="1">
                <a:solidFill>
                  <a:srgbClr val="000000"/>
                </a:solidFill>
                <a:effectLst/>
                <a:latin typeface="Helvetica Neue" panose="02000503000000020004" pitchFamily="2" charset="0"/>
              </a:rPr>
              <a:t>loan_amnt</a:t>
            </a:r>
            <a:r>
              <a:rPr lang="en-IN" sz="1400" b="0" i="0" dirty="0">
                <a:solidFill>
                  <a:srgbClr val="000000"/>
                </a:solidFill>
                <a:effectLst/>
                <a:latin typeface="Helvetica Neue" panose="02000503000000020004" pitchFamily="2" charset="0"/>
              </a:rPr>
              <a:t> and </a:t>
            </a:r>
            <a:r>
              <a:rPr lang="en-IN" sz="1400" b="0" i="0" dirty="0" err="1">
                <a:solidFill>
                  <a:srgbClr val="000000"/>
                </a:solidFill>
                <a:effectLst/>
                <a:latin typeface="Helvetica Neue" panose="02000503000000020004" pitchFamily="2" charset="0"/>
              </a:rPr>
              <a:t>installment</a:t>
            </a:r>
            <a:r>
              <a:rPr lang="en-IN" sz="1400" b="0" i="0" dirty="0">
                <a:solidFill>
                  <a:srgbClr val="000000"/>
                </a:solidFill>
                <a:effectLst/>
                <a:latin typeface="Helvetica Neue" panose="02000503000000020004" pitchFamily="2" charset="0"/>
              </a:rPr>
              <a:t> (</a:t>
            </a:r>
            <a:r>
              <a:rPr lang="en-IN" sz="1400" b="1" i="0" dirty="0">
                <a:solidFill>
                  <a:srgbClr val="000000"/>
                </a:solidFill>
                <a:effectLst/>
                <a:latin typeface="Helvetica Neue" panose="02000503000000020004" pitchFamily="2" charset="0"/>
              </a:rPr>
              <a:t>0.93</a:t>
            </a:r>
            <a:r>
              <a:rPr lang="en-IN" sz="1400" b="0" i="0" dirty="0">
                <a:solidFill>
                  <a:srgbClr val="000000"/>
                </a:solidFill>
                <a:effectLst/>
                <a:latin typeface="Helvetica Neue" panose="02000503000000020004" pitchFamily="2" charset="0"/>
              </a:rPr>
              <a:t>) i.e., as the loan amount increases, the instalments also increases.</a:t>
            </a:r>
            <a:endParaRPr lang="en-US" sz="1400" dirty="0"/>
          </a:p>
        </p:txBody>
      </p:sp>
    </p:spTree>
    <p:extLst>
      <p:ext uri="{BB962C8B-B14F-4D97-AF65-F5344CB8AC3E}">
        <p14:creationId xmlns:p14="http://schemas.microsoft.com/office/powerpoint/2010/main" val="1008144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9BC2-6931-BDB1-CF75-B3379317BA0A}"/>
              </a:ext>
            </a:extLst>
          </p:cNvPr>
          <p:cNvSpPr>
            <a:spLocks noGrp="1"/>
          </p:cNvSpPr>
          <p:nvPr>
            <p:ph type="title"/>
          </p:nvPr>
        </p:nvSpPr>
        <p:spPr>
          <a:xfrm>
            <a:off x="331076" y="390142"/>
            <a:ext cx="11529847" cy="6077716"/>
          </a:xfrm>
        </p:spPr>
        <p:txBody>
          <a:bodyPr>
            <a:normAutofit/>
          </a:bodyPr>
          <a:lstStyle/>
          <a:p>
            <a:pPr algn="ctr"/>
            <a:r>
              <a:rPr lang="en-US" sz="8000" b="1" dirty="0"/>
              <a:t>Recommendations</a:t>
            </a:r>
          </a:p>
        </p:txBody>
      </p:sp>
    </p:spTree>
    <p:extLst>
      <p:ext uri="{BB962C8B-B14F-4D97-AF65-F5344CB8AC3E}">
        <p14:creationId xmlns:p14="http://schemas.microsoft.com/office/powerpoint/2010/main" val="1749972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C00FEC-BCA1-11D8-46C0-47E87F64C2E8}"/>
              </a:ext>
            </a:extLst>
          </p:cNvPr>
          <p:cNvSpPr txBox="1"/>
          <p:nvPr/>
        </p:nvSpPr>
        <p:spPr>
          <a:xfrm>
            <a:off x="189114" y="0"/>
            <a:ext cx="11457017" cy="6697346"/>
          </a:xfrm>
          <a:prstGeom prst="rect">
            <a:avLst/>
          </a:prstGeom>
          <a:noFill/>
        </p:spPr>
        <p:txBody>
          <a:bodyPr wrap="square">
            <a:spAutoFit/>
          </a:bodyPr>
          <a:lstStyle/>
          <a:p>
            <a:pPr algn="l">
              <a:lnSpc>
                <a:spcPct val="150000"/>
              </a:lnSpc>
            </a:pPr>
            <a:r>
              <a:rPr lang="en-IN" b="0" i="0" dirty="0">
                <a:solidFill>
                  <a:srgbClr val="000000"/>
                </a:solidFill>
                <a:effectLst/>
                <a:latin typeface="Helvetica Neue" panose="02000503000000020004" pitchFamily="2" charset="0"/>
              </a:rPr>
              <a:t>Features which are highly influencing the </a:t>
            </a:r>
            <a:r>
              <a:rPr lang="en-IN" b="0" i="0" dirty="0">
                <a:solidFill>
                  <a:srgbClr val="FF0000"/>
                </a:solidFill>
                <a:effectLst/>
                <a:latin typeface="Helvetica Neue" panose="02000503000000020004" pitchFamily="2" charset="0"/>
              </a:rPr>
              <a:t>Default</a:t>
            </a:r>
            <a:r>
              <a:rPr lang="en-IN" b="0" i="0" dirty="0">
                <a:solidFill>
                  <a:srgbClr val="000000"/>
                </a:solidFill>
                <a:effectLst/>
                <a:latin typeface="Helvetica Neue" panose="02000503000000020004" pitchFamily="2" charset="0"/>
              </a:rPr>
              <a:t> v/s </a:t>
            </a:r>
            <a:r>
              <a:rPr lang="en-IN" b="0" i="0" dirty="0">
                <a:solidFill>
                  <a:srgbClr val="00B050"/>
                </a:solidFill>
                <a:effectLst/>
                <a:latin typeface="Helvetica Neue" panose="02000503000000020004" pitchFamily="2" charset="0"/>
              </a:rPr>
              <a:t>Non-Default</a:t>
            </a:r>
            <a:r>
              <a:rPr lang="en-IN" b="0" i="0" dirty="0">
                <a:solidFill>
                  <a:srgbClr val="000000"/>
                </a:solidFill>
                <a:effectLst/>
                <a:latin typeface="Helvetica Neue" panose="02000503000000020004" pitchFamily="2" charset="0"/>
              </a:rPr>
              <a:t> loans are as follows:</a:t>
            </a:r>
          </a:p>
          <a:p>
            <a:pPr marL="285750" indent="-285750" algn="l">
              <a:lnSpc>
                <a:spcPct val="150000"/>
              </a:lnSpc>
              <a:buFont typeface="Wingdings" pitchFamily="2" charset="2"/>
              <a:buChar char="Ø"/>
            </a:pPr>
            <a:r>
              <a:rPr lang="en-IN" dirty="0">
                <a:solidFill>
                  <a:srgbClr val="008000"/>
                </a:solidFill>
                <a:effectLst/>
              </a:rPr>
              <a:t>Loan amount</a:t>
            </a:r>
            <a:endParaRPr lang="en-IN" dirty="0">
              <a:effectLst/>
            </a:endParaRPr>
          </a:p>
          <a:p>
            <a:pPr marL="285750" indent="-285750" algn="l">
              <a:lnSpc>
                <a:spcPct val="150000"/>
              </a:lnSpc>
              <a:buFont typeface="Wingdings" pitchFamily="2" charset="2"/>
              <a:buChar char="Ø"/>
            </a:pPr>
            <a:r>
              <a:rPr lang="en-IN" dirty="0">
                <a:solidFill>
                  <a:srgbClr val="008000"/>
                </a:solidFill>
                <a:effectLst/>
              </a:rPr>
              <a:t>Term</a:t>
            </a:r>
            <a:endParaRPr lang="en-IN" dirty="0">
              <a:effectLst/>
            </a:endParaRPr>
          </a:p>
          <a:p>
            <a:pPr marL="285750" indent="-285750" algn="l">
              <a:lnSpc>
                <a:spcPct val="150000"/>
              </a:lnSpc>
              <a:buFont typeface="Wingdings" pitchFamily="2" charset="2"/>
              <a:buChar char="Ø"/>
            </a:pPr>
            <a:r>
              <a:rPr lang="en-IN" dirty="0">
                <a:solidFill>
                  <a:srgbClr val="008000"/>
                </a:solidFill>
                <a:effectLst/>
              </a:rPr>
              <a:t>Grade</a:t>
            </a:r>
            <a:endParaRPr lang="en-IN" dirty="0">
              <a:effectLst/>
            </a:endParaRPr>
          </a:p>
          <a:p>
            <a:pPr marL="285750" indent="-285750" algn="l">
              <a:lnSpc>
                <a:spcPct val="150000"/>
              </a:lnSpc>
              <a:buFont typeface="Wingdings" pitchFamily="2" charset="2"/>
              <a:buChar char="Ø"/>
            </a:pPr>
            <a:r>
              <a:rPr lang="en-IN" dirty="0">
                <a:solidFill>
                  <a:srgbClr val="008000"/>
                </a:solidFill>
                <a:effectLst/>
              </a:rPr>
              <a:t>Home Ownership</a:t>
            </a:r>
            <a:endParaRPr lang="en-IN" dirty="0">
              <a:effectLst/>
            </a:endParaRPr>
          </a:p>
          <a:p>
            <a:pPr marL="285750" indent="-285750" algn="l">
              <a:lnSpc>
                <a:spcPct val="150000"/>
              </a:lnSpc>
              <a:buFont typeface="Wingdings" pitchFamily="2" charset="2"/>
              <a:buChar char="Ø"/>
            </a:pPr>
            <a:r>
              <a:rPr lang="en-IN" dirty="0">
                <a:solidFill>
                  <a:srgbClr val="008000"/>
                </a:solidFill>
                <a:effectLst/>
              </a:rPr>
              <a:t>Purpose</a:t>
            </a:r>
            <a:endParaRPr lang="en-IN" dirty="0">
              <a:effectLst/>
            </a:endParaRPr>
          </a:p>
          <a:p>
            <a:pPr marL="285750" indent="-285750" algn="l">
              <a:lnSpc>
                <a:spcPct val="150000"/>
              </a:lnSpc>
              <a:buFont typeface="Wingdings" pitchFamily="2" charset="2"/>
              <a:buChar char="Ø"/>
            </a:pPr>
            <a:r>
              <a:rPr lang="en-IN" dirty="0">
                <a:solidFill>
                  <a:srgbClr val="008000"/>
                </a:solidFill>
                <a:effectLst/>
              </a:rPr>
              <a:t>Verification status</a:t>
            </a:r>
            <a:endParaRPr lang="en-IN" dirty="0">
              <a:effectLst/>
            </a:endParaRPr>
          </a:p>
          <a:p>
            <a:pPr algn="l">
              <a:lnSpc>
                <a:spcPct val="150000"/>
              </a:lnSpc>
            </a:pPr>
            <a:r>
              <a:rPr lang="en-IN" b="1" i="0" dirty="0">
                <a:solidFill>
                  <a:srgbClr val="000000"/>
                </a:solidFill>
                <a:effectLst/>
                <a:latin typeface="Helvetica Neue" panose="02000503000000020004" pitchFamily="2" charset="0"/>
              </a:rPr>
              <a:t>Points to consider before approving the loan:</a:t>
            </a:r>
            <a:endParaRPr lang="en-IN" b="0" i="0" dirty="0">
              <a:solidFill>
                <a:srgbClr val="000000"/>
              </a:solidFill>
              <a:effectLst/>
              <a:latin typeface="Helvetica Neue" panose="02000503000000020004" pitchFamily="2" charset="0"/>
            </a:endParaRPr>
          </a:p>
          <a:p>
            <a:pPr marL="342900" indent="-342900">
              <a:lnSpc>
                <a:spcPct val="150000"/>
              </a:lnSpc>
              <a:buAutoNum type="arabicPeriod"/>
            </a:pPr>
            <a:r>
              <a:rPr lang="en-IN" sz="1800" b="0" i="0" dirty="0">
                <a:solidFill>
                  <a:srgbClr val="000000"/>
                </a:solidFill>
                <a:effectLst/>
                <a:latin typeface="Helvetica Neue" panose="02000503000000020004" pitchFamily="2" charset="0"/>
              </a:rPr>
              <a:t>Default </a:t>
            </a:r>
            <a:r>
              <a:rPr lang="en-IN" sz="1800" b="1" i="0" dirty="0">
                <a:solidFill>
                  <a:srgbClr val="000000"/>
                </a:solidFill>
                <a:effectLst/>
                <a:latin typeface="Helvetica Neue" panose="02000503000000020004" pitchFamily="2" charset="0"/>
              </a:rPr>
              <a:t>percentage </a:t>
            </a:r>
            <a:r>
              <a:rPr lang="en-IN" dirty="0"/>
              <a:t>is high when loan amount is in the range of (15000, 35000) </a:t>
            </a:r>
          </a:p>
          <a:p>
            <a:pPr marL="342900" indent="-342900">
              <a:lnSpc>
                <a:spcPct val="150000"/>
              </a:lnSpc>
              <a:buAutoNum type="arabicPeriod"/>
            </a:pPr>
            <a:r>
              <a:rPr lang="en-IN" dirty="0"/>
              <a:t>Not Verified loans have high chances of being Default </a:t>
            </a:r>
          </a:p>
          <a:p>
            <a:pPr marL="342900" indent="-342900">
              <a:lnSpc>
                <a:spcPct val="150000"/>
              </a:lnSpc>
              <a:buAutoNum type="arabicPeriod"/>
            </a:pPr>
            <a:r>
              <a:rPr lang="en-IN" dirty="0"/>
              <a:t>Default rate is high when loan is availed for Debt consolidation purpose </a:t>
            </a:r>
          </a:p>
          <a:p>
            <a:pPr marL="342900" indent="-342900">
              <a:lnSpc>
                <a:spcPct val="150000"/>
              </a:lnSpc>
              <a:buAutoNum type="arabicPeriod"/>
            </a:pPr>
            <a:r>
              <a:rPr lang="en-IN" sz="1800" b="0" i="0" dirty="0">
                <a:solidFill>
                  <a:srgbClr val="000000"/>
                </a:solidFill>
                <a:effectLst/>
                <a:latin typeface="Helvetica Neue" panose="02000503000000020004" pitchFamily="2" charset="0"/>
              </a:rPr>
              <a:t>Default </a:t>
            </a:r>
            <a:r>
              <a:rPr lang="en-IN" sz="1800" b="1" i="0" dirty="0">
                <a:solidFill>
                  <a:srgbClr val="000000"/>
                </a:solidFill>
                <a:effectLst/>
                <a:latin typeface="Helvetica Neue" panose="02000503000000020004" pitchFamily="2" charset="0"/>
              </a:rPr>
              <a:t>percentage </a:t>
            </a:r>
            <a:r>
              <a:rPr lang="en-IN" dirty="0"/>
              <a:t>is high when investor invests the amount in the range of (15000, 35000) </a:t>
            </a:r>
          </a:p>
          <a:p>
            <a:pPr marL="342900" indent="-342900">
              <a:lnSpc>
                <a:spcPct val="150000"/>
              </a:lnSpc>
              <a:buAutoNum type="arabicPeriod"/>
            </a:pPr>
            <a:r>
              <a:rPr lang="en-IN" sz="1800" b="0" i="0" dirty="0">
                <a:solidFill>
                  <a:srgbClr val="000000"/>
                </a:solidFill>
                <a:effectLst/>
                <a:latin typeface="Helvetica Neue" panose="02000503000000020004" pitchFamily="2" charset="0"/>
              </a:rPr>
              <a:t>Default </a:t>
            </a:r>
            <a:r>
              <a:rPr lang="en-IN" sz="1800" b="1" i="0" dirty="0">
                <a:solidFill>
                  <a:srgbClr val="000000"/>
                </a:solidFill>
                <a:effectLst/>
                <a:latin typeface="Helvetica Neue" panose="02000503000000020004" pitchFamily="2" charset="0"/>
              </a:rPr>
              <a:t>percentage </a:t>
            </a:r>
            <a:r>
              <a:rPr lang="en-IN" dirty="0"/>
              <a:t>is high when loans have a interest rate of more than 14% and loan term is 36 months </a:t>
            </a:r>
          </a:p>
          <a:p>
            <a:pPr marL="342900" indent="-342900">
              <a:lnSpc>
                <a:spcPct val="150000"/>
              </a:lnSpc>
              <a:buAutoNum type="arabicPeriod"/>
            </a:pPr>
            <a:r>
              <a:rPr lang="en-IN" sz="1800" b="0" i="0" dirty="0">
                <a:solidFill>
                  <a:srgbClr val="000000"/>
                </a:solidFill>
                <a:effectLst/>
                <a:latin typeface="Helvetica Neue" panose="02000503000000020004" pitchFamily="2" charset="0"/>
              </a:rPr>
              <a:t>Default </a:t>
            </a:r>
            <a:r>
              <a:rPr lang="en-IN" sz="1800" b="1" i="0" dirty="0">
                <a:solidFill>
                  <a:srgbClr val="000000"/>
                </a:solidFill>
                <a:effectLst/>
                <a:latin typeface="Helvetica Neue" panose="02000503000000020004" pitchFamily="2" charset="0"/>
              </a:rPr>
              <a:t>percentage </a:t>
            </a:r>
            <a:r>
              <a:rPr lang="en-IN" dirty="0"/>
              <a:t>is high in the grades belonging to F and G </a:t>
            </a:r>
          </a:p>
          <a:p>
            <a:pPr marL="342900" indent="-342900">
              <a:lnSpc>
                <a:spcPct val="150000"/>
              </a:lnSpc>
              <a:buAutoNum type="arabicPeriod"/>
            </a:pPr>
            <a:r>
              <a:rPr lang="en-IN" dirty="0"/>
              <a:t>Maximum defaulters are found in OTHER category of </a:t>
            </a:r>
            <a:r>
              <a:rPr lang="en-IN" dirty="0" err="1"/>
              <a:t>home_ownership</a:t>
            </a:r>
            <a:r>
              <a:rPr lang="en-IN" dirty="0"/>
              <a:t> whose </a:t>
            </a:r>
            <a:r>
              <a:rPr lang="en-IN" dirty="0" err="1"/>
              <a:t>emp_length</a:t>
            </a:r>
            <a:r>
              <a:rPr lang="en-IN" dirty="0"/>
              <a:t> is more than 4 years </a:t>
            </a:r>
          </a:p>
          <a:p>
            <a:pPr marL="342900" indent="-342900">
              <a:lnSpc>
                <a:spcPct val="150000"/>
              </a:lnSpc>
              <a:buAutoNum type="arabicPeriod"/>
            </a:pPr>
            <a:r>
              <a:rPr lang="en-IN" sz="1800" b="0" i="0" dirty="0">
                <a:solidFill>
                  <a:srgbClr val="000000"/>
                </a:solidFill>
                <a:effectLst/>
                <a:latin typeface="Helvetica Neue" panose="02000503000000020004" pitchFamily="2" charset="0"/>
              </a:rPr>
              <a:t>Default </a:t>
            </a:r>
            <a:r>
              <a:rPr lang="en-IN" sz="1800" b="1" i="0" dirty="0">
                <a:solidFill>
                  <a:srgbClr val="000000"/>
                </a:solidFill>
                <a:effectLst/>
                <a:latin typeface="Helvetica Neue" panose="02000503000000020004" pitchFamily="2" charset="0"/>
              </a:rPr>
              <a:t>percentage </a:t>
            </a:r>
            <a:r>
              <a:rPr lang="en-IN" dirty="0"/>
              <a:t>is higher when </a:t>
            </a:r>
            <a:r>
              <a:rPr lang="en-IN" dirty="0" err="1"/>
              <a:t>loan_amnt</a:t>
            </a:r>
            <a:r>
              <a:rPr lang="en-IN" dirty="0"/>
              <a:t> issued is higher (&gt;10000) for </a:t>
            </a:r>
            <a:r>
              <a:rPr lang="en-IN" dirty="0" err="1"/>
              <a:t>small_business</a:t>
            </a:r>
            <a:r>
              <a:rPr lang="en-IN" dirty="0"/>
              <a:t> purpose</a:t>
            </a:r>
            <a:endParaRPr lang="en-US" dirty="0"/>
          </a:p>
        </p:txBody>
      </p:sp>
    </p:spTree>
    <p:extLst>
      <p:ext uri="{BB962C8B-B14F-4D97-AF65-F5344CB8AC3E}">
        <p14:creationId xmlns:p14="http://schemas.microsoft.com/office/powerpoint/2010/main" val="114122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9BC2-6931-BDB1-CF75-B3379317BA0A}"/>
              </a:ext>
            </a:extLst>
          </p:cNvPr>
          <p:cNvSpPr>
            <a:spLocks noGrp="1"/>
          </p:cNvSpPr>
          <p:nvPr>
            <p:ph type="title"/>
          </p:nvPr>
        </p:nvSpPr>
        <p:spPr>
          <a:xfrm>
            <a:off x="331076" y="390142"/>
            <a:ext cx="11529847" cy="6077716"/>
          </a:xfrm>
        </p:spPr>
        <p:txBody>
          <a:bodyPr>
            <a:normAutofit/>
          </a:bodyPr>
          <a:lstStyle/>
          <a:p>
            <a:pPr algn="ctr"/>
            <a:r>
              <a:rPr lang="en-US" sz="8000" b="1" dirty="0"/>
              <a:t>Requirement</a:t>
            </a:r>
          </a:p>
        </p:txBody>
      </p:sp>
    </p:spTree>
    <p:extLst>
      <p:ext uri="{BB962C8B-B14F-4D97-AF65-F5344CB8AC3E}">
        <p14:creationId xmlns:p14="http://schemas.microsoft.com/office/powerpoint/2010/main" val="293666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6E847-FC20-D91A-FC7F-CC3D337EE582}"/>
              </a:ext>
            </a:extLst>
          </p:cNvPr>
          <p:cNvSpPr>
            <a:spLocks noGrp="1"/>
          </p:cNvSpPr>
          <p:nvPr>
            <p:ph idx="1"/>
          </p:nvPr>
        </p:nvSpPr>
        <p:spPr>
          <a:xfrm>
            <a:off x="838200" y="598022"/>
            <a:ext cx="10515600" cy="5661956"/>
          </a:xfrm>
        </p:spPr>
        <p:txBody>
          <a:bodyPr>
            <a:normAutofit fontScale="70000" lnSpcReduction="20000"/>
          </a:bodyPr>
          <a:lstStyle/>
          <a:p>
            <a:pPr marL="0" indent="0" algn="l" rtl="0">
              <a:lnSpc>
                <a:spcPct val="120000"/>
              </a:lnSpc>
              <a:buNone/>
            </a:pPr>
            <a:r>
              <a:rPr lang="en-IN" b="0" i="0" dirty="0">
                <a:solidFill>
                  <a:srgbClr val="091E42"/>
                </a:solidFill>
                <a:effectLst/>
                <a:latin typeface="freight-text-pro"/>
              </a:rPr>
              <a:t>	The aim is to identify the patterns which indicate if a person is likely to default, which may be used for taking actions such as denying the loan, reducing the amount of loan, lending (to risky applicants) at a higher interest rate, etc.</a:t>
            </a:r>
          </a:p>
          <a:p>
            <a:pPr marL="0" indent="0" algn="l" rtl="0">
              <a:lnSpc>
                <a:spcPct val="120000"/>
              </a:lnSpc>
              <a:buNone/>
            </a:pPr>
            <a:r>
              <a:rPr lang="en-IN" b="0" i="0" dirty="0">
                <a:solidFill>
                  <a:srgbClr val="091E42"/>
                </a:solidFill>
                <a:effectLst/>
                <a:latin typeface="freight-text-pro"/>
              </a:rPr>
              <a:t>When a person applies for a loan,</a:t>
            </a:r>
            <a:r>
              <a:rPr lang="en-IN" b="1" i="0" dirty="0">
                <a:solidFill>
                  <a:srgbClr val="091E42"/>
                </a:solidFill>
                <a:effectLst/>
                <a:latin typeface="freight-text-pro"/>
              </a:rPr>
              <a:t> </a:t>
            </a:r>
            <a:r>
              <a:rPr lang="en-IN" b="0" i="0" dirty="0">
                <a:solidFill>
                  <a:srgbClr val="091E42"/>
                </a:solidFill>
                <a:effectLst/>
                <a:latin typeface="freight-text-pro"/>
              </a:rPr>
              <a:t>there are</a:t>
            </a:r>
            <a:r>
              <a:rPr lang="en-IN" b="1" i="0" dirty="0">
                <a:solidFill>
                  <a:srgbClr val="091E42"/>
                </a:solidFill>
                <a:effectLst/>
                <a:latin typeface="freight-text-pro"/>
              </a:rPr>
              <a:t> two types of decisions</a:t>
            </a:r>
            <a:r>
              <a:rPr lang="en-IN" b="0" i="0" dirty="0">
                <a:solidFill>
                  <a:srgbClr val="091E42"/>
                </a:solidFill>
                <a:effectLst/>
                <a:latin typeface="freight-text-pro"/>
              </a:rPr>
              <a:t> that could be taken by the company:</a:t>
            </a:r>
          </a:p>
          <a:p>
            <a:pPr algn="l" rtl="0">
              <a:lnSpc>
                <a:spcPct val="120000"/>
              </a:lnSpc>
              <a:buFont typeface="+mj-lt"/>
              <a:buAutoNum type="arabicPeriod"/>
            </a:pPr>
            <a:r>
              <a:rPr lang="en-IN" b="1" i="0" dirty="0">
                <a:solidFill>
                  <a:srgbClr val="091E42"/>
                </a:solidFill>
                <a:effectLst/>
                <a:latin typeface="freight-text-pro"/>
              </a:rPr>
              <a:t>Loan accepted:</a:t>
            </a:r>
            <a:r>
              <a:rPr lang="en-IN" b="0" i="0" dirty="0">
                <a:solidFill>
                  <a:srgbClr val="091E42"/>
                </a:solidFill>
                <a:effectLst/>
                <a:latin typeface="freight-text-pro"/>
              </a:rPr>
              <a:t> If the company approves the loan, there are 3 possible scenarios described below:</a:t>
            </a:r>
          </a:p>
          <a:p>
            <a:pPr marL="914400" lvl="1" indent="-457200" algn="l" rtl="0">
              <a:lnSpc>
                <a:spcPct val="120000"/>
              </a:lnSpc>
              <a:buFont typeface="+mj-lt"/>
              <a:buAutoNum type="alphaLcPeriod"/>
            </a:pPr>
            <a:r>
              <a:rPr lang="en-IN" b="1" i="0" dirty="0">
                <a:solidFill>
                  <a:srgbClr val="091E42"/>
                </a:solidFill>
                <a:effectLst/>
                <a:latin typeface="freight-text-pro"/>
              </a:rPr>
              <a:t>Fully paid</a:t>
            </a:r>
            <a:r>
              <a:rPr lang="en-IN" b="0" i="0" dirty="0">
                <a:solidFill>
                  <a:srgbClr val="091E42"/>
                </a:solidFill>
                <a:effectLst/>
                <a:latin typeface="freight-text-pro"/>
              </a:rPr>
              <a:t>: Applicant has fully paid the loan (the principal and the interest rate)</a:t>
            </a:r>
          </a:p>
          <a:p>
            <a:pPr marL="914400" lvl="1" indent="-457200" algn="l" rtl="0">
              <a:lnSpc>
                <a:spcPct val="120000"/>
              </a:lnSpc>
              <a:buFont typeface="+mj-lt"/>
              <a:buAutoNum type="alphaLcPeriod"/>
            </a:pPr>
            <a:r>
              <a:rPr lang="en-IN" b="1" i="0" dirty="0">
                <a:solidFill>
                  <a:srgbClr val="091E42"/>
                </a:solidFill>
                <a:effectLst/>
                <a:latin typeface="freight-text-pro"/>
              </a:rPr>
              <a:t>Current</a:t>
            </a:r>
            <a:r>
              <a:rPr lang="en-IN" b="0" i="0" dirty="0">
                <a:solidFill>
                  <a:srgbClr val="091E42"/>
                </a:solidFill>
                <a:effectLst/>
                <a:latin typeface="freight-text-pro"/>
              </a:rPr>
              <a:t>: Applicant is in the process of paying the instalments, i.e. the tenure of the loan is not yet completed. These candidates are not labelled as 'defaulted'.</a:t>
            </a:r>
          </a:p>
          <a:p>
            <a:pPr marL="914400" lvl="1" indent="-457200" algn="l" rtl="0">
              <a:lnSpc>
                <a:spcPct val="120000"/>
              </a:lnSpc>
              <a:buFont typeface="+mj-lt"/>
              <a:buAutoNum type="alphaLcPeriod"/>
            </a:pPr>
            <a:r>
              <a:rPr lang="en-IN" b="1" i="0" dirty="0">
                <a:solidFill>
                  <a:srgbClr val="091E42"/>
                </a:solidFill>
                <a:effectLst/>
                <a:latin typeface="freight-text-pro"/>
              </a:rPr>
              <a:t>Charged-off</a:t>
            </a:r>
            <a:r>
              <a:rPr lang="en-IN" b="0" i="0" dirty="0">
                <a:solidFill>
                  <a:srgbClr val="091E42"/>
                </a:solidFill>
                <a:effectLst/>
                <a:latin typeface="freight-text-pro"/>
              </a:rPr>
              <a:t>: Applicant has not paid the instalments in due time for a long period of time, i.e. he/she has </a:t>
            </a:r>
            <a:r>
              <a:rPr lang="en-IN" b="1" i="0" dirty="0">
                <a:solidFill>
                  <a:srgbClr val="091E42"/>
                </a:solidFill>
                <a:effectLst/>
                <a:latin typeface="freight-text-pro"/>
              </a:rPr>
              <a:t>defaulted </a:t>
            </a:r>
            <a:r>
              <a:rPr lang="en-IN" b="0" i="0" dirty="0">
                <a:solidFill>
                  <a:srgbClr val="091E42"/>
                </a:solidFill>
                <a:effectLst/>
                <a:latin typeface="freight-text-pro"/>
              </a:rPr>
              <a:t>on the loan </a:t>
            </a:r>
          </a:p>
          <a:p>
            <a:pPr algn="l">
              <a:lnSpc>
                <a:spcPct val="120000"/>
              </a:lnSpc>
              <a:buFont typeface="+mj-lt"/>
              <a:buAutoNum type="arabicPeriod"/>
            </a:pPr>
            <a:r>
              <a:rPr lang="en-IN" b="1" i="0" dirty="0">
                <a:solidFill>
                  <a:srgbClr val="091E42"/>
                </a:solidFill>
                <a:effectLst/>
                <a:latin typeface="freight-text-pro"/>
              </a:rPr>
              <a:t>Loan rejected</a:t>
            </a:r>
            <a:r>
              <a:rPr lang="en-IN" b="0" i="0" dirty="0">
                <a:solidFill>
                  <a:srgbClr val="091E42"/>
                </a:solidFill>
                <a:effectLst/>
                <a:latin typeface="freight-text-pro"/>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a:lnSpc>
                <a:spcPct val="120000"/>
              </a:lnSpc>
            </a:pPr>
            <a:endParaRPr lang="en-US" dirty="0"/>
          </a:p>
        </p:txBody>
      </p:sp>
    </p:spTree>
    <p:extLst>
      <p:ext uri="{BB962C8B-B14F-4D97-AF65-F5344CB8AC3E}">
        <p14:creationId xmlns:p14="http://schemas.microsoft.com/office/powerpoint/2010/main" val="270760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9BC2-6931-BDB1-CF75-B3379317BA0A}"/>
              </a:ext>
            </a:extLst>
          </p:cNvPr>
          <p:cNvSpPr>
            <a:spLocks noGrp="1"/>
          </p:cNvSpPr>
          <p:nvPr>
            <p:ph type="title"/>
          </p:nvPr>
        </p:nvSpPr>
        <p:spPr>
          <a:xfrm>
            <a:off x="331076" y="390142"/>
            <a:ext cx="11529847" cy="6077716"/>
          </a:xfrm>
        </p:spPr>
        <p:txBody>
          <a:bodyPr>
            <a:normAutofit/>
          </a:bodyPr>
          <a:lstStyle/>
          <a:p>
            <a:pPr algn="ctr"/>
            <a:r>
              <a:rPr lang="en-US" sz="8000" b="1" dirty="0"/>
              <a:t>Data understanding</a:t>
            </a:r>
          </a:p>
        </p:txBody>
      </p:sp>
    </p:spTree>
    <p:extLst>
      <p:ext uri="{BB962C8B-B14F-4D97-AF65-F5344CB8AC3E}">
        <p14:creationId xmlns:p14="http://schemas.microsoft.com/office/powerpoint/2010/main" val="160327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6E847-FC20-D91A-FC7F-CC3D337EE582}"/>
              </a:ext>
            </a:extLst>
          </p:cNvPr>
          <p:cNvSpPr>
            <a:spLocks noGrp="1"/>
          </p:cNvSpPr>
          <p:nvPr>
            <p:ph idx="1"/>
          </p:nvPr>
        </p:nvSpPr>
        <p:spPr>
          <a:xfrm>
            <a:off x="838200" y="598022"/>
            <a:ext cx="10515600" cy="5661956"/>
          </a:xfrm>
        </p:spPr>
        <p:txBody>
          <a:bodyPr>
            <a:normAutofit/>
          </a:bodyPr>
          <a:lstStyle/>
          <a:p>
            <a:pPr marL="0" indent="0" algn="l" rtl="0">
              <a:buNone/>
            </a:pPr>
            <a:r>
              <a:rPr lang="en-IN" b="0" i="0" dirty="0">
                <a:solidFill>
                  <a:srgbClr val="091E42"/>
                </a:solidFill>
                <a:effectLst/>
                <a:latin typeface="freight-text-pro"/>
              </a:rPr>
              <a:t>	In this case study, we have used EDA to understand how </a:t>
            </a:r>
            <a:r>
              <a:rPr lang="en-IN" b="1" i="0" dirty="0">
                <a:solidFill>
                  <a:srgbClr val="091E42"/>
                </a:solidFill>
                <a:effectLst/>
                <a:latin typeface="freight-text-pro"/>
              </a:rPr>
              <a:t>consumer attributes</a:t>
            </a:r>
            <a:r>
              <a:rPr lang="en-IN" b="0" i="0" dirty="0">
                <a:solidFill>
                  <a:srgbClr val="091E42"/>
                </a:solidFill>
                <a:effectLst/>
                <a:latin typeface="freight-text-pro"/>
              </a:rPr>
              <a:t> and </a:t>
            </a:r>
            <a:r>
              <a:rPr lang="en-IN" b="1" i="0" dirty="0">
                <a:solidFill>
                  <a:srgbClr val="091E42"/>
                </a:solidFill>
                <a:effectLst/>
                <a:latin typeface="freight-text-pro"/>
              </a:rPr>
              <a:t>loan attributes</a:t>
            </a:r>
            <a:r>
              <a:rPr lang="en-IN" b="0" i="0" dirty="0">
                <a:solidFill>
                  <a:srgbClr val="091E42"/>
                </a:solidFill>
                <a:effectLst/>
                <a:latin typeface="freight-text-pro"/>
              </a:rPr>
              <a:t> influence the tendency of default.</a:t>
            </a:r>
            <a:endParaRPr lang="en-IN" dirty="0">
              <a:solidFill>
                <a:srgbClr val="091E42"/>
              </a:solidFill>
              <a:latin typeface="freight-text-pro"/>
            </a:endParaRPr>
          </a:p>
          <a:p>
            <a:pPr marL="0" indent="0" algn="l" rtl="0">
              <a:buNone/>
            </a:pPr>
            <a:r>
              <a:rPr lang="en-IN" u="sng" dirty="0">
                <a:solidFill>
                  <a:srgbClr val="091E42"/>
                </a:solidFill>
                <a:latin typeface="freight-text-pro"/>
              </a:rPr>
              <a:t>Libraries used</a:t>
            </a:r>
            <a:r>
              <a:rPr lang="en-IN" dirty="0">
                <a:solidFill>
                  <a:srgbClr val="091E42"/>
                </a:solidFill>
                <a:latin typeface="freight-text-pro"/>
              </a:rPr>
              <a:t>:</a:t>
            </a:r>
          </a:p>
          <a:p>
            <a:pPr marL="514350" indent="-514350" algn="l" rtl="0">
              <a:buFont typeface="+mj-lt"/>
              <a:buAutoNum type="arabicPeriod"/>
            </a:pPr>
            <a:r>
              <a:rPr lang="en-IN" dirty="0" err="1">
                <a:solidFill>
                  <a:srgbClr val="091E42"/>
                </a:solidFill>
                <a:latin typeface="freight-text-pro"/>
              </a:rPr>
              <a:t>Numpy</a:t>
            </a:r>
            <a:endParaRPr lang="en-IN" dirty="0">
              <a:solidFill>
                <a:srgbClr val="091E42"/>
              </a:solidFill>
              <a:latin typeface="freight-text-pro"/>
            </a:endParaRPr>
          </a:p>
          <a:p>
            <a:pPr marL="514350" indent="-514350" algn="l" rtl="0">
              <a:buFont typeface="+mj-lt"/>
              <a:buAutoNum type="arabicPeriod"/>
            </a:pPr>
            <a:r>
              <a:rPr lang="en-IN" dirty="0">
                <a:solidFill>
                  <a:srgbClr val="091E42"/>
                </a:solidFill>
                <a:latin typeface="freight-text-pro"/>
              </a:rPr>
              <a:t>Pandas</a:t>
            </a:r>
          </a:p>
          <a:p>
            <a:pPr marL="514350" indent="-514350" algn="l" rtl="0">
              <a:buFont typeface="+mj-lt"/>
              <a:buAutoNum type="arabicPeriod"/>
            </a:pPr>
            <a:r>
              <a:rPr lang="en-IN" dirty="0">
                <a:solidFill>
                  <a:srgbClr val="091E42"/>
                </a:solidFill>
                <a:latin typeface="freight-text-pro"/>
              </a:rPr>
              <a:t>Matplotlib</a:t>
            </a:r>
          </a:p>
          <a:p>
            <a:pPr marL="514350" indent="-514350" algn="l" rtl="0">
              <a:buFont typeface="+mj-lt"/>
              <a:buAutoNum type="arabicPeriod"/>
            </a:pPr>
            <a:r>
              <a:rPr lang="en-IN" dirty="0">
                <a:solidFill>
                  <a:srgbClr val="091E42"/>
                </a:solidFill>
                <a:latin typeface="freight-text-pro"/>
              </a:rPr>
              <a:t>Seaborn</a:t>
            </a:r>
          </a:p>
          <a:p>
            <a:pPr marL="514350" indent="-514350" algn="l" rtl="0">
              <a:buFont typeface="+mj-lt"/>
              <a:buAutoNum type="arabicPeriod"/>
            </a:pPr>
            <a:r>
              <a:rPr lang="en-IN" dirty="0">
                <a:solidFill>
                  <a:srgbClr val="091E42"/>
                </a:solidFill>
                <a:latin typeface="freight-text-pro"/>
              </a:rPr>
              <a:t>Datetime </a:t>
            </a:r>
          </a:p>
          <a:p>
            <a:pPr marL="514350" indent="-514350" algn="l" rtl="0">
              <a:buFont typeface="+mj-lt"/>
              <a:buAutoNum type="arabicPeriod"/>
            </a:pPr>
            <a:endParaRPr lang="en-IN" dirty="0">
              <a:solidFill>
                <a:srgbClr val="091E42"/>
              </a:solidFill>
              <a:latin typeface="freight-text-pro"/>
            </a:endParaRPr>
          </a:p>
          <a:p>
            <a:pPr algn="l" rtl="0">
              <a:buFont typeface="Wingdings" pitchFamily="2" charset="2"/>
              <a:buChar char="Ø"/>
            </a:pPr>
            <a:r>
              <a:rPr lang="en-IN" dirty="0">
                <a:solidFill>
                  <a:srgbClr val="091E42"/>
                </a:solidFill>
                <a:latin typeface="freight-text-pro"/>
              </a:rPr>
              <a:t>The Loan dataset contains </a:t>
            </a:r>
            <a:r>
              <a:rPr lang="en-IN" b="1" dirty="0">
                <a:solidFill>
                  <a:srgbClr val="091E42"/>
                </a:solidFill>
                <a:latin typeface="freight-text-pro"/>
              </a:rPr>
              <a:t>39,717</a:t>
            </a:r>
            <a:r>
              <a:rPr lang="en-IN" dirty="0">
                <a:solidFill>
                  <a:srgbClr val="091E42"/>
                </a:solidFill>
                <a:latin typeface="freight-text-pro"/>
              </a:rPr>
              <a:t> records comprising of </a:t>
            </a:r>
            <a:r>
              <a:rPr lang="en-IN" b="1" dirty="0">
                <a:solidFill>
                  <a:srgbClr val="091E42"/>
                </a:solidFill>
                <a:latin typeface="freight-text-pro"/>
              </a:rPr>
              <a:t>111</a:t>
            </a:r>
            <a:r>
              <a:rPr lang="en-IN" dirty="0">
                <a:solidFill>
                  <a:srgbClr val="091E42"/>
                </a:solidFill>
                <a:latin typeface="freight-text-pro"/>
              </a:rPr>
              <a:t> features</a:t>
            </a:r>
            <a:endParaRPr lang="en-US" dirty="0"/>
          </a:p>
        </p:txBody>
      </p:sp>
    </p:spTree>
    <p:extLst>
      <p:ext uri="{BB962C8B-B14F-4D97-AF65-F5344CB8AC3E}">
        <p14:creationId xmlns:p14="http://schemas.microsoft.com/office/powerpoint/2010/main" val="66501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9BC2-6931-BDB1-CF75-B3379317BA0A}"/>
              </a:ext>
            </a:extLst>
          </p:cNvPr>
          <p:cNvSpPr>
            <a:spLocks noGrp="1"/>
          </p:cNvSpPr>
          <p:nvPr>
            <p:ph type="title"/>
          </p:nvPr>
        </p:nvSpPr>
        <p:spPr>
          <a:xfrm>
            <a:off x="331076" y="390142"/>
            <a:ext cx="11529847" cy="6077716"/>
          </a:xfrm>
        </p:spPr>
        <p:txBody>
          <a:bodyPr>
            <a:normAutofit/>
          </a:bodyPr>
          <a:lstStyle/>
          <a:p>
            <a:pPr algn="ctr"/>
            <a:r>
              <a:rPr lang="en-US" sz="8000" b="1" dirty="0"/>
              <a:t>Data cleaning</a:t>
            </a:r>
          </a:p>
        </p:txBody>
      </p:sp>
    </p:spTree>
    <p:extLst>
      <p:ext uri="{BB962C8B-B14F-4D97-AF65-F5344CB8AC3E}">
        <p14:creationId xmlns:p14="http://schemas.microsoft.com/office/powerpoint/2010/main" val="68304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6E847-FC20-D91A-FC7F-CC3D337EE582}"/>
              </a:ext>
            </a:extLst>
          </p:cNvPr>
          <p:cNvSpPr>
            <a:spLocks noGrp="1"/>
          </p:cNvSpPr>
          <p:nvPr>
            <p:ph idx="1"/>
          </p:nvPr>
        </p:nvSpPr>
        <p:spPr>
          <a:xfrm>
            <a:off x="838200" y="598022"/>
            <a:ext cx="10515600" cy="5661956"/>
          </a:xfrm>
        </p:spPr>
        <p:txBody>
          <a:bodyPr>
            <a:normAutofit lnSpcReduction="10000"/>
          </a:bodyPr>
          <a:lstStyle/>
          <a:p>
            <a:pPr marL="0" indent="0" algn="l">
              <a:lnSpc>
                <a:spcPct val="150000"/>
              </a:lnSpc>
              <a:buNone/>
            </a:pPr>
            <a:r>
              <a:rPr lang="en-IN" b="0" i="0" dirty="0">
                <a:solidFill>
                  <a:srgbClr val="000000"/>
                </a:solidFill>
                <a:effectLst/>
                <a:latin typeface="Helvetica Neue" panose="02000503000000020004" pitchFamily="2" charset="0"/>
              </a:rPr>
              <a:t>Total number of columns having missing values = </a:t>
            </a:r>
            <a:r>
              <a:rPr lang="en-IN" b="1" i="0" dirty="0">
                <a:solidFill>
                  <a:srgbClr val="000000"/>
                </a:solidFill>
                <a:effectLst/>
                <a:latin typeface="Helvetica Neue" panose="02000503000000020004" pitchFamily="2" charset="0"/>
              </a:rPr>
              <a:t>68 </a:t>
            </a:r>
            <a:r>
              <a:rPr lang="en-IN" i="0" dirty="0">
                <a:solidFill>
                  <a:srgbClr val="000000"/>
                </a:solidFill>
                <a:effectLst/>
                <a:latin typeface="Helvetica Neue" panose="02000503000000020004" pitchFamily="2" charset="0"/>
              </a:rPr>
              <a:t>(61.26%)</a:t>
            </a:r>
          </a:p>
          <a:p>
            <a:pPr lvl="1">
              <a:lnSpc>
                <a:spcPct val="150000"/>
              </a:lnSpc>
              <a:buFont typeface="Wingdings" pitchFamily="2" charset="2"/>
              <a:buChar char="Ø"/>
            </a:pPr>
            <a:r>
              <a:rPr lang="en-IN" b="1" i="0" dirty="0">
                <a:solidFill>
                  <a:srgbClr val="000000"/>
                </a:solidFill>
                <a:effectLst/>
                <a:latin typeface="Helvetica Neue" panose="02000503000000020004" pitchFamily="2" charset="0"/>
              </a:rPr>
              <a:t>54</a:t>
            </a:r>
            <a:r>
              <a:rPr lang="en-IN" b="0" i="0" dirty="0">
                <a:solidFill>
                  <a:srgbClr val="000000"/>
                </a:solidFill>
                <a:effectLst/>
                <a:latin typeface="Helvetica Neue" panose="02000503000000020004" pitchFamily="2" charset="0"/>
              </a:rPr>
              <a:t> columns/features have </a:t>
            </a:r>
            <a:r>
              <a:rPr lang="en-IN" b="0" i="1" dirty="0">
                <a:solidFill>
                  <a:srgbClr val="000000"/>
                </a:solidFill>
                <a:effectLst/>
                <a:latin typeface="Helvetica Neue" panose="02000503000000020004" pitchFamily="2" charset="0"/>
              </a:rPr>
              <a:t>NULL </a:t>
            </a:r>
            <a:r>
              <a:rPr lang="en-IN" b="0" i="0" dirty="0">
                <a:solidFill>
                  <a:srgbClr val="000000"/>
                </a:solidFill>
                <a:effectLst/>
                <a:latin typeface="Helvetica Neue" panose="02000503000000020004" pitchFamily="2" charset="0"/>
              </a:rPr>
              <a:t>values</a:t>
            </a:r>
          </a:p>
          <a:p>
            <a:pPr lvl="1">
              <a:lnSpc>
                <a:spcPct val="150000"/>
              </a:lnSpc>
              <a:buFont typeface="Wingdings" pitchFamily="2" charset="2"/>
              <a:buChar char="Ø"/>
            </a:pPr>
            <a:r>
              <a:rPr lang="en-IN" b="1" i="0" dirty="0">
                <a:solidFill>
                  <a:srgbClr val="000000"/>
                </a:solidFill>
                <a:effectLst/>
                <a:latin typeface="Helvetica Neue" panose="02000503000000020004" pitchFamily="2" charset="0"/>
              </a:rPr>
              <a:t>14</a:t>
            </a:r>
            <a:r>
              <a:rPr lang="en-IN" b="0" i="0" dirty="0">
                <a:solidFill>
                  <a:srgbClr val="000000"/>
                </a:solidFill>
                <a:effectLst/>
                <a:latin typeface="Helvetica Neue" panose="02000503000000020004" pitchFamily="2" charset="0"/>
              </a:rPr>
              <a:t> columns/features have missing values (</a:t>
            </a:r>
            <a:r>
              <a:rPr lang="en-IN" b="0" i="1" dirty="0">
                <a:solidFill>
                  <a:srgbClr val="000000"/>
                </a:solidFill>
                <a:effectLst/>
                <a:latin typeface="Helvetica Neue" panose="02000503000000020004" pitchFamily="2" charset="0"/>
              </a:rPr>
              <a:t>NOT NULL</a:t>
            </a:r>
            <a:r>
              <a:rPr lang="en-IN" b="0" i="0" dirty="0">
                <a:solidFill>
                  <a:srgbClr val="000000"/>
                </a:solidFill>
                <a:effectLst/>
                <a:latin typeface="Helvetica Neue" panose="02000503000000020004" pitchFamily="2" charset="0"/>
              </a:rPr>
              <a:t>)</a:t>
            </a:r>
          </a:p>
          <a:p>
            <a:pPr lvl="2">
              <a:lnSpc>
                <a:spcPct val="150000"/>
              </a:lnSpc>
              <a:buFont typeface="Wingdings" pitchFamily="2" charset="2"/>
              <a:buChar char="ü"/>
            </a:pPr>
            <a:r>
              <a:rPr lang="en-IN" dirty="0">
                <a:solidFill>
                  <a:srgbClr val="000000"/>
                </a:solidFill>
                <a:latin typeface="Helvetica Neue" panose="02000503000000020004" pitchFamily="2" charset="0"/>
              </a:rPr>
              <a:t>There are 10 features which has &lt;30% missing values</a:t>
            </a:r>
            <a:r>
              <a:rPr lang="en-IN" b="0" i="0" dirty="0">
                <a:solidFill>
                  <a:srgbClr val="000000"/>
                </a:solidFill>
                <a:effectLst/>
                <a:latin typeface="Helvetica Neue" panose="02000503000000020004" pitchFamily="2" charset="0"/>
              </a:rPr>
              <a:t> </a:t>
            </a:r>
          </a:p>
          <a:p>
            <a:pPr lvl="2">
              <a:lnSpc>
                <a:spcPct val="150000"/>
              </a:lnSpc>
              <a:buFont typeface="Wingdings" pitchFamily="2" charset="2"/>
              <a:buChar char="ü"/>
            </a:pPr>
            <a:r>
              <a:rPr lang="en-IN" b="0" i="0" dirty="0">
                <a:solidFill>
                  <a:srgbClr val="000000"/>
                </a:solidFill>
                <a:effectLst/>
                <a:latin typeface="Helvetica Neue" panose="02000503000000020004" pitchFamily="2" charset="0"/>
              </a:rPr>
              <a:t>There is only one feature (</a:t>
            </a:r>
            <a:r>
              <a:rPr lang="en-IN" b="0" i="1" dirty="0" err="1">
                <a:solidFill>
                  <a:srgbClr val="000000"/>
                </a:solidFill>
                <a:effectLst/>
                <a:latin typeface="Helvetica Neue" panose="02000503000000020004" pitchFamily="2" charset="0"/>
              </a:rPr>
              <a:t>desc</a:t>
            </a:r>
            <a:r>
              <a:rPr lang="en-IN" b="0" i="0" dirty="0">
                <a:solidFill>
                  <a:srgbClr val="000000"/>
                </a:solidFill>
                <a:effectLst/>
                <a:latin typeface="Helvetica Neue" panose="02000503000000020004" pitchFamily="2" charset="0"/>
              </a:rPr>
              <a:t>) which has &gt;30% &amp; &lt;60% missing values</a:t>
            </a:r>
          </a:p>
          <a:p>
            <a:pPr lvl="2">
              <a:lnSpc>
                <a:spcPct val="150000"/>
              </a:lnSpc>
              <a:buFont typeface="Wingdings" pitchFamily="2" charset="2"/>
              <a:buChar char="ü"/>
            </a:pPr>
            <a:r>
              <a:rPr lang="en-IN" dirty="0">
                <a:solidFill>
                  <a:srgbClr val="000000"/>
                </a:solidFill>
                <a:latin typeface="Helvetica Neue" panose="02000503000000020004" pitchFamily="2" charset="0"/>
              </a:rPr>
              <a:t>T</a:t>
            </a:r>
            <a:r>
              <a:rPr lang="en-IN" b="0" i="0" dirty="0">
                <a:solidFill>
                  <a:srgbClr val="000000"/>
                </a:solidFill>
                <a:effectLst/>
                <a:latin typeface="Helvetica Neue" panose="02000503000000020004" pitchFamily="2" charset="0"/>
              </a:rPr>
              <a:t>here is only one feature (</a:t>
            </a:r>
            <a:r>
              <a:rPr lang="en-IN" b="0" i="1" dirty="0" err="1">
                <a:solidFill>
                  <a:srgbClr val="000000"/>
                </a:solidFill>
                <a:effectLst/>
                <a:latin typeface="Helvetica Neue" panose="02000503000000020004" pitchFamily="2" charset="0"/>
              </a:rPr>
              <a:t>mths_since_last_delinq</a:t>
            </a:r>
            <a:r>
              <a:rPr lang="en-IN" b="0" i="0" dirty="0">
                <a:solidFill>
                  <a:srgbClr val="000000"/>
                </a:solidFill>
                <a:effectLst/>
                <a:latin typeface="Helvetica Neue" panose="02000503000000020004" pitchFamily="2" charset="0"/>
              </a:rPr>
              <a:t>) which has &gt;60% &amp; &lt;90% missing values</a:t>
            </a:r>
          </a:p>
          <a:p>
            <a:pPr lvl="2">
              <a:lnSpc>
                <a:spcPct val="150000"/>
              </a:lnSpc>
              <a:buFont typeface="Wingdings" pitchFamily="2" charset="2"/>
              <a:buChar char="ü"/>
            </a:pPr>
            <a:r>
              <a:rPr lang="en-IN" b="0" i="1" dirty="0">
                <a:solidFill>
                  <a:srgbClr val="000000"/>
                </a:solidFill>
                <a:effectLst/>
                <a:latin typeface="Helvetica Neue" panose="02000503000000020004" pitchFamily="2" charset="0"/>
              </a:rPr>
              <a:t>Only 2</a:t>
            </a:r>
            <a:r>
              <a:rPr lang="en-IN" b="0" i="0" dirty="0">
                <a:solidFill>
                  <a:srgbClr val="000000"/>
                </a:solidFill>
                <a:effectLst/>
                <a:latin typeface="Helvetica Neue" panose="02000503000000020004" pitchFamily="2" charset="0"/>
              </a:rPr>
              <a:t> features (</a:t>
            </a:r>
            <a:r>
              <a:rPr lang="en-IN" b="0" i="1" dirty="0" err="1">
                <a:solidFill>
                  <a:srgbClr val="000000"/>
                </a:solidFill>
                <a:effectLst/>
                <a:latin typeface="Helvetica Neue" panose="02000503000000020004" pitchFamily="2" charset="0"/>
              </a:rPr>
              <a:t>mths_since_last_record</a:t>
            </a:r>
            <a:r>
              <a:rPr lang="en-IN" b="0" i="1" dirty="0">
                <a:solidFill>
                  <a:srgbClr val="000000"/>
                </a:solidFill>
                <a:effectLst/>
                <a:latin typeface="Helvetica Neue" panose="02000503000000020004" pitchFamily="2" charset="0"/>
              </a:rPr>
              <a:t> &amp; </a:t>
            </a:r>
            <a:r>
              <a:rPr lang="en-IN" b="0" i="1" dirty="0" err="1">
                <a:solidFill>
                  <a:srgbClr val="000000"/>
                </a:solidFill>
                <a:effectLst/>
                <a:latin typeface="Helvetica Neue" panose="02000503000000020004" pitchFamily="2" charset="0"/>
              </a:rPr>
              <a:t>next_pymnt_d</a:t>
            </a:r>
            <a:r>
              <a:rPr lang="en-IN" b="0" i="0" dirty="0">
                <a:solidFill>
                  <a:srgbClr val="000000"/>
                </a:solidFill>
                <a:effectLst/>
                <a:latin typeface="Helvetica Neue" panose="02000503000000020004" pitchFamily="2" charset="0"/>
              </a:rPr>
              <a:t>) who have more than &gt;90% &amp; &lt;100% missing values</a:t>
            </a:r>
          </a:p>
          <a:p>
            <a:pPr marL="0" indent="0">
              <a:lnSpc>
                <a:spcPct val="150000"/>
              </a:lnSpc>
              <a:buNone/>
            </a:pPr>
            <a:r>
              <a:rPr lang="en-IN" b="0" i="0" dirty="0">
                <a:solidFill>
                  <a:srgbClr val="000000"/>
                </a:solidFill>
                <a:effectLst/>
                <a:latin typeface="Helvetica Neue" panose="02000503000000020004" pitchFamily="2" charset="0"/>
              </a:rPr>
              <a:t>There are no rows with high percentage of missing values.</a:t>
            </a:r>
          </a:p>
          <a:p>
            <a:pPr marL="457200" lvl="1" indent="0">
              <a:buNone/>
            </a:pPr>
            <a:endParaRPr lang="en-IN" i="0" dirty="0">
              <a:solidFill>
                <a:srgbClr val="000000"/>
              </a:solidFill>
              <a:effectLst/>
              <a:latin typeface="Helvetica Neue" panose="02000503000000020004" pitchFamily="2" charset="0"/>
            </a:endParaRPr>
          </a:p>
        </p:txBody>
      </p:sp>
    </p:spTree>
    <p:extLst>
      <p:ext uri="{BB962C8B-B14F-4D97-AF65-F5344CB8AC3E}">
        <p14:creationId xmlns:p14="http://schemas.microsoft.com/office/powerpoint/2010/main" val="350491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09BC2-6931-BDB1-CF75-B3379317BA0A}"/>
              </a:ext>
            </a:extLst>
          </p:cNvPr>
          <p:cNvSpPr>
            <a:spLocks noGrp="1"/>
          </p:cNvSpPr>
          <p:nvPr>
            <p:ph type="title"/>
          </p:nvPr>
        </p:nvSpPr>
        <p:spPr>
          <a:xfrm>
            <a:off x="331076" y="390142"/>
            <a:ext cx="11529847" cy="6077716"/>
          </a:xfrm>
        </p:spPr>
        <p:txBody>
          <a:bodyPr>
            <a:normAutofit/>
          </a:bodyPr>
          <a:lstStyle/>
          <a:p>
            <a:pPr algn="ctr"/>
            <a:r>
              <a:rPr lang="en-US" sz="8000" b="1" dirty="0"/>
              <a:t>Data analysis</a:t>
            </a:r>
          </a:p>
        </p:txBody>
      </p:sp>
    </p:spTree>
    <p:extLst>
      <p:ext uri="{BB962C8B-B14F-4D97-AF65-F5344CB8AC3E}">
        <p14:creationId xmlns:p14="http://schemas.microsoft.com/office/powerpoint/2010/main" val="264222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1102</Words>
  <Application>Microsoft Macintosh PowerPoint</Application>
  <PresentationFormat>Widescreen</PresentationFormat>
  <Paragraphs>105</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freight-text-pro</vt:lpstr>
      <vt:lpstr>Helvetica Neue</vt:lpstr>
      <vt:lpstr>Wingdings</vt:lpstr>
      <vt:lpstr>Office Theme</vt:lpstr>
      <vt:lpstr>PowerPoint Presentation</vt:lpstr>
      <vt:lpstr>PowerPoint Presentation</vt:lpstr>
      <vt:lpstr>Requirement</vt:lpstr>
      <vt:lpstr>PowerPoint Presentation</vt:lpstr>
      <vt:lpstr>Data understanding</vt:lpstr>
      <vt:lpstr>PowerPoint Presentation</vt:lpstr>
      <vt:lpstr>Data cleaning</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dc:title>
  <dc:creator>Shastri, Shishira</dc:creator>
  <cp:lastModifiedBy>Shastri, Shishira</cp:lastModifiedBy>
  <cp:revision>69</cp:revision>
  <dcterms:created xsi:type="dcterms:W3CDTF">2022-10-05T05:50:48Z</dcterms:created>
  <dcterms:modified xsi:type="dcterms:W3CDTF">2022-10-05T11:47:47Z</dcterms:modified>
</cp:coreProperties>
</file>