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7"/>
  </p:notesMasterIdLst>
  <p:handoutMasterIdLst>
    <p:handoutMasterId r:id="rId18"/>
  </p:handoutMasterIdLst>
  <p:sldIdLst>
    <p:sldId id="257" r:id="rId5"/>
    <p:sldId id="258"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11/17/2024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608028"/>
            <a:ext cx="10356174" cy="1200647"/>
          </a:xfrm>
        </p:spPr>
        <p:txBody>
          <a:bodyPr/>
          <a:lstStyle/>
          <a:p>
            <a:pPr marL="0" indent="0" algn="ctr">
              <a:buNone/>
            </a:pPr>
            <a:r>
              <a:rPr lang="en-US" sz="2800" dirty="0" smtClean="0">
                <a:latin typeface="Algerian" panose="04020705040A02060702" pitchFamily="82" charset="0"/>
              </a:rPr>
              <a:t>Course: Software Engineering</a:t>
            </a:r>
          </a:p>
          <a:p>
            <a:pPr marL="0" indent="0" algn="ctr">
              <a:buNone/>
            </a:pPr>
            <a:r>
              <a:rPr lang="en-US" dirty="0">
                <a:latin typeface="Algerian" panose="04020705040A02060702" pitchFamily="82" charset="0"/>
              </a:rPr>
              <a:t>Presentation on-Extreme Programming</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671" y="479148"/>
            <a:ext cx="2139066" cy="2128880"/>
          </a:xfrm>
          <a:prstGeom prst="rect">
            <a:avLst/>
          </a:prstGeom>
        </p:spPr>
      </p:pic>
      <p:sp>
        <p:nvSpPr>
          <p:cNvPr id="7" name="TextBox 6"/>
          <p:cNvSpPr txBox="1"/>
          <p:nvPr/>
        </p:nvSpPr>
        <p:spPr>
          <a:xfrm>
            <a:off x="1812899" y="4093978"/>
            <a:ext cx="2775003" cy="1631216"/>
          </a:xfrm>
          <a:prstGeom prst="rect">
            <a:avLst/>
          </a:prstGeom>
          <a:noFill/>
        </p:spPr>
        <p:txBody>
          <a:bodyPr wrap="square" rtlCol="0">
            <a:spAutoFit/>
          </a:bodyPr>
          <a:lstStyle/>
          <a:p>
            <a:endParaRPr lang="en-US" sz="2000" dirty="0" smtClean="0">
              <a:latin typeface="Javanese Text" panose="02000000000000000000" pitchFamily="2" charset="0"/>
            </a:endParaRPr>
          </a:p>
          <a:p>
            <a:r>
              <a:rPr lang="en-US" sz="2000" dirty="0" smtClean="0">
                <a:latin typeface="Javanese Text" panose="02000000000000000000" pitchFamily="2" charset="0"/>
              </a:rPr>
              <a:t>Submitted </a:t>
            </a:r>
            <a:r>
              <a:rPr lang="en-US" sz="2000" dirty="0">
                <a:latin typeface="Javanese Text" panose="02000000000000000000" pitchFamily="2" charset="0"/>
              </a:rPr>
              <a:t>by </a:t>
            </a:r>
            <a:endParaRPr lang="en-US" sz="2000" dirty="0" smtClean="0">
              <a:latin typeface="Javanese Text" panose="02000000000000000000" pitchFamily="2" charset="0"/>
            </a:endParaRPr>
          </a:p>
          <a:p>
            <a:r>
              <a:rPr lang="en-US" sz="2000" dirty="0" err="1" smtClean="0">
                <a:latin typeface="Javanese Text" panose="02000000000000000000" pitchFamily="2" charset="0"/>
              </a:rPr>
              <a:t>Shafinaj</a:t>
            </a:r>
            <a:r>
              <a:rPr lang="en-US" sz="2000" dirty="0" smtClean="0">
                <a:latin typeface="Javanese Text" panose="02000000000000000000" pitchFamily="2" charset="0"/>
              </a:rPr>
              <a:t> </a:t>
            </a:r>
            <a:r>
              <a:rPr lang="en-US" sz="2000" dirty="0" err="1" smtClean="0">
                <a:latin typeface="Javanese Text" panose="02000000000000000000" pitchFamily="2" charset="0"/>
              </a:rPr>
              <a:t>Jerin</a:t>
            </a:r>
            <a:r>
              <a:rPr lang="en-US" sz="2000" dirty="0" smtClean="0">
                <a:latin typeface="Javanese Text" panose="02000000000000000000" pitchFamily="2" charset="0"/>
              </a:rPr>
              <a:t> Asha</a:t>
            </a:r>
            <a:endParaRPr lang="en-US" sz="2000" dirty="0">
              <a:latin typeface="Javanese Text" panose="02000000000000000000" pitchFamily="2" charset="0"/>
            </a:endParaRPr>
          </a:p>
          <a:p>
            <a:r>
              <a:rPr lang="en-US" sz="2000" dirty="0" smtClean="0">
                <a:latin typeface="Javanese Text" panose="02000000000000000000" pitchFamily="2" charset="0"/>
              </a:rPr>
              <a:t>ID: IT-21031 </a:t>
            </a:r>
          </a:p>
          <a:p>
            <a:r>
              <a:rPr lang="en-US" sz="2000" dirty="0" smtClean="0">
                <a:latin typeface="Javanese Text" panose="02000000000000000000" pitchFamily="2" charset="0"/>
              </a:rPr>
              <a:t>3rd </a:t>
            </a:r>
            <a:r>
              <a:rPr lang="en-US" sz="2000" dirty="0">
                <a:latin typeface="Javanese Text" panose="02000000000000000000" pitchFamily="2" charset="0"/>
              </a:rPr>
              <a:t>year 2nd semester</a:t>
            </a:r>
          </a:p>
        </p:txBody>
      </p:sp>
      <p:sp>
        <p:nvSpPr>
          <p:cNvPr id="8" name="TextBox 7"/>
          <p:cNvSpPr txBox="1"/>
          <p:nvPr/>
        </p:nvSpPr>
        <p:spPr>
          <a:xfrm>
            <a:off x="6599583" y="4325510"/>
            <a:ext cx="3745064" cy="1938992"/>
          </a:xfrm>
          <a:prstGeom prst="rect">
            <a:avLst/>
          </a:prstGeom>
          <a:noFill/>
        </p:spPr>
        <p:txBody>
          <a:bodyPr wrap="square" rtlCol="0">
            <a:spAutoFit/>
          </a:bodyPr>
          <a:lstStyle/>
          <a:p>
            <a:r>
              <a:rPr lang="en-US" sz="2000" dirty="0">
                <a:latin typeface="Javanese Text" panose="02000000000000000000" pitchFamily="2" charset="0"/>
              </a:rPr>
              <a:t>Submitted To </a:t>
            </a:r>
            <a:endParaRPr lang="en-US" sz="2000" dirty="0" smtClean="0">
              <a:latin typeface="Javanese Text" panose="02000000000000000000" pitchFamily="2" charset="0"/>
            </a:endParaRPr>
          </a:p>
          <a:p>
            <a:r>
              <a:rPr lang="en-US" sz="2000" dirty="0" smtClean="0">
                <a:latin typeface="Javanese Text" panose="02000000000000000000" pitchFamily="2" charset="0"/>
              </a:rPr>
              <a:t>Mr</a:t>
            </a:r>
            <a:r>
              <a:rPr lang="en-US" sz="2000" dirty="0">
                <a:latin typeface="Javanese Text" panose="02000000000000000000" pitchFamily="2" charset="0"/>
              </a:rPr>
              <a:t>. </a:t>
            </a:r>
            <a:r>
              <a:rPr lang="en-US" sz="2000" dirty="0" err="1">
                <a:latin typeface="Javanese Text" panose="02000000000000000000" pitchFamily="2" charset="0"/>
              </a:rPr>
              <a:t>Ziaur</a:t>
            </a:r>
            <a:r>
              <a:rPr lang="en-US" sz="2000" dirty="0">
                <a:latin typeface="Javanese Text" panose="02000000000000000000" pitchFamily="2" charset="0"/>
              </a:rPr>
              <a:t> Rahman Assistant </a:t>
            </a:r>
            <a:endParaRPr lang="en-US" sz="2000" dirty="0" smtClean="0">
              <a:latin typeface="Javanese Text" panose="02000000000000000000" pitchFamily="2" charset="0"/>
            </a:endParaRPr>
          </a:p>
          <a:p>
            <a:r>
              <a:rPr lang="en-US" sz="2000" dirty="0" smtClean="0">
                <a:latin typeface="Javanese Text" panose="02000000000000000000" pitchFamily="2" charset="0"/>
              </a:rPr>
              <a:t>Professor </a:t>
            </a:r>
          </a:p>
          <a:p>
            <a:r>
              <a:rPr lang="en-US" sz="2000" dirty="0" smtClean="0">
                <a:latin typeface="Javanese Text" panose="02000000000000000000" pitchFamily="2" charset="0"/>
              </a:rPr>
              <a:t>Dept</a:t>
            </a:r>
            <a:r>
              <a:rPr lang="en-US" sz="2000" dirty="0">
                <a:latin typeface="Javanese Text" panose="02000000000000000000" pitchFamily="2" charset="0"/>
              </a:rPr>
              <a:t>. of ICT </a:t>
            </a:r>
            <a:endParaRPr lang="en-US" sz="2000" dirty="0" smtClean="0">
              <a:latin typeface="Javanese Text" panose="02000000000000000000" pitchFamily="2" charset="0"/>
            </a:endParaRPr>
          </a:p>
          <a:p>
            <a:r>
              <a:rPr lang="en-US" sz="2000" dirty="0" err="1" smtClean="0">
                <a:latin typeface="Javanese Text" panose="02000000000000000000" pitchFamily="2" charset="0"/>
              </a:rPr>
              <a:t>Mawlana</a:t>
            </a:r>
            <a:r>
              <a:rPr lang="en-US" sz="2000" dirty="0" smtClean="0">
                <a:latin typeface="Javanese Text" panose="02000000000000000000" pitchFamily="2" charset="0"/>
              </a:rPr>
              <a:t> </a:t>
            </a:r>
            <a:r>
              <a:rPr lang="en-US" sz="2000" dirty="0" err="1">
                <a:latin typeface="Javanese Text" panose="02000000000000000000" pitchFamily="2" charset="0"/>
              </a:rPr>
              <a:t>Bhashani</a:t>
            </a:r>
            <a:r>
              <a:rPr lang="en-US" sz="2000" dirty="0">
                <a:latin typeface="Javanese Text" panose="02000000000000000000" pitchFamily="2" charset="0"/>
              </a:rPr>
              <a:t> Science and Technology University </a:t>
            </a:r>
          </a:p>
        </p:txBody>
      </p:sp>
    </p:spTree>
    <p:extLst>
      <p:ext uri="{BB962C8B-B14F-4D97-AF65-F5344CB8AC3E}">
        <p14:creationId xmlns:p14="http://schemas.microsoft.com/office/powerpoint/2010/main" val="325368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648953"/>
            <a:ext cx="9905999" cy="4399723"/>
          </a:xfrm>
        </p:spPr>
        <p:txBody>
          <a:bodyPr>
            <a:normAutofit/>
          </a:bodyPr>
          <a:lstStyle/>
          <a:p>
            <a:pPr marL="285750" indent="-285750">
              <a:buFont typeface="Wingdings" panose="05000000000000000000" pitchFamily="2" charset="2"/>
              <a:buChar char="Ø"/>
            </a:pPr>
            <a:r>
              <a:rPr lang="en-US" sz="1800" dirty="0">
                <a:latin typeface="Javanese Text" panose="02000000000000000000" pitchFamily="2" charset="0"/>
              </a:rPr>
              <a:t>Improved Code Quality</a:t>
            </a:r>
          </a:p>
          <a:p>
            <a:pPr marL="285750" indent="-285750">
              <a:buFont typeface="Wingdings" panose="05000000000000000000" pitchFamily="2" charset="2"/>
              <a:buChar char="Ø"/>
            </a:pPr>
            <a:r>
              <a:rPr lang="en-US" sz="1800" dirty="0">
                <a:latin typeface="Javanese Text" panose="02000000000000000000" pitchFamily="2" charset="0"/>
              </a:rPr>
              <a:t>Faster Adaptation to Changes</a:t>
            </a:r>
          </a:p>
          <a:p>
            <a:pPr marL="285750" indent="-285750">
              <a:buFont typeface="Wingdings" panose="05000000000000000000" pitchFamily="2" charset="2"/>
              <a:buChar char="Ø"/>
            </a:pPr>
            <a:r>
              <a:rPr lang="en-US" sz="1800" dirty="0">
                <a:latin typeface="Javanese Text" panose="02000000000000000000" pitchFamily="2" charset="0"/>
              </a:rPr>
              <a:t>Enhanced Collaboration</a:t>
            </a:r>
          </a:p>
          <a:p>
            <a:pPr marL="285750" indent="-285750">
              <a:buFont typeface="Wingdings" panose="05000000000000000000" pitchFamily="2" charset="2"/>
              <a:buChar char="Ø"/>
            </a:pPr>
            <a:r>
              <a:rPr lang="en-US" sz="1800" dirty="0">
                <a:latin typeface="Javanese Text" panose="02000000000000000000" pitchFamily="2" charset="0"/>
              </a:rPr>
              <a:t>Customer Satisfaction</a:t>
            </a:r>
          </a:p>
          <a:p>
            <a:pPr marL="285750" indent="-285750">
              <a:buFont typeface="Wingdings" panose="05000000000000000000" pitchFamily="2" charset="2"/>
              <a:buChar char="Ø"/>
            </a:pPr>
            <a:r>
              <a:rPr lang="en-US" sz="1800" dirty="0">
                <a:latin typeface="Javanese Text" panose="02000000000000000000" pitchFamily="2" charset="0"/>
              </a:rPr>
              <a:t>Reduced Project Risks</a:t>
            </a:r>
          </a:p>
          <a:p>
            <a:pPr marL="285750" indent="-285750">
              <a:buFont typeface="Wingdings" panose="05000000000000000000" pitchFamily="2" charset="2"/>
              <a:buChar char="Ø"/>
            </a:pPr>
            <a:r>
              <a:rPr lang="en-US" sz="1800" dirty="0">
                <a:latin typeface="Javanese Text" panose="02000000000000000000" pitchFamily="2" charset="0"/>
              </a:rPr>
              <a:t>Continuous Improvement</a:t>
            </a:r>
          </a:p>
          <a:p>
            <a:pPr marL="285750" indent="-285750">
              <a:buFont typeface="Wingdings" panose="05000000000000000000" pitchFamily="2" charset="2"/>
              <a:buChar char="Ø"/>
            </a:pPr>
            <a:r>
              <a:rPr lang="en-US" sz="1800" dirty="0">
                <a:latin typeface="Javanese Text" panose="02000000000000000000" pitchFamily="2" charset="0"/>
              </a:rPr>
              <a:t>Increased Developer Productivity</a:t>
            </a:r>
          </a:p>
          <a:p>
            <a:pPr marL="285750" indent="-285750">
              <a:buFont typeface="Wingdings" panose="05000000000000000000" pitchFamily="2" charset="2"/>
              <a:buChar char="Ø"/>
            </a:pPr>
            <a:r>
              <a:rPr lang="en-US" sz="1800" dirty="0">
                <a:latin typeface="Javanese Text" panose="02000000000000000000" pitchFamily="2" charset="0"/>
              </a:rPr>
              <a:t>Better Team Morale</a:t>
            </a:r>
          </a:p>
          <a:p>
            <a:pPr marL="0" indent="0">
              <a:buNone/>
            </a:pPr>
            <a:endParaRPr lang="en-US" dirty="0"/>
          </a:p>
        </p:txBody>
      </p:sp>
      <p:sp>
        <p:nvSpPr>
          <p:cNvPr id="2" name="TextBox 1"/>
          <p:cNvSpPr txBox="1"/>
          <p:nvPr/>
        </p:nvSpPr>
        <p:spPr>
          <a:xfrm>
            <a:off x="1141412" y="787179"/>
            <a:ext cx="9905999" cy="861774"/>
          </a:xfrm>
          <a:prstGeom prst="rect">
            <a:avLst/>
          </a:prstGeom>
          <a:noFill/>
        </p:spPr>
        <p:txBody>
          <a:bodyPr wrap="square" rtlCol="0">
            <a:spAutoFit/>
          </a:bodyPr>
          <a:lstStyle/>
          <a:p>
            <a:r>
              <a:rPr lang="en-US" sz="3200" dirty="0">
                <a:latin typeface="Algerian" panose="04020705040A02060702" pitchFamily="82" charset="0"/>
              </a:rPr>
              <a:t>Benefits of XP</a:t>
            </a:r>
          </a:p>
          <a:p>
            <a:endParaRPr lang="en-US" dirty="0"/>
          </a:p>
        </p:txBody>
      </p:sp>
    </p:spTree>
    <p:extLst>
      <p:ext uri="{BB962C8B-B14F-4D97-AF65-F5344CB8AC3E}">
        <p14:creationId xmlns:p14="http://schemas.microsoft.com/office/powerpoint/2010/main" val="258290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64322776"/>
              </p:ext>
            </p:extLst>
          </p:nvPr>
        </p:nvGraphicFramePr>
        <p:xfrm>
          <a:off x="1141413" y="1558458"/>
          <a:ext cx="9906000" cy="423009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399564940"/>
                    </a:ext>
                  </a:extLst>
                </a:gridCol>
                <a:gridCol w="4953000">
                  <a:extLst>
                    <a:ext uri="{9D8B030D-6E8A-4147-A177-3AD203B41FA5}">
                      <a16:colId xmlns:a16="http://schemas.microsoft.com/office/drawing/2014/main" val="1601109058"/>
                    </a:ext>
                  </a:extLst>
                </a:gridCol>
              </a:tblGrid>
              <a:tr h="846018">
                <a:tc>
                  <a:txBody>
                    <a:bodyPr/>
                    <a:lstStyle/>
                    <a:p>
                      <a:pPr algn="ctr"/>
                      <a:endParaRPr lang="en-US" sz="1800" dirty="0" smtClean="0">
                        <a:latin typeface="Algerian" panose="04020705040A02060702" pitchFamily="82" charset="0"/>
                      </a:endParaRPr>
                    </a:p>
                    <a:p>
                      <a:pPr algn="ctr"/>
                      <a:r>
                        <a:rPr lang="en-US" sz="1800" dirty="0" smtClean="0">
                          <a:latin typeface="Algerian" panose="04020705040A02060702" pitchFamily="82" charset="0"/>
                        </a:rPr>
                        <a:t>ADVANTAGES</a:t>
                      </a:r>
                      <a:endParaRPr lang="en-US" dirty="0"/>
                    </a:p>
                  </a:txBody>
                  <a:tcPr>
                    <a:solidFill>
                      <a:schemeClr val="accent6">
                        <a:lumMod val="50000"/>
                      </a:schemeClr>
                    </a:solidFill>
                  </a:tcPr>
                </a:tc>
                <a:tc>
                  <a:txBody>
                    <a:bodyPr/>
                    <a:lstStyle/>
                    <a:p>
                      <a:pPr algn="ctr"/>
                      <a:endParaRPr lang="en-US" sz="1800" dirty="0" smtClean="0">
                        <a:latin typeface="Algerian" panose="04020705040A02060702" pitchFamily="82" charset="0"/>
                      </a:endParaRPr>
                    </a:p>
                    <a:p>
                      <a:pPr algn="ctr"/>
                      <a:r>
                        <a:rPr lang="en-US" sz="1800" dirty="0" smtClean="0">
                          <a:latin typeface="Algerian" panose="04020705040A02060702" pitchFamily="82" charset="0"/>
                        </a:rPr>
                        <a:t>DISADVANTAGES</a:t>
                      </a:r>
                      <a:endParaRPr lang="en-US" dirty="0"/>
                    </a:p>
                  </a:txBody>
                  <a:tcPr>
                    <a:solidFill>
                      <a:schemeClr val="accent6">
                        <a:lumMod val="50000"/>
                      </a:schemeClr>
                    </a:solidFill>
                  </a:tcPr>
                </a:tc>
                <a:extLst>
                  <a:ext uri="{0D108BD9-81ED-4DB2-BD59-A6C34878D82A}">
                    <a16:rowId xmlns:a16="http://schemas.microsoft.com/office/drawing/2014/main" val="3774504108"/>
                  </a:ext>
                </a:extLst>
              </a:tr>
              <a:tr h="846018">
                <a:tc>
                  <a:txBody>
                    <a:bodyPr/>
                    <a:lstStyle/>
                    <a:p>
                      <a:r>
                        <a:rPr lang="en-US" dirty="0" smtClean="0">
                          <a:latin typeface="Javanese Text" panose="02000000000000000000" pitchFamily="2" charset="0"/>
                        </a:rPr>
                        <a:t>1. Slipped schedules</a:t>
                      </a:r>
                      <a:endParaRPr lang="en-US" dirty="0">
                        <a:latin typeface="Javanese Text" panose="02000000000000000000" pitchFamily="2" charset="0"/>
                      </a:endParaRPr>
                    </a:p>
                  </a:txBody>
                  <a:tcPr/>
                </a:tc>
                <a:tc>
                  <a:txBody>
                    <a:bodyPr/>
                    <a:lstStyle/>
                    <a:p>
                      <a:r>
                        <a:rPr lang="en-US" dirty="0" smtClean="0">
                          <a:latin typeface="Javanese Text" panose="02000000000000000000" pitchFamily="2" charset="0"/>
                        </a:rPr>
                        <a:t>1. High commitment</a:t>
                      </a:r>
                      <a:endParaRPr lang="en-US" dirty="0">
                        <a:latin typeface="Javanese Text" panose="02000000000000000000" pitchFamily="2" charset="0"/>
                      </a:endParaRPr>
                    </a:p>
                  </a:txBody>
                  <a:tcPr/>
                </a:tc>
                <a:extLst>
                  <a:ext uri="{0D108BD9-81ED-4DB2-BD59-A6C34878D82A}">
                    <a16:rowId xmlns:a16="http://schemas.microsoft.com/office/drawing/2014/main" val="3117326344"/>
                  </a:ext>
                </a:extLst>
              </a:tr>
              <a:tr h="846018">
                <a:tc>
                  <a:txBody>
                    <a:bodyPr/>
                    <a:lstStyle/>
                    <a:p>
                      <a:r>
                        <a:rPr lang="en-US" dirty="0" smtClean="0">
                          <a:latin typeface="Javanese Text" panose="02000000000000000000" pitchFamily="2" charset="0"/>
                        </a:rPr>
                        <a:t>2. Misunderstanding the business or domain</a:t>
                      </a:r>
                      <a:endParaRPr lang="en-US" dirty="0">
                        <a:latin typeface="Javanese Text" panose="02000000000000000000" pitchFamily="2" charset="0"/>
                      </a:endParaRPr>
                    </a:p>
                  </a:txBody>
                  <a:tcPr/>
                </a:tc>
                <a:tc>
                  <a:txBody>
                    <a:bodyPr/>
                    <a:lstStyle/>
                    <a:p>
                      <a:r>
                        <a:rPr lang="en-US" dirty="0" smtClean="0">
                          <a:latin typeface="Javanese Text" panose="02000000000000000000" pitchFamily="2" charset="0"/>
                        </a:rPr>
                        <a:t>2. Time investment</a:t>
                      </a:r>
                      <a:endParaRPr lang="en-US" dirty="0">
                        <a:latin typeface="Javanese Text" panose="02000000000000000000" pitchFamily="2" charset="0"/>
                      </a:endParaRPr>
                    </a:p>
                  </a:txBody>
                  <a:tcPr/>
                </a:tc>
                <a:extLst>
                  <a:ext uri="{0D108BD9-81ED-4DB2-BD59-A6C34878D82A}">
                    <a16:rowId xmlns:a16="http://schemas.microsoft.com/office/drawing/2014/main" val="3646557454"/>
                  </a:ext>
                </a:extLst>
              </a:tr>
              <a:tr h="846018">
                <a:tc>
                  <a:txBody>
                    <a:bodyPr/>
                    <a:lstStyle/>
                    <a:p>
                      <a:r>
                        <a:rPr lang="en-US" dirty="0" smtClean="0">
                          <a:latin typeface="Javanese Text" panose="02000000000000000000" pitchFamily="2" charset="0"/>
                        </a:rPr>
                        <a:t>3. Canceled projects</a:t>
                      </a:r>
                      <a:endParaRPr lang="en-US" dirty="0">
                        <a:latin typeface="Javanese Text" panose="02000000000000000000" pitchFamily="2" charset="0"/>
                      </a:endParaRPr>
                    </a:p>
                  </a:txBody>
                  <a:tcPr/>
                </a:tc>
                <a:tc>
                  <a:txBody>
                    <a:bodyPr/>
                    <a:lstStyle/>
                    <a:p>
                      <a:r>
                        <a:rPr lang="en-US" dirty="0" smtClean="0">
                          <a:latin typeface="Javanese Text" panose="02000000000000000000" pitchFamily="2" charset="0"/>
                        </a:rPr>
                        <a:t>3. Not suitable for all teams</a:t>
                      </a:r>
                      <a:endParaRPr lang="en-US" dirty="0">
                        <a:latin typeface="Javanese Text" panose="02000000000000000000" pitchFamily="2" charset="0"/>
                      </a:endParaRPr>
                    </a:p>
                  </a:txBody>
                  <a:tcPr/>
                </a:tc>
                <a:extLst>
                  <a:ext uri="{0D108BD9-81ED-4DB2-BD59-A6C34878D82A}">
                    <a16:rowId xmlns:a16="http://schemas.microsoft.com/office/drawing/2014/main" val="794750316"/>
                  </a:ext>
                </a:extLst>
              </a:tr>
              <a:tr h="846018">
                <a:tc>
                  <a:txBody>
                    <a:bodyPr/>
                    <a:lstStyle/>
                    <a:p>
                      <a:r>
                        <a:rPr lang="en-US" dirty="0" smtClean="0">
                          <a:latin typeface="Javanese Text" panose="02000000000000000000" pitchFamily="2" charset="0"/>
                        </a:rPr>
                        <a:t>4. Business changes</a:t>
                      </a:r>
                      <a:endParaRPr lang="en-US" dirty="0">
                        <a:latin typeface="Javanese Text" panose="02000000000000000000" pitchFamily="2" charset="0"/>
                      </a:endParaRPr>
                    </a:p>
                  </a:txBody>
                  <a:tcPr/>
                </a:tc>
                <a:tc>
                  <a:txBody>
                    <a:bodyPr/>
                    <a:lstStyle/>
                    <a:p>
                      <a:r>
                        <a:rPr lang="en-US" dirty="0" smtClean="0">
                          <a:latin typeface="Javanese Text" panose="02000000000000000000" pitchFamily="2" charset="0"/>
                        </a:rPr>
                        <a:t>4. Not highly focused on design</a:t>
                      </a:r>
                      <a:endParaRPr lang="en-US" dirty="0">
                        <a:latin typeface="Javanese Text" panose="02000000000000000000" pitchFamily="2" charset="0"/>
                      </a:endParaRPr>
                    </a:p>
                  </a:txBody>
                  <a:tcPr/>
                </a:tc>
                <a:extLst>
                  <a:ext uri="{0D108BD9-81ED-4DB2-BD59-A6C34878D82A}">
                    <a16:rowId xmlns:a16="http://schemas.microsoft.com/office/drawing/2014/main" val="309178899"/>
                  </a:ext>
                </a:extLst>
              </a:tr>
            </a:tbl>
          </a:graphicData>
        </a:graphic>
      </p:graphicFrame>
      <p:sp>
        <p:nvSpPr>
          <p:cNvPr id="2" name="TextBox 1"/>
          <p:cNvSpPr txBox="1"/>
          <p:nvPr/>
        </p:nvSpPr>
        <p:spPr>
          <a:xfrm>
            <a:off x="1141411" y="755374"/>
            <a:ext cx="9905999" cy="584775"/>
          </a:xfrm>
          <a:prstGeom prst="rect">
            <a:avLst/>
          </a:prstGeom>
          <a:noFill/>
        </p:spPr>
        <p:txBody>
          <a:bodyPr wrap="square" rtlCol="0">
            <a:spAutoFit/>
          </a:bodyPr>
          <a:lstStyle/>
          <a:p>
            <a:r>
              <a:rPr lang="en-US" sz="3200" dirty="0" smtClean="0">
                <a:latin typeface="Algerian" panose="04020705040A02060702" pitchFamily="82" charset="0"/>
              </a:rPr>
              <a:t>ADVANTAGES &amp; DISADVANTAGES OF XP</a:t>
            </a:r>
            <a:endParaRPr lang="en-US" sz="3200" dirty="0">
              <a:latin typeface="Algerian" panose="04020705040A02060702" pitchFamily="82" charset="0"/>
            </a:endParaRPr>
          </a:p>
        </p:txBody>
      </p:sp>
    </p:spTree>
    <p:extLst>
      <p:ext uri="{BB962C8B-B14F-4D97-AF65-F5344CB8AC3E}">
        <p14:creationId xmlns:p14="http://schemas.microsoft.com/office/powerpoint/2010/main" val="324978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940118"/>
            <a:ext cx="10252807" cy="3851083"/>
          </a:xfrm>
        </p:spPr>
        <p:txBody>
          <a:bodyPr/>
          <a:lstStyle/>
          <a:p>
            <a:pPr marL="0" indent="0" algn="ctr">
              <a:buNone/>
            </a:pPr>
            <a:endParaRPr lang="en-US" dirty="0" smtClean="0"/>
          </a:p>
          <a:p>
            <a:pPr marL="0" indent="0" algn="ctr">
              <a:buNone/>
            </a:pPr>
            <a:endParaRPr lang="en-US" dirty="0"/>
          </a:p>
          <a:p>
            <a:pPr marL="0" indent="0" algn="ctr">
              <a:buNone/>
            </a:pPr>
            <a:r>
              <a:rPr lang="en-US" sz="4000" dirty="0" smtClean="0">
                <a:latin typeface="Algerian" panose="04020705040A02060702" pitchFamily="82" charset="0"/>
              </a:rPr>
              <a:t>THANK YOU</a:t>
            </a:r>
            <a:endParaRPr lang="en-US" sz="4000" dirty="0">
              <a:latin typeface="Algerian" panose="04020705040A02060702" pitchFamily="82" charset="0"/>
            </a:endParaRPr>
          </a:p>
        </p:txBody>
      </p:sp>
    </p:spTree>
    <p:extLst>
      <p:ext uri="{BB962C8B-B14F-4D97-AF65-F5344CB8AC3E}">
        <p14:creationId xmlns:p14="http://schemas.microsoft.com/office/powerpoint/2010/main" val="143334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6097" y="1741336"/>
            <a:ext cx="9905999" cy="4399723"/>
          </a:xfrm>
        </p:spPr>
        <p:txBody>
          <a:bodyPr/>
          <a:lstStyle/>
          <a:p>
            <a:r>
              <a:rPr lang="en-US" sz="2000" dirty="0">
                <a:latin typeface="Javanese Text" panose="02000000000000000000" pitchFamily="2" charset="0"/>
              </a:rPr>
              <a:t>Extreme Programming</a:t>
            </a:r>
            <a:r>
              <a:rPr lang="en-US" sz="2000" dirty="0">
                <a:latin typeface="Arial Narrow" panose="020B0606020202030204" pitchFamily="34" charset="0"/>
              </a:rPr>
              <a:t>(XP) </a:t>
            </a:r>
            <a:r>
              <a:rPr lang="en-US" sz="2000" dirty="0">
                <a:latin typeface="Javanese Text" panose="02000000000000000000" pitchFamily="2" charset="0"/>
              </a:rPr>
              <a:t>is an agile software development methodology which was designed for improving the software quality and responsiveness to customer needs. It has some unique abilities like simplicity , continuous feedback , frequent delivery , teamwork etc.</a:t>
            </a:r>
          </a:p>
          <a:p>
            <a:pPr marL="0" indent="0">
              <a:lnSpc>
                <a:spcPct val="100000"/>
              </a:lnSpc>
              <a:buNone/>
            </a:pPr>
            <a:r>
              <a:rPr lang="en-US" sz="2000" dirty="0">
                <a:latin typeface="Javanese Text" panose="02000000000000000000" pitchFamily="2" charset="0"/>
              </a:rPr>
              <a:t> </a:t>
            </a:r>
            <a:r>
              <a:rPr lang="en-US" sz="2000" dirty="0" smtClean="0">
                <a:latin typeface="Javanese Text" panose="02000000000000000000" pitchFamily="2" charset="0"/>
              </a:rPr>
              <a:t>  </a:t>
            </a:r>
          </a:p>
          <a:p>
            <a:pPr marL="0" indent="0">
              <a:lnSpc>
                <a:spcPct val="100000"/>
              </a:lnSpc>
              <a:buNone/>
            </a:pPr>
            <a:r>
              <a:rPr lang="en-US" sz="2000" dirty="0">
                <a:latin typeface="Javanese Text" panose="02000000000000000000" pitchFamily="2" charset="0"/>
              </a:rPr>
              <a:t> </a:t>
            </a:r>
            <a:r>
              <a:rPr lang="en-US" sz="2000" dirty="0" smtClean="0">
                <a:latin typeface="Javanese Text" panose="02000000000000000000" pitchFamily="2" charset="0"/>
              </a:rPr>
              <a:t>  Here we can see different steps of </a:t>
            </a:r>
          </a:p>
          <a:p>
            <a:pPr marL="0" indent="0">
              <a:lnSpc>
                <a:spcPct val="100000"/>
              </a:lnSpc>
              <a:buNone/>
            </a:pPr>
            <a:r>
              <a:rPr lang="en-US" sz="2000" dirty="0">
                <a:latin typeface="Javanese Text" panose="02000000000000000000" pitchFamily="2" charset="0"/>
              </a:rPr>
              <a:t> </a:t>
            </a:r>
            <a:r>
              <a:rPr lang="en-US" sz="2000" dirty="0" smtClean="0">
                <a:latin typeface="Javanese Text" panose="02000000000000000000" pitchFamily="2" charset="0"/>
              </a:rPr>
              <a:t>  extreme programming :</a:t>
            </a:r>
            <a:endParaRPr lang="en-US" sz="2000" dirty="0">
              <a:latin typeface="Javanese Text" panose="02000000000000000000" pitchFamily="2" charset="0"/>
            </a:endParaRPr>
          </a:p>
        </p:txBody>
      </p:sp>
      <p:sp>
        <p:nvSpPr>
          <p:cNvPr id="2" name="TextBox 1"/>
          <p:cNvSpPr txBox="1"/>
          <p:nvPr/>
        </p:nvSpPr>
        <p:spPr>
          <a:xfrm>
            <a:off x="1356097" y="811033"/>
            <a:ext cx="9720070" cy="584775"/>
          </a:xfrm>
          <a:prstGeom prst="rect">
            <a:avLst/>
          </a:prstGeom>
          <a:noFill/>
        </p:spPr>
        <p:txBody>
          <a:bodyPr wrap="square" rtlCol="0">
            <a:spAutoFit/>
          </a:bodyPr>
          <a:lstStyle/>
          <a:p>
            <a:r>
              <a:rPr lang="en-US" sz="3200" dirty="0" smtClean="0">
                <a:latin typeface="Algerian" panose="04020705040A02060702" pitchFamily="82" charset="0"/>
              </a:rPr>
              <a:t>Extreme Programming !</a:t>
            </a:r>
            <a:endParaRPr lang="en-US" sz="3200" dirty="0">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6672328" y="3165928"/>
            <a:ext cx="3934712" cy="2814280"/>
          </a:xfrm>
          <a:prstGeom prst="rect">
            <a:avLst/>
          </a:prstGeom>
        </p:spPr>
      </p:pic>
    </p:spTree>
    <p:extLst>
      <p:ext uri="{BB962C8B-B14F-4D97-AF65-F5344CB8AC3E}">
        <p14:creationId xmlns:p14="http://schemas.microsoft.com/office/powerpoint/2010/main" val="288150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4522" y="826936"/>
            <a:ext cx="9962984" cy="861774"/>
          </a:xfrm>
          <a:prstGeom prst="rect">
            <a:avLst/>
          </a:prstGeom>
          <a:noFill/>
        </p:spPr>
        <p:txBody>
          <a:bodyPr wrap="square" rtlCol="0">
            <a:spAutoFit/>
          </a:bodyPr>
          <a:lstStyle/>
          <a:p>
            <a:r>
              <a:rPr lang="en-US" sz="3200" dirty="0">
                <a:latin typeface="Algerian" panose="04020705040A02060702" pitchFamily="82" charset="0"/>
              </a:rPr>
              <a:t>How Does Extreme Programming (XP) Work?</a:t>
            </a:r>
          </a:p>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975763" y="2006314"/>
            <a:ext cx="5990949" cy="25040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6449" y="1688710"/>
            <a:ext cx="4969565" cy="4401205"/>
          </a:xfrm>
          <a:prstGeom prst="rect">
            <a:avLst/>
          </a:prstGeom>
          <a:noFill/>
        </p:spPr>
        <p:txBody>
          <a:bodyPr wrap="square" rtlCol="0">
            <a:spAutoFit/>
          </a:bodyPr>
          <a:lstStyle/>
          <a:p>
            <a:pPr fontAlgn="base"/>
            <a:r>
              <a:rPr lang="en-US" sz="2000" dirty="0" smtClean="0">
                <a:latin typeface="Javanese Text" panose="02000000000000000000" pitchFamily="2" charset="0"/>
              </a:rPr>
              <a:t>XP is </a:t>
            </a:r>
            <a:r>
              <a:rPr lang="en-US" sz="2000" dirty="0">
                <a:latin typeface="Javanese Text" panose="02000000000000000000" pitchFamily="2" charset="0"/>
              </a:rPr>
              <a:t>very opinionated when it comes to engineering practices.</a:t>
            </a:r>
          </a:p>
          <a:p>
            <a:pPr fontAlgn="base"/>
            <a:r>
              <a:rPr lang="en-US" sz="2000" dirty="0">
                <a:latin typeface="Javanese Text" panose="02000000000000000000" pitchFamily="2" charset="0"/>
              </a:rPr>
              <a:t>Besides practices, XP is built upon values and principles.</a:t>
            </a:r>
          </a:p>
          <a:p>
            <a:pPr fontAlgn="base"/>
            <a:r>
              <a:rPr lang="en-US" sz="2000" dirty="0">
                <a:latin typeface="Javanese Text" panose="02000000000000000000" pitchFamily="2" charset="0"/>
              </a:rPr>
              <a:t>Values provide purpose to teams. They act as a “north star” to guide your decisions in a high-level way. However, values are abstract and too fuzzy for specific guidance. For instance: saying that you value communication can result in many different outcomes.</a:t>
            </a:r>
          </a:p>
          <a:p>
            <a:pPr fontAlgn="base"/>
            <a:r>
              <a:rPr lang="en-US" sz="2000" dirty="0">
                <a:latin typeface="Javanese Text" panose="02000000000000000000" pitchFamily="2" charset="0"/>
              </a:rPr>
              <a:t>Practices are, in some ways, the opposite of values. They’re concrete and down to earth, defining the specifics of what to </a:t>
            </a:r>
            <a:r>
              <a:rPr lang="en-US" sz="2000" dirty="0" smtClean="0">
                <a:latin typeface="Javanese Text" panose="02000000000000000000" pitchFamily="2" charset="0"/>
              </a:rPr>
              <a:t>do.</a:t>
            </a:r>
            <a:endParaRPr lang="en-US" sz="2000" dirty="0">
              <a:latin typeface="Javanese Text" panose="02000000000000000000" pitchFamily="2" charset="0"/>
            </a:endParaRPr>
          </a:p>
        </p:txBody>
      </p:sp>
      <p:sp>
        <p:nvSpPr>
          <p:cNvPr id="8" name="TextBox 7"/>
          <p:cNvSpPr txBox="1"/>
          <p:nvPr/>
        </p:nvSpPr>
        <p:spPr>
          <a:xfrm>
            <a:off x="6035040" y="4746929"/>
            <a:ext cx="5247861" cy="2215991"/>
          </a:xfrm>
          <a:prstGeom prst="rect">
            <a:avLst/>
          </a:prstGeom>
          <a:noFill/>
        </p:spPr>
        <p:txBody>
          <a:bodyPr wrap="square" rtlCol="0">
            <a:spAutoFit/>
          </a:bodyPr>
          <a:lstStyle/>
          <a:p>
            <a:pPr fontAlgn="base"/>
            <a:r>
              <a:rPr lang="en-US" sz="2000" dirty="0" smtClean="0">
                <a:latin typeface="Javanese Text" panose="02000000000000000000" pitchFamily="2" charset="0"/>
              </a:rPr>
              <a:t>Practices </a:t>
            </a:r>
            <a:r>
              <a:rPr lang="en-US" sz="2000" dirty="0">
                <a:latin typeface="Javanese Text" panose="02000000000000000000" pitchFamily="2" charset="0"/>
              </a:rPr>
              <a:t>help teams hold themselves accountable to the values. For instance, the practice of Informative Workspaces favors transparent and simple communication.</a:t>
            </a:r>
          </a:p>
          <a:p>
            <a:pPr fontAlgn="base"/>
            <a:r>
              <a:rPr lang="en-US" sz="2000" dirty="0">
                <a:latin typeface="Javanese Text" panose="02000000000000000000" pitchFamily="2" charset="0"/>
              </a:rPr>
              <a:t>Principles are domain-specific guidelines that bridge the gap between practices and values.</a:t>
            </a:r>
          </a:p>
          <a:p>
            <a:endParaRPr lang="en-US" dirty="0"/>
          </a:p>
        </p:txBody>
      </p:sp>
    </p:spTree>
    <p:extLst>
      <p:ext uri="{BB962C8B-B14F-4D97-AF65-F5344CB8AC3E}">
        <p14:creationId xmlns:p14="http://schemas.microsoft.com/office/powerpoint/2010/main" val="6108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412" y="962108"/>
            <a:ext cx="9905999" cy="584775"/>
          </a:xfrm>
          <a:prstGeom prst="rect">
            <a:avLst/>
          </a:prstGeom>
          <a:noFill/>
        </p:spPr>
        <p:txBody>
          <a:bodyPr wrap="square" rtlCol="0">
            <a:spAutoFit/>
          </a:bodyPr>
          <a:lstStyle/>
          <a:p>
            <a:r>
              <a:rPr lang="en-US" sz="3200" dirty="0" smtClean="0">
                <a:latin typeface="Algerian" panose="04020705040A02060702" pitchFamily="82" charset="0"/>
              </a:rPr>
              <a:t>Extreme Programming(</a:t>
            </a:r>
            <a:r>
              <a:rPr lang="en-US" sz="3200" dirty="0" err="1" smtClean="0">
                <a:latin typeface="Algerian" panose="04020705040A02060702" pitchFamily="82" charset="0"/>
              </a:rPr>
              <a:t>xp</a:t>
            </a:r>
            <a:r>
              <a:rPr lang="en-US" sz="3200" dirty="0" smtClean="0">
                <a:latin typeface="Algerian" panose="04020705040A02060702" pitchFamily="82" charset="0"/>
              </a:rPr>
              <a:t>) Values</a:t>
            </a:r>
            <a:endParaRPr lang="en-US" sz="3200" dirty="0">
              <a:latin typeface="Algerian" panose="04020705040A02060702" pitchFamily="82" charset="0"/>
            </a:endParaRPr>
          </a:p>
        </p:txBody>
      </p:sp>
      <p:sp>
        <p:nvSpPr>
          <p:cNvPr id="9" name="Rectangle 8"/>
          <p:cNvSpPr/>
          <p:nvPr/>
        </p:nvSpPr>
        <p:spPr>
          <a:xfrm>
            <a:off x="7283395" y="3260654"/>
            <a:ext cx="1041620" cy="516836"/>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Javanese Text" panose="02000000000000000000" pitchFamily="2" charset="0"/>
              </a:rPr>
              <a:t>Values</a:t>
            </a:r>
            <a:endParaRPr lang="en-US" sz="1400" dirty="0">
              <a:solidFill>
                <a:schemeClr val="bg1"/>
              </a:solidFill>
              <a:latin typeface="Javanese Text" panose="02000000000000000000" pitchFamily="2" charset="0"/>
            </a:endParaRPr>
          </a:p>
        </p:txBody>
      </p:sp>
      <p:sp>
        <p:nvSpPr>
          <p:cNvPr id="11" name="Rectangle 10"/>
          <p:cNvSpPr/>
          <p:nvPr/>
        </p:nvSpPr>
        <p:spPr>
          <a:xfrm>
            <a:off x="9533614" y="3260655"/>
            <a:ext cx="1367624" cy="5168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Javanese Text" panose="02000000000000000000" pitchFamily="2" charset="0"/>
              </a:rPr>
              <a:t>Simplicity</a:t>
            </a:r>
            <a:endParaRPr lang="en-US" sz="1400" dirty="0">
              <a:solidFill>
                <a:schemeClr val="bg1"/>
              </a:solidFill>
              <a:latin typeface="Javanese Text" panose="02000000000000000000" pitchFamily="2" charset="0"/>
            </a:endParaRPr>
          </a:p>
        </p:txBody>
      </p:sp>
      <p:sp>
        <p:nvSpPr>
          <p:cNvPr id="12" name="Rectangle 11"/>
          <p:cNvSpPr/>
          <p:nvPr/>
        </p:nvSpPr>
        <p:spPr>
          <a:xfrm>
            <a:off x="10058400" y="2588771"/>
            <a:ext cx="1367624" cy="5168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Javanese Text" panose="02000000000000000000" pitchFamily="2" charset="0"/>
              </a:rPr>
              <a:t>Respect</a:t>
            </a:r>
            <a:endParaRPr lang="en-US" sz="1400" dirty="0">
              <a:solidFill>
                <a:schemeClr val="bg1"/>
              </a:solidFill>
              <a:latin typeface="Javanese Text" panose="02000000000000000000" pitchFamily="2" charset="0"/>
            </a:endParaRPr>
          </a:p>
        </p:txBody>
      </p:sp>
      <p:sp>
        <p:nvSpPr>
          <p:cNvPr id="13" name="Rectangle 12"/>
          <p:cNvSpPr/>
          <p:nvPr/>
        </p:nvSpPr>
        <p:spPr>
          <a:xfrm>
            <a:off x="9080390" y="1915020"/>
            <a:ext cx="1455088" cy="5058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Javanese Text" panose="02000000000000000000" pitchFamily="2" charset="0"/>
              </a:rPr>
              <a:t>Communication</a:t>
            </a:r>
            <a:endParaRPr lang="en-US" sz="1400" dirty="0">
              <a:solidFill>
                <a:schemeClr val="bg1"/>
              </a:solidFill>
              <a:latin typeface="Javanese Text" panose="02000000000000000000" pitchFamily="2" charset="0"/>
            </a:endParaRPr>
          </a:p>
        </p:txBody>
      </p:sp>
      <p:sp>
        <p:nvSpPr>
          <p:cNvPr id="14" name="Rectangle 13"/>
          <p:cNvSpPr/>
          <p:nvPr/>
        </p:nvSpPr>
        <p:spPr>
          <a:xfrm>
            <a:off x="9080390" y="4732891"/>
            <a:ext cx="1367624" cy="5168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Javanese Text" panose="02000000000000000000" pitchFamily="2" charset="0"/>
              </a:rPr>
              <a:t>Feedback</a:t>
            </a:r>
            <a:endParaRPr lang="en-US" sz="1400" dirty="0">
              <a:solidFill>
                <a:schemeClr val="bg1"/>
              </a:solidFill>
              <a:latin typeface="Javanese Text" panose="02000000000000000000" pitchFamily="2" charset="0"/>
            </a:endParaRPr>
          </a:p>
        </p:txBody>
      </p:sp>
      <p:sp>
        <p:nvSpPr>
          <p:cNvPr id="15" name="Rectangle 14"/>
          <p:cNvSpPr/>
          <p:nvPr/>
        </p:nvSpPr>
        <p:spPr>
          <a:xfrm>
            <a:off x="10058400" y="3996773"/>
            <a:ext cx="1367624" cy="5168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Javanese Text" panose="02000000000000000000" pitchFamily="2" charset="0"/>
              </a:rPr>
              <a:t>Courage</a:t>
            </a:r>
            <a:endParaRPr lang="en-US" sz="1400" dirty="0">
              <a:solidFill>
                <a:schemeClr val="bg1"/>
              </a:solidFill>
              <a:latin typeface="Javanese Text" panose="02000000000000000000" pitchFamily="2" charset="0"/>
            </a:endParaRPr>
          </a:p>
        </p:txBody>
      </p:sp>
      <p:cxnSp>
        <p:nvCxnSpPr>
          <p:cNvPr id="16" name="Curved Connector 15"/>
          <p:cNvCxnSpPr>
            <a:stCxn id="9" idx="3"/>
            <a:endCxn id="13" idx="1"/>
          </p:cNvCxnSpPr>
          <p:nvPr/>
        </p:nvCxnSpPr>
        <p:spPr>
          <a:xfrm flipV="1">
            <a:off x="8325015" y="2167944"/>
            <a:ext cx="755375" cy="1351128"/>
          </a:xfrm>
          <a:prstGeom prst="curvedConnector3">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3"/>
          </p:cNvCxnSpPr>
          <p:nvPr/>
        </p:nvCxnSpPr>
        <p:spPr>
          <a:xfrm>
            <a:off x="8325015" y="3519072"/>
            <a:ext cx="1733385" cy="798485"/>
          </a:xfrm>
          <a:prstGeom prst="bentConnector3">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8325015" y="3519072"/>
            <a:ext cx="1208599" cy="1"/>
          </a:xfrm>
          <a:prstGeom prst="straightConnector1">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3"/>
            <a:endCxn id="12" idx="1"/>
          </p:cNvCxnSpPr>
          <p:nvPr/>
        </p:nvCxnSpPr>
        <p:spPr>
          <a:xfrm flipV="1">
            <a:off x="8325015" y="2847189"/>
            <a:ext cx="1733385" cy="671883"/>
          </a:xfrm>
          <a:prstGeom prst="bentConnector3">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9" idx="3"/>
            <a:endCxn id="14" idx="1"/>
          </p:cNvCxnSpPr>
          <p:nvPr/>
        </p:nvCxnSpPr>
        <p:spPr>
          <a:xfrm>
            <a:off x="8325015" y="3519072"/>
            <a:ext cx="755375" cy="1472237"/>
          </a:xfrm>
          <a:prstGeom prst="curvedConnector3">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48355" y="1701579"/>
            <a:ext cx="5772647" cy="2031325"/>
          </a:xfrm>
          <a:prstGeom prst="rect">
            <a:avLst/>
          </a:prstGeom>
          <a:noFill/>
        </p:spPr>
        <p:txBody>
          <a:bodyPr wrap="square" rtlCol="0">
            <a:spAutoFit/>
          </a:bodyPr>
          <a:lstStyle/>
          <a:p>
            <a:r>
              <a:rPr lang="en-US" b="1" dirty="0" smtClean="0">
                <a:latin typeface="Javanese Text" panose="02000000000000000000" pitchFamily="2" charset="0"/>
              </a:rPr>
              <a:t>1. Communication</a:t>
            </a:r>
            <a:r>
              <a:rPr lang="en-US" b="1" dirty="0">
                <a:latin typeface="Javanese Text" panose="02000000000000000000" pitchFamily="2" charset="0"/>
              </a:rPr>
              <a:t>:</a:t>
            </a:r>
            <a:r>
              <a:rPr lang="en-US" dirty="0">
                <a:latin typeface="Javanese Text" panose="02000000000000000000" pitchFamily="2" charset="0"/>
              </a:rPr>
              <a:t> Lack of communication prevents knowledge from flowing inside a team. Often, when there’s a problem, someone already knows how to solve it. But lack of communication prevents them from learning about the problem or contributing to its solution. So, the problem ends up being solved twice, generating waste.</a:t>
            </a:r>
            <a:endParaRPr lang="en-US" dirty="0">
              <a:latin typeface="Javanese Text" panose="02000000000000000000" pitchFamily="2" charset="0"/>
            </a:endParaRPr>
          </a:p>
        </p:txBody>
      </p:sp>
      <p:sp>
        <p:nvSpPr>
          <p:cNvPr id="44" name="TextBox 43"/>
          <p:cNvSpPr txBox="1"/>
          <p:nvPr/>
        </p:nvSpPr>
        <p:spPr>
          <a:xfrm>
            <a:off x="1248355" y="3919993"/>
            <a:ext cx="5860111" cy="2862322"/>
          </a:xfrm>
          <a:prstGeom prst="rect">
            <a:avLst/>
          </a:prstGeom>
          <a:noFill/>
        </p:spPr>
        <p:txBody>
          <a:bodyPr wrap="square" rtlCol="0">
            <a:spAutoFit/>
          </a:bodyPr>
          <a:lstStyle/>
          <a:p>
            <a:pPr fontAlgn="base"/>
            <a:r>
              <a:rPr lang="en-US" dirty="0" smtClean="0">
                <a:latin typeface="Javanese Text" panose="02000000000000000000" pitchFamily="2" charset="0"/>
              </a:rPr>
              <a:t>2. </a:t>
            </a:r>
            <a:r>
              <a:rPr lang="en-US" b="1" dirty="0">
                <a:latin typeface="Javanese Text" panose="02000000000000000000" pitchFamily="2" charset="0"/>
              </a:rPr>
              <a:t>Respect:</a:t>
            </a:r>
            <a:r>
              <a:rPr lang="en-US" dirty="0">
                <a:latin typeface="Javanese Text" panose="02000000000000000000" pitchFamily="2" charset="0"/>
              </a:rPr>
              <a:t> A fundamental premise of XP is that everyone cares about their work. No amount of technical excellence can save a project if there’s no care and respect.</a:t>
            </a:r>
          </a:p>
          <a:p>
            <a:pPr fontAlgn="base"/>
            <a:r>
              <a:rPr lang="en-US" dirty="0">
                <a:latin typeface="Javanese Text" panose="02000000000000000000" pitchFamily="2" charset="0"/>
              </a:rPr>
              <a:t>Every person is worthy of dignity and respect, and that includes, of course, the people affected by a software development project. When you and your team members respect and care about each other, the customer, the project, and its future users, everyone gains.</a:t>
            </a:r>
          </a:p>
          <a:p>
            <a:pPr fontAlgn="base"/>
            <a:endParaRPr lang="en-US" dirty="0"/>
          </a:p>
        </p:txBody>
      </p:sp>
    </p:spTree>
    <p:extLst>
      <p:ext uri="{BB962C8B-B14F-4D97-AF65-F5344CB8AC3E}">
        <p14:creationId xmlns:p14="http://schemas.microsoft.com/office/powerpoint/2010/main" val="97122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73425"/>
            <a:ext cx="9910901" cy="4969565"/>
          </a:xfrm>
        </p:spPr>
        <p:txBody>
          <a:bodyPr>
            <a:normAutofit/>
          </a:bodyPr>
          <a:lstStyle/>
          <a:p>
            <a:pPr marL="0" indent="0" fontAlgn="base">
              <a:buNone/>
            </a:pPr>
            <a:endParaRPr lang="en-US" sz="1800" dirty="0">
              <a:latin typeface="Javanese Text" panose="02000000000000000000" pitchFamily="2" charset="0"/>
            </a:endParaRPr>
          </a:p>
          <a:p>
            <a:pPr marL="0" indent="0" fontAlgn="base">
              <a:buNone/>
            </a:pPr>
            <a:endParaRPr lang="en-US" sz="1800" dirty="0">
              <a:latin typeface="Javanese Text" panose="02000000000000000000" pitchFamily="2" charset="0"/>
            </a:endParaRPr>
          </a:p>
          <a:p>
            <a:pPr marL="0" indent="0" fontAlgn="base">
              <a:buNone/>
            </a:pPr>
            <a:r>
              <a:rPr lang="en-US" sz="1800" dirty="0" smtClean="0">
                <a:latin typeface="Javanese Text" panose="02000000000000000000" pitchFamily="2" charset="0"/>
              </a:rPr>
              <a:t>3.</a:t>
            </a:r>
            <a:r>
              <a:rPr lang="en-US" sz="1800" b="1" dirty="0">
                <a:latin typeface="Javanese Text" panose="02000000000000000000" pitchFamily="2" charset="0"/>
              </a:rPr>
              <a:t> Simplicity:</a:t>
            </a:r>
            <a:r>
              <a:rPr lang="en-US" sz="1800" dirty="0">
                <a:latin typeface="Javanese Text" panose="02000000000000000000" pitchFamily="2" charset="0"/>
              </a:rPr>
              <a:t> Simplicity says you always strive to do the simplest thing that works. It’s often misunderstood and taken as the simplest thing, period, ignoring the “that works” </a:t>
            </a:r>
            <a:r>
              <a:rPr lang="en-US" sz="1800" dirty="0" smtClean="0">
                <a:latin typeface="Javanese Text" panose="02000000000000000000" pitchFamily="2" charset="0"/>
              </a:rPr>
              <a:t>part.</a:t>
            </a:r>
          </a:p>
          <a:p>
            <a:pPr marL="0" indent="0" fontAlgn="base">
              <a:buNone/>
            </a:pPr>
            <a:r>
              <a:rPr lang="en-US" sz="1800" dirty="0" smtClean="0">
                <a:latin typeface="Javanese Text" panose="02000000000000000000" pitchFamily="2" charset="0"/>
              </a:rPr>
              <a:t>It’s </a:t>
            </a:r>
            <a:r>
              <a:rPr lang="en-US" sz="1800" dirty="0">
                <a:latin typeface="Javanese Text" panose="02000000000000000000" pitchFamily="2" charset="0"/>
              </a:rPr>
              <a:t>also crucial to remember that simplicity is highly contextual. What’s simple for one team, is complex for another depending entirely on each team’s skills, experience, and knowledge.</a:t>
            </a:r>
          </a:p>
          <a:p>
            <a:pPr marL="0" indent="0">
              <a:buNone/>
            </a:pPr>
            <a:endParaRPr lang="en-US" dirty="0" smtClean="0"/>
          </a:p>
          <a:p>
            <a:pPr marL="0" indent="0" fontAlgn="base">
              <a:buNone/>
            </a:pPr>
            <a:r>
              <a:rPr lang="en-US" sz="1800" dirty="0" smtClean="0">
                <a:latin typeface="Javanese Text" panose="02000000000000000000" pitchFamily="2" charset="0"/>
              </a:rPr>
              <a:t>4.</a:t>
            </a:r>
            <a:r>
              <a:rPr lang="en-US" sz="1800" b="1" dirty="0">
                <a:latin typeface="Javanese Text" panose="02000000000000000000" pitchFamily="2" charset="0"/>
              </a:rPr>
              <a:t> Courage:</a:t>
            </a:r>
            <a:r>
              <a:rPr lang="en-US" sz="1800" dirty="0">
                <a:latin typeface="Javanese Text" panose="02000000000000000000" pitchFamily="2" charset="0"/>
              </a:rPr>
              <a:t> Kent Beck defines courage as “effective action in the face of fear.” As a software engineer, you have plenty to be afraid of and therefore plenty of opportunities to show courage.</a:t>
            </a:r>
          </a:p>
          <a:p>
            <a:pPr marL="0" indent="0" fontAlgn="base">
              <a:buNone/>
            </a:pPr>
            <a:r>
              <a:rPr lang="en-US" sz="1800" dirty="0">
                <a:latin typeface="Javanese Text" panose="02000000000000000000" pitchFamily="2" charset="0"/>
              </a:rPr>
              <a:t>It takes courage to speak the truth, especially unpleasant ones — for instance, honest estimates. Giving and receiving feedback also takes courage. And it takes courage to avoid falling into the sunk cost fallacy and discard a failing solution that received substantial investments.</a:t>
            </a:r>
          </a:p>
          <a:p>
            <a:pPr marL="0" indent="0">
              <a:buNone/>
            </a:pPr>
            <a:endParaRPr lang="en-US" sz="1800" dirty="0" smtClean="0">
              <a:latin typeface="Javanese Text" panose="02000000000000000000" pitchFamily="2" charset="0"/>
            </a:endParaRPr>
          </a:p>
        </p:txBody>
      </p:sp>
      <p:sp>
        <p:nvSpPr>
          <p:cNvPr id="2" name="TextBox 1"/>
          <p:cNvSpPr txBox="1"/>
          <p:nvPr/>
        </p:nvSpPr>
        <p:spPr>
          <a:xfrm>
            <a:off x="1129085" y="898497"/>
            <a:ext cx="9867569" cy="861774"/>
          </a:xfrm>
          <a:prstGeom prst="rect">
            <a:avLst/>
          </a:prstGeom>
          <a:noFill/>
        </p:spPr>
        <p:txBody>
          <a:bodyPr wrap="square" rtlCol="0">
            <a:spAutoFit/>
          </a:bodyPr>
          <a:lstStyle/>
          <a:p>
            <a:r>
              <a:rPr lang="en-US" sz="3200" dirty="0">
                <a:latin typeface="Algerian" panose="04020705040A02060702" pitchFamily="82" charset="0"/>
              </a:rPr>
              <a:t>Extreme Programming(</a:t>
            </a:r>
            <a:r>
              <a:rPr lang="en-US" sz="3200" dirty="0" err="1">
                <a:latin typeface="Algerian" panose="04020705040A02060702" pitchFamily="82" charset="0"/>
              </a:rPr>
              <a:t>xp</a:t>
            </a:r>
            <a:r>
              <a:rPr lang="en-US" sz="3200" dirty="0">
                <a:latin typeface="Algerian" panose="04020705040A02060702" pitchFamily="82" charset="0"/>
              </a:rPr>
              <a:t>) </a:t>
            </a:r>
            <a:r>
              <a:rPr lang="en-US" sz="3200" dirty="0" smtClean="0">
                <a:latin typeface="Algerian" panose="04020705040A02060702" pitchFamily="82" charset="0"/>
              </a:rPr>
              <a:t>Values</a:t>
            </a:r>
            <a:endParaRPr lang="en-US" sz="3200" dirty="0">
              <a:latin typeface="Algerian" panose="04020705040A02060702" pitchFamily="82" charset="0"/>
            </a:endParaRPr>
          </a:p>
          <a:p>
            <a:endParaRPr lang="en-US" dirty="0"/>
          </a:p>
        </p:txBody>
      </p:sp>
    </p:spTree>
    <p:extLst>
      <p:ext uri="{BB962C8B-B14F-4D97-AF65-F5344CB8AC3E}">
        <p14:creationId xmlns:p14="http://schemas.microsoft.com/office/powerpoint/2010/main" val="42090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9251" y="3106147"/>
            <a:ext cx="3129012" cy="2873234"/>
          </a:xfrm>
        </p:spPr>
      </p:pic>
      <p:sp>
        <p:nvSpPr>
          <p:cNvPr id="4" name="TextBox 3"/>
          <p:cNvSpPr txBox="1"/>
          <p:nvPr/>
        </p:nvSpPr>
        <p:spPr>
          <a:xfrm>
            <a:off x="1057523" y="1852654"/>
            <a:ext cx="10106109" cy="923330"/>
          </a:xfrm>
          <a:prstGeom prst="rect">
            <a:avLst/>
          </a:prstGeom>
          <a:noFill/>
        </p:spPr>
        <p:txBody>
          <a:bodyPr wrap="square" rtlCol="0">
            <a:spAutoFit/>
          </a:bodyPr>
          <a:lstStyle/>
          <a:p>
            <a:r>
              <a:rPr lang="en-US" dirty="0">
                <a:latin typeface="Javanese Text" panose="02000000000000000000" pitchFamily="2" charset="0"/>
              </a:rPr>
              <a:t>5.</a:t>
            </a:r>
            <a:r>
              <a:rPr lang="en-US" b="1" dirty="0">
                <a:latin typeface="Javanese Text" panose="02000000000000000000" pitchFamily="2" charset="0"/>
              </a:rPr>
              <a:t> Feedback:</a:t>
            </a:r>
            <a:r>
              <a:rPr lang="en-US" dirty="0">
                <a:latin typeface="Javanese Text" panose="02000000000000000000" pitchFamily="2" charset="0"/>
              </a:rPr>
              <a:t> Feedback in more traditional, waterfall-like software development methodologies often is “too little, too late</a:t>
            </a:r>
            <a:r>
              <a:rPr lang="en-US" dirty="0" smtClean="0">
                <a:latin typeface="Javanese Text" panose="02000000000000000000" pitchFamily="2" charset="0"/>
              </a:rPr>
              <a:t>”.</a:t>
            </a:r>
            <a:r>
              <a:rPr lang="en-US" dirty="0"/>
              <a:t> XP, however, embraces change and XP teams strive to receive early, constant </a:t>
            </a:r>
            <a:r>
              <a:rPr lang="en-US" dirty="0" smtClean="0"/>
              <a:t>feedback.</a:t>
            </a:r>
            <a:endParaRPr lang="en-US" dirty="0">
              <a:latin typeface="Javanese Text" panose="02000000000000000000" pitchFamily="2" charset="0"/>
            </a:endParaRPr>
          </a:p>
        </p:txBody>
      </p:sp>
      <p:sp>
        <p:nvSpPr>
          <p:cNvPr id="5" name="TextBox 4"/>
          <p:cNvSpPr txBox="1"/>
          <p:nvPr/>
        </p:nvSpPr>
        <p:spPr>
          <a:xfrm>
            <a:off x="1057523" y="990880"/>
            <a:ext cx="9613127" cy="861774"/>
          </a:xfrm>
          <a:prstGeom prst="rect">
            <a:avLst/>
          </a:prstGeom>
          <a:noFill/>
        </p:spPr>
        <p:txBody>
          <a:bodyPr wrap="square" rtlCol="0">
            <a:spAutoFit/>
          </a:bodyPr>
          <a:lstStyle/>
          <a:p>
            <a:r>
              <a:rPr lang="en-US" sz="3200" dirty="0">
                <a:latin typeface="Algerian" panose="04020705040A02060702" pitchFamily="82" charset="0"/>
              </a:rPr>
              <a:t>Extreme Programming(</a:t>
            </a:r>
            <a:r>
              <a:rPr lang="en-US" sz="3200" dirty="0" err="1">
                <a:latin typeface="Algerian" panose="04020705040A02060702" pitchFamily="82" charset="0"/>
              </a:rPr>
              <a:t>xp</a:t>
            </a:r>
            <a:r>
              <a:rPr lang="en-US" sz="3200" dirty="0">
                <a:latin typeface="Algerian" panose="04020705040A02060702" pitchFamily="82" charset="0"/>
              </a:rPr>
              <a:t>) </a:t>
            </a:r>
            <a:r>
              <a:rPr lang="en-US" sz="3200" dirty="0" smtClean="0">
                <a:latin typeface="Algerian" panose="04020705040A02060702" pitchFamily="82" charset="0"/>
              </a:rPr>
              <a:t>Values</a:t>
            </a:r>
            <a:endParaRPr lang="en-US" sz="3200" dirty="0">
              <a:latin typeface="Algerian" panose="04020705040A02060702" pitchFamily="82" charset="0"/>
            </a:endParaRPr>
          </a:p>
          <a:p>
            <a:endParaRPr lang="en-US" dirty="0"/>
          </a:p>
        </p:txBody>
      </p:sp>
      <p:sp>
        <p:nvSpPr>
          <p:cNvPr id="6" name="TextBox 5"/>
          <p:cNvSpPr txBox="1"/>
          <p:nvPr/>
        </p:nvSpPr>
        <p:spPr>
          <a:xfrm>
            <a:off x="1057523" y="2870421"/>
            <a:ext cx="6400800" cy="1754326"/>
          </a:xfrm>
          <a:prstGeom prst="rect">
            <a:avLst/>
          </a:prstGeom>
          <a:noFill/>
        </p:spPr>
        <p:txBody>
          <a:bodyPr wrap="square" rtlCol="0">
            <a:spAutoFit/>
          </a:bodyPr>
          <a:lstStyle/>
          <a:p>
            <a:r>
              <a:rPr lang="en-US" dirty="0" smtClean="0"/>
              <a:t>When </a:t>
            </a:r>
            <a:r>
              <a:rPr lang="en-US" dirty="0"/>
              <a:t>you’re pair programming, the comments of your peer are vital feedback. So are the opinions from other team members about an idea, including the customer who, ideally, is a member of the team</a:t>
            </a:r>
            <a:r>
              <a:rPr lang="en-US" dirty="0" smtClean="0"/>
              <a:t>.</a:t>
            </a:r>
          </a:p>
          <a:p>
            <a:r>
              <a:rPr lang="en-US" dirty="0"/>
              <a:t>Tests are another source of precious feedback that go beyond the test results. Whether writing tests is easy or hard is feedback too.</a:t>
            </a:r>
            <a:endParaRPr lang="en-US" dirty="0"/>
          </a:p>
        </p:txBody>
      </p:sp>
    </p:spTree>
    <p:extLst>
      <p:ext uri="{BB962C8B-B14F-4D97-AF65-F5344CB8AC3E}">
        <p14:creationId xmlns:p14="http://schemas.microsoft.com/office/powerpoint/2010/main" val="23555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91478"/>
            <a:ext cx="9905999" cy="4399723"/>
          </a:xfrm>
        </p:spPr>
        <p:txBody>
          <a:bodyPr>
            <a:normAutofit/>
          </a:bodyPr>
          <a:lstStyle/>
          <a:p>
            <a:pPr marL="0" indent="0">
              <a:buNone/>
            </a:pPr>
            <a:r>
              <a:rPr lang="en-US" sz="1800" dirty="0" smtClean="0">
                <a:latin typeface="Javanese Text" panose="02000000000000000000" pitchFamily="2" charset="0"/>
              </a:rPr>
              <a:t>1. </a:t>
            </a:r>
            <a:r>
              <a:rPr lang="en-US" sz="1800" b="1" u="sng" dirty="0" smtClean="0">
                <a:latin typeface="Javanese Text" panose="02000000000000000000" pitchFamily="2" charset="0"/>
              </a:rPr>
              <a:t>Incremental Planning : </a:t>
            </a:r>
            <a:endParaRPr lang="en-US" sz="1800" dirty="0" smtClean="0">
              <a:latin typeface="Javanese Text" panose="02000000000000000000" pitchFamily="2" charset="0"/>
            </a:endParaRPr>
          </a:p>
          <a:p>
            <a:pPr marL="0" indent="0">
              <a:buNone/>
            </a:pPr>
            <a:r>
              <a:rPr lang="en-US" sz="1800" dirty="0">
                <a:latin typeface="Javanese Text" panose="02000000000000000000" pitchFamily="2" charset="0"/>
              </a:rPr>
              <a:t>Incremental planning in Extreme Programming </a:t>
            </a:r>
            <a:r>
              <a:rPr lang="en-US" sz="1800" dirty="0">
                <a:latin typeface="Arial Narrow" panose="020B0606020202030204" pitchFamily="34" charset="0"/>
              </a:rPr>
              <a:t>(XP) </a:t>
            </a:r>
            <a:r>
              <a:rPr lang="en-US" sz="1800" dirty="0">
                <a:latin typeface="Javanese Text" panose="02000000000000000000" pitchFamily="2" charset="0"/>
              </a:rPr>
              <a:t>focuses on breaking the development process into small, manageable iterations to ensure flexibility and continuous delivery of value. Customers collaborate with the team to prioritize user stories based on business value, selecting the most </a:t>
            </a:r>
            <a:r>
              <a:rPr lang="en-US" sz="1800" dirty="0" smtClean="0">
                <a:latin typeface="Javanese Text" panose="02000000000000000000" pitchFamily="2" charset="0"/>
              </a:rPr>
              <a:t>critical </a:t>
            </a:r>
            <a:r>
              <a:rPr lang="en-US" sz="1800" dirty="0">
                <a:latin typeface="Javanese Text" panose="02000000000000000000" pitchFamily="2" charset="0"/>
              </a:rPr>
              <a:t>features for implementation</a:t>
            </a:r>
            <a:r>
              <a:rPr lang="en-US" sz="1800" dirty="0" smtClean="0">
                <a:latin typeface="Javanese Text" panose="02000000000000000000" pitchFamily="2" charset="0"/>
              </a:rPr>
              <a:t>.</a:t>
            </a:r>
          </a:p>
          <a:p>
            <a:pPr marL="0" indent="0">
              <a:buNone/>
            </a:pPr>
            <a:endParaRPr lang="en-US" sz="1800" dirty="0">
              <a:latin typeface="Javanese Text" panose="02000000000000000000" pitchFamily="2" charset="0"/>
            </a:endParaRPr>
          </a:p>
          <a:p>
            <a:pPr marL="0" indent="0">
              <a:buNone/>
            </a:pPr>
            <a:r>
              <a:rPr lang="en-US" sz="1800" dirty="0" smtClean="0">
                <a:latin typeface="Javanese Text" panose="02000000000000000000" pitchFamily="2" charset="0"/>
              </a:rPr>
              <a:t>2. </a:t>
            </a:r>
            <a:r>
              <a:rPr lang="en-US" sz="1800" u="sng" dirty="0">
                <a:latin typeface="Javanese Text" panose="02000000000000000000" pitchFamily="2" charset="0"/>
              </a:rPr>
              <a:t>Small </a:t>
            </a:r>
            <a:r>
              <a:rPr lang="en-US" sz="1800" u="sng" dirty="0" smtClean="0">
                <a:latin typeface="Javanese Text" panose="02000000000000000000" pitchFamily="2" charset="0"/>
              </a:rPr>
              <a:t>Releases : </a:t>
            </a:r>
            <a:r>
              <a:rPr lang="en-US" sz="1800" dirty="0">
                <a:latin typeface="Javanese Text" panose="02000000000000000000" pitchFamily="2" charset="0"/>
              </a:rPr>
              <a:t>Small releases in Extreme Programming </a:t>
            </a:r>
            <a:r>
              <a:rPr lang="en-US" sz="1800" dirty="0">
                <a:latin typeface="Arial Narrow" panose="020B0606020202030204" pitchFamily="34" charset="0"/>
              </a:rPr>
              <a:t>(XP) </a:t>
            </a:r>
            <a:r>
              <a:rPr lang="en-US" sz="1800" dirty="0">
                <a:latin typeface="Javanese Text" panose="02000000000000000000" pitchFamily="2" charset="0"/>
              </a:rPr>
              <a:t>involve delivering functional, incremental updates to the software frequently, ensuring early value delivery to users. By releasing small, tested, and usable features, teams can gather feedback quickly and adapt to changing requirements effectively. This approach reduces risk and keeps the development aligned with customer needs.</a:t>
            </a:r>
          </a:p>
        </p:txBody>
      </p:sp>
      <p:sp>
        <p:nvSpPr>
          <p:cNvPr id="2" name="TextBox 1"/>
          <p:cNvSpPr txBox="1"/>
          <p:nvPr/>
        </p:nvSpPr>
        <p:spPr>
          <a:xfrm>
            <a:off x="1141412" y="806703"/>
            <a:ext cx="9862667" cy="584775"/>
          </a:xfrm>
          <a:prstGeom prst="rect">
            <a:avLst/>
          </a:prstGeom>
          <a:noFill/>
        </p:spPr>
        <p:txBody>
          <a:bodyPr wrap="square" rtlCol="0">
            <a:spAutoFit/>
          </a:bodyPr>
          <a:lstStyle/>
          <a:p>
            <a:r>
              <a:rPr lang="en-US" sz="3200" dirty="0">
                <a:latin typeface="Algerian" panose="04020705040A02060702" pitchFamily="82" charset="0"/>
              </a:rPr>
              <a:t>Extreme Programming(</a:t>
            </a:r>
            <a:r>
              <a:rPr lang="en-US" sz="3200" dirty="0" err="1">
                <a:latin typeface="Algerian" panose="04020705040A02060702" pitchFamily="82" charset="0"/>
              </a:rPr>
              <a:t>xp</a:t>
            </a:r>
            <a:r>
              <a:rPr lang="en-US" sz="3200" dirty="0" smtClean="0">
                <a:latin typeface="Algerian" panose="04020705040A02060702" pitchFamily="82" charset="0"/>
              </a:rPr>
              <a:t>) Practice</a:t>
            </a:r>
            <a:endParaRPr lang="en-US" sz="3200" dirty="0"/>
          </a:p>
        </p:txBody>
      </p:sp>
    </p:spTree>
    <p:extLst>
      <p:ext uri="{BB962C8B-B14F-4D97-AF65-F5344CB8AC3E}">
        <p14:creationId xmlns:p14="http://schemas.microsoft.com/office/powerpoint/2010/main" val="347194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91478"/>
            <a:ext cx="9905999" cy="4399723"/>
          </a:xfrm>
        </p:spPr>
        <p:txBody>
          <a:bodyPr>
            <a:normAutofit fontScale="92500" lnSpcReduction="10000"/>
          </a:bodyPr>
          <a:lstStyle/>
          <a:p>
            <a:pPr marL="0" indent="0">
              <a:buNone/>
            </a:pPr>
            <a:endParaRPr lang="en-US" sz="1800" dirty="0" smtClean="0">
              <a:latin typeface="Javanese Text" panose="02000000000000000000" pitchFamily="2" charset="0"/>
            </a:endParaRPr>
          </a:p>
          <a:p>
            <a:pPr marL="0" indent="0">
              <a:buNone/>
            </a:pPr>
            <a:r>
              <a:rPr lang="en-US" sz="1800" dirty="0" smtClean="0">
                <a:latin typeface="Javanese Text" panose="02000000000000000000" pitchFamily="2" charset="0"/>
              </a:rPr>
              <a:t>3. </a:t>
            </a:r>
            <a:r>
              <a:rPr lang="en-US" sz="1800" u="sng" dirty="0" smtClean="0">
                <a:latin typeface="Javanese Text" panose="02000000000000000000" pitchFamily="2" charset="0"/>
              </a:rPr>
              <a:t>Simple </a:t>
            </a:r>
            <a:r>
              <a:rPr lang="en-US" sz="1800" u="sng" dirty="0">
                <a:latin typeface="Javanese Text" panose="02000000000000000000" pitchFamily="2" charset="0"/>
              </a:rPr>
              <a:t>Design </a:t>
            </a:r>
            <a:r>
              <a:rPr lang="en-US" sz="1800" u="sng" dirty="0" smtClean="0">
                <a:latin typeface="Javanese Text" panose="02000000000000000000" pitchFamily="2" charset="0"/>
              </a:rPr>
              <a:t>:</a:t>
            </a:r>
            <a:endParaRPr lang="en-US" sz="1800" b="1" u="sng" dirty="0">
              <a:latin typeface="Javanese Text" panose="02000000000000000000" pitchFamily="2" charset="0"/>
            </a:endParaRPr>
          </a:p>
          <a:p>
            <a:pPr marL="342900" indent="-342900"/>
            <a:r>
              <a:rPr lang="en-US" sz="1800" dirty="0">
                <a:latin typeface="Javanese Text" panose="02000000000000000000" pitchFamily="2" charset="0"/>
              </a:rPr>
              <a:t>Enough to meet the requirements</a:t>
            </a:r>
          </a:p>
          <a:p>
            <a:pPr marL="342900" indent="-342900"/>
            <a:r>
              <a:rPr lang="en-US" sz="1800" dirty="0">
                <a:latin typeface="Javanese Text" panose="02000000000000000000" pitchFamily="2" charset="0"/>
              </a:rPr>
              <a:t>No duplicated functionality</a:t>
            </a:r>
          </a:p>
          <a:p>
            <a:pPr marL="342900" indent="-342900"/>
            <a:r>
              <a:rPr lang="en-US" sz="1800" dirty="0">
                <a:latin typeface="Javanese Text" panose="02000000000000000000" pitchFamily="2" charset="0"/>
              </a:rPr>
              <a:t>Fewest possible classes and </a:t>
            </a:r>
            <a:r>
              <a:rPr lang="en-US" sz="1800" dirty="0" smtClean="0">
                <a:latin typeface="Javanese Text" panose="02000000000000000000" pitchFamily="2" charset="0"/>
              </a:rPr>
              <a:t>methods</a:t>
            </a:r>
          </a:p>
          <a:p>
            <a:pPr marL="342900" indent="-342900"/>
            <a:endParaRPr lang="en-US" dirty="0" smtClean="0"/>
          </a:p>
          <a:p>
            <a:pPr marL="0" indent="0">
              <a:buNone/>
            </a:pPr>
            <a:r>
              <a:rPr lang="en-US" sz="1800" dirty="0" smtClean="0">
                <a:latin typeface="Javanese Text" panose="02000000000000000000" pitchFamily="2" charset="0"/>
              </a:rPr>
              <a:t>4. </a:t>
            </a:r>
            <a:r>
              <a:rPr lang="en-US" sz="1800" b="1" u="sng" dirty="0">
                <a:latin typeface="Javanese Text" panose="02000000000000000000" pitchFamily="2" charset="0"/>
              </a:rPr>
              <a:t>Test-Driven Development </a:t>
            </a:r>
            <a:r>
              <a:rPr lang="en-US" sz="1800" b="1" u="sng" dirty="0">
                <a:latin typeface="Arial Narrow" panose="020B0606020202030204" pitchFamily="34" charset="0"/>
              </a:rPr>
              <a:t>(TDD): </a:t>
            </a:r>
            <a:r>
              <a:rPr lang="en-US" sz="1600" dirty="0">
                <a:latin typeface="Arial Narrow" panose="020B0606020202030204" pitchFamily="34" charset="0"/>
              </a:rPr>
              <a:t> </a:t>
            </a:r>
            <a:r>
              <a:rPr lang="en-US" sz="1800" dirty="0">
                <a:latin typeface="Book Antiqua" panose="02040602050305030304" pitchFamily="18" charset="0"/>
              </a:rPr>
              <a:t>Writing tests before actual code</a:t>
            </a:r>
            <a:r>
              <a:rPr lang="en-US" sz="1800" dirty="0" smtClean="0">
                <a:latin typeface="Book Antiqua" panose="02040602050305030304" pitchFamily="18" charset="0"/>
              </a:rPr>
              <a:t>.</a:t>
            </a:r>
          </a:p>
          <a:p>
            <a:pPr marL="0" indent="0">
              <a:buNone/>
            </a:pPr>
            <a:endParaRPr lang="en-US" sz="1800" b="1" u="sng" dirty="0">
              <a:latin typeface="Book Antiqua" panose="02040602050305030304" pitchFamily="18" charset="0"/>
            </a:endParaRPr>
          </a:p>
          <a:p>
            <a:pPr marL="0" indent="0">
              <a:buNone/>
            </a:pPr>
            <a:r>
              <a:rPr lang="en-US" sz="1800" dirty="0" smtClean="0">
                <a:latin typeface="Javanese Text" panose="02000000000000000000" pitchFamily="2" charset="0"/>
              </a:rPr>
              <a:t>5. </a:t>
            </a:r>
            <a:r>
              <a:rPr lang="en-US" sz="1800" b="1" u="sng" dirty="0">
                <a:latin typeface="Javanese Text" panose="02000000000000000000" pitchFamily="2" charset="0"/>
              </a:rPr>
              <a:t>Refactoring :</a:t>
            </a:r>
            <a:r>
              <a:rPr lang="en-US" sz="1600" dirty="0">
                <a:latin typeface="Book Antiqua" panose="02040602050305030304" pitchFamily="18" charset="0"/>
              </a:rPr>
              <a:t>  </a:t>
            </a:r>
            <a:r>
              <a:rPr lang="en-US" sz="1800" dirty="0">
                <a:latin typeface="Book Antiqua" panose="02040602050305030304" pitchFamily="18" charset="0"/>
              </a:rPr>
              <a:t>Improving code without changing its behavior. It basically means that we have to restore or fixup the code without changing anything. It just set up the unorganized code into a organized one.</a:t>
            </a:r>
          </a:p>
          <a:p>
            <a:pPr marL="0" indent="0">
              <a:buNone/>
            </a:pPr>
            <a:endParaRPr lang="en-US" sz="1800" dirty="0" smtClean="0">
              <a:latin typeface="Javanese Text" panose="02000000000000000000" pitchFamily="2" charset="0"/>
            </a:endParaRPr>
          </a:p>
        </p:txBody>
      </p:sp>
      <p:sp>
        <p:nvSpPr>
          <p:cNvPr id="2" name="TextBox 1"/>
          <p:cNvSpPr txBox="1"/>
          <p:nvPr/>
        </p:nvSpPr>
        <p:spPr>
          <a:xfrm>
            <a:off x="1141412" y="858741"/>
            <a:ext cx="9815485" cy="861774"/>
          </a:xfrm>
          <a:prstGeom prst="rect">
            <a:avLst/>
          </a:prstGeom>
          <a:noFill/>
        </p:spPr>
        <p:txBody>
          <a:bodyPr wrap="square" rtlCol="0">
            <a:spAutoFit/>
          </a:bodyPr>
          <a:lstStyle/>
          <a:p>
            <a:r>
              <a:rPr lang="en-US" sz="3200" dirty="0">
                <a:latin typeface="Algerian" panose="04020705040A02060702" pitchFamily="82" charset="0"/>
              </a:rPr>
              <a:t>Extreme Programming(</a:t>
            </a:r>
            <a:r>
              <a:rPr lang="en-US" sz="3200" dirty="0" err="1">
                <a:latin typeface="Algerian" panose="04020705040A02060702" pitchFamily="82" charset="0"/>
              </a:rPr>
              <a:t>xp</a:t>
            </a:r>
            <a:r>
              <a:rPr lang="en-US" sz="3200" dirty="0">
                <a:latin typeface="Algerian" panose="04020705040A02060702" pitchFamily="82" charset="0"/>
              </a:rPr>
              <a:t>) Practice</a:t>
            </a:r>
            <a:endParaRPr lang="en-US" sz="3200" dirty="0"/>
          </a:p>
          <a:p>
            <a:endParaRPr lang="en-US" dirty="0" smtClean="0"/>
          </a:p>
        </p:txBody>
      </p:sp>
    </p:spTree>
    <p:extLst>
      <p:ext uri="{BB962C8B-B14F-4D97-AF65-F5344CB8AC3E}">
        <p14:creationId xmlns:p14="http://schemas.microsoft.com/office/powerpoint/2010/main" val="9390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91478"/>
            <a:ext cx="9905999" cy="4399723"/>
          </a:xfrm>
        </p:spPr>
        <p:txBody>
          <a:bodyPr>
            <a:normAutofit/>
          </a:bodyPr>
          <a:lstStyle/>
          <a:p>
            <a:pPr marL="0" indent="0">
              <a:buNone/>
            </a:pPr>
            <a:endParaRPr lang="en-US" sz="1800" dirty="0" smtClean="0">
              <a:latin typeface="Javanese Text" panose="02000000000000000000" pitchFamily="2" charset="0"/>
            </a:endParaRPr>
          </a:p>
          <a:p>
            <a:pPr marL="0" indent="0">
              <a:buNone/>
            </a:pPr>
            <a:r>
              <a:rPr lang="en-US" sz="1800" dirty="0" smtClean="0">
                <a:latin typeface="Javanese Text" panose="02000000000000000000" pitchFamily="2" charset="0"/>
              </a:rPr>
              <a:t>6</a:t>
            </a:r>
            <a:r>
              <a:rPr lang="en-US" sz="1800" dirty="0">
                <a:latin typeface="Javanese Text" panose="02000000000000000000" pitchFamily="2" charset="0"/>
              </a:rPr>
              <a:t>. </a:t>
            </a:r>
            <a:r>
              <a:rPr lang="en-US" sz="1800" u="sng" dirty="0" smtClean="0">
                <a:latin typeface="Javanese Text" panose="02000000000000000000" pitchFamily="2" charset="0"/>
              </a:rPr>
              <a:t>Pair Programming:</a:t>
            </a:r>
          </a:p>
          <a:p>
            <a:pPr marL="0" indent="0">
              <a:buNone/>
            </a:pPr>
            <a:r>
              <a:rPr lang="en-US" sz="1800" dirty="0">
                <a:latin typeface="Javanese Text" panose="02000000000000000000" pitchFamily="2" charset="0"/>
              </a:rPr>
              <a:t>Pair programming in Extreme Programming </a:t>
            </a:r>
            <a:r>
              <a:rPr lang="en-US" sz="1800" dirty="0">
                <a:latin typeface="Arial Narrow" panose="020B0606020202030204" pitchFamily="34" charset="0"/>
              </a:rPr>
              <a:t>(XP) </a:t>
            </a:r>
            <a:r>
              <a:rPr lang="en-US" sz="1800" dirty="0">
                <a:latin typeface="Javanese Text" panose="02000000000000000000" pitchFamily="2" charset="0"/>
              </a:rPr>
              <a:t>is a collaborative practice where two developers work together on the same code. One acts as the "driver," writing the code, while the other, the "observer," reviews it in real-time to catch errors and suggest improvements. This approach enhances code quality, fosters knowledge sharing, and reduces defects</a:t>
            </a:r>
            <a:r>
              <a:rPr lang="en-US" sz="1800" dirty="0" smtClean="0">
                <a:latin typeface="Javanese Text" panose="02000000000000000000" pitchFamily="2" charset="0"/>
              </a:rPr>
              <a:t>.</a:t>
            </a:r>
          </a:p>
          <a:p>
            <a:pPr marL="0" indent="0">
              <a:buNone/>
            </a:pPr>
            <a:r>
              <a:rPr lang="en-US" sz="1800" dirty="0" smtClean="0">
                <a:latin typeface="Javanese Text" panose="02000000000000000000" pitchFamily="2" charset="0"/>
              </a:rPr>
              <a:t>7. </a:t>
            </a:r>
            <a:r>
              <a:rPr lang="en-US" sz="1800" u="sng" dirty="0">
                <a:latin typeface="Javanese Text" panose="02000000000000000000" pitchFamily="2" charset="0"/>
              </a:rPr>
              <a:t>Continuous </a:t>
            </a:r>
            <a:r>
              <a:rPr lang="en-US" sz="1800" u="sng" dirty="0" smtClean="0">
                <a:latin typeface="Javanese Text" panose="02000000000000000000" pitchFamily="2" charset="0"/>
              </a:rPr>
              <a:t>Integration :</a:t>
            </a:r>
            <a:r>
              <a:rPr lang="en-US" sz="1800" dirty="0" smtClean="0">
                <a:latin typeface="Book Antiqua" panose="02040602050305030304" pitchFamily="18" charset="0"/>
              </a:rPr>
              <a:t> </a:t>
            </a:r>
            <a:r>
              <a:rPr lang="en-US" sz="1800" dirty="0" smtClean="0">
                <a:latin typeface="Javanese Text" panose="02000000000000000000" pitchFamily="2" charset="0"/>
              </a:rPr>
              <a:t>It </a:t>
            </a:r>
            <a:r>
              <a:rPr lang="en-US" sz="1800" dirty="0">
                <a:latin typeface="Javanese Text" panose="02000000000000000000" pitchFamily="2" charset="0"/>
              </a:rPr>
              <a:t>means that frequent code integration into the repository.</a:t>
            </a:r>
          </a:p>
          <a:p>
            <a:pPr marL="0" indent="0">
              <a:buNone/>
            </a:pPr>
            <a:endParaRPr lang="en-US" sz="1800" dirty="0">
              <a:latin typeface="Javanese Text" panose="02000000000000000000" pitchFamily="2" charset="0"/>
            </a:endParaRPr>
          </a:p>
        </p:txBody>
      </p:sp>
      <p:sp>
        <p:nvSpPr>
          <p:cNvPr id="4" name="TextBox 3"/>
          <p:cNvSpPr txBox="1"/>
          <p:nvPr/>
        </p:nvSpPr>
        <p:spPr>
          <a:xfrm>
            <a:off x="1141412" y="826936"/>
            <a:ext cx="9756250" cy="861774"/>
          </a:xfrm>
          <a:prstGeom prst="rect">
            <a:avLst/>
          </a:prstGeom>
          <a:noFill/>
        </p:spPr>
        <p:txBody>
          <a:bodyPr wrap="square" rtlCol="0">
            <a:spAutoFit/>
          </a:bodyPr>
          <a:lstStyle/>
          <a:p>
            <a:r>
              <a:rPr lang="en-US" sz="3200" dirty="0">
                <a:latin typeface="Algerian" panose="04020705040A02060702" pitchFamily="82" charset="0"/>
              </a:rPr>
              <a:t>Extreme Programming(</a:t>
            </a:r>
            <a:r>
              <a:rPr lang="en-US" sz="3200" dirty="0" err="1">
                <a:latin typeface="Algerian" panose="04020705040A02060702" pitchFamily="82" charset="0"/>
              </a:rPr>
              <a:t>xp</a:t>
            </a:r>
            <a:r>
              <a:rPr lang="en-US" sz="3200" dirty="0">
                <a:latin typeface="Algerian" panose="04020705040A02060702" pitchFamily="82" charset="0"/>
              </a:rPr>
              <a:t>) Practice</a:t>
            </a:r>
          </a:p>
          <a:p>
            <a:endParaRPr lang="en-US" dirty="0" smtClean="0"/>
          </a:p>
        </p:txBody>
      </p:sp>
      <p:pic>
        <p:nvPicPr>
          <p:cNvPr id="5" name="Picture 4"/>
          <p:cNvPicPr>
            <a:picLocks noChangeAspect="1"/>
          </p:cNvPicPr>
          <p:nvPr/>
        </p:nvPicPr>
        <p:blipFill>
          <a:blip r:embed="rId2"/>
          <a:stretch>
            <a:fillRect/>
          </a:stretch>
        </p:blipFill>
        <p:spPr>
          <a:xfrm>
            <a:off x="6804107" y="4345596"/>
            <a:ext cx="3654278" cy="1721250"/>
          </a:xfrm>
          <a:prstGeom prst="rect">
            <a:avLst/>
          </a:prstGeom>
        </p:spPr>
      </p:pic>
    </p:spTree>
    <p:extLst>
      <p:ext uri="{BB962C8B-B14F-4D97-AF65-F5344CB8AC3E}">
        <p14:creationId xmlns:p14="http://schemas.microsoft.com/office/powerpoint/2010/main" val="2891175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documentManagement/types"/>
    <ds:schemaRef ds:uri="http://www.w3.org/XML/1998/namespace"/>
    <ds:schemaRef ds:uri="http://schemas.microsoft.com/office/2006/metadata/properties"/>
    <ds:schemaRef ds:uri="http://purl.org/dc/dcmitype/"/>
    <ds:schemaRef ds:uri="16c05727-aa75-4e4a-9b5f-8a80a1165891"/>
    <ds:schemaRef ds:uri="http://schemas.openxmlformats.org/package/2006/metadata/core-properties"/>
    <ds:schemaRef ds:uri="71af3243-3dd4-4a8d-8c0d-dd76da1f02a5"/>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701</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Arial Narrow</vt:lpstr>
      <vt:lpstr>Book Antiqua</vt:lpstr>
      <vt:lpstr>Calibri</vt:lpstr>
      <vt:lpstr>Javanese Text</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2024-11-17T10:00:55Z</dcterms:created>
  <dcterms:modified xsi:type="dcterms:W3CDTF">2024-11-17T12:35:56Z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