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6" userDrawn="1">
          <p15:clr>
            <a:srgbClr val="A4A3A4"/>
          </p15:clr>
        </p15:guide>
        <p15:guide id="2" orient="horz" pos="2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12"/>
      </p:cViewPr>
      <p:guideLst>
        <p:guide pos="166"/>
        <p:guide orient="horz" pos="20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8C041-4C7D-466A-A32F-B3F6CA7395E6}"/>
              </a:ext>
            </a:extLst>
          </p:cNvPr>
          <p:cNvSpPr txBox="1"/>
          <p:nvPr userDrawn="1"/>
        </p:nvSpPr>
        <p:spPr>
          <a:xfrm>
            <a:off x="391987" y="2786182"/>
            <a:ext cx="401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계획서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1DC11B-9223-42BF-8668-DACADD125FEA}"/>
              </a:ext>
            </a:extLst>
          </p:cNvPr>
          <p:cNvGrpSpPr/>
          <p:nvPr userDrawn="1"/>
        </p:nvGrpSpPr>
        <p:grpSpPr>
          <a:xfrm>
            <a:off x="6175776" y="2193551"/>
            <a:ext cx="5286894" cy="2108591"/>
            <a:chOff x="3249538" y="659169"/>
            <a:chExt cx="5286894" cy="2108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18937-8FD3-4F83-937D-7D0583D75B82}"/>
                </a:ext>
              </a:extLst>
            </p:cNvPr>
            <p:cNvSpPr txBox="1"/>
            <p:nvPr userDrawn="1"/>
          </p:nvSpPr>
          <p:spPr>
            <a:xfrm>
              <a:off x="3249538" y="659169"/>
              <a:ext cx="443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지원 연구 과제 명</a:t>
              </a:r>
              <a:r>
                <a:rPr lang="en-US" altLang="ko-KR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endPara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CF1092B-7F3C-48F4-A662-F30029BE9141}"/>
                </a:ext>
              </a:extLst>
            </p:cNvPr>
            <p:cNvCxnSpPr/>
            <p:nvPr userDrawn="1"/>
          </p:nvCxnSpPr>
          <p:spPr>
            <a:xfrm>
              <a:off x="3249538" y="1579420"/>
              <a:ext cx="52868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D6895E-BC88-49D9-B19C-8452B169C67B}"/>
                </a:ext>
              </a:extLst>
            </p:cNvPr>
            <p:cNvSpPr txBox="1"/>
            <p:nvPr userDrawn="1"/>
          </p:nvSpPr>
          <p:spPr>
            <a:xfrm>
              <a:off x="3249538" y="1847509"/>
              <a:ext cx="443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팀원 이름</a:t>
              </a:r>
              <a:r>
                <a:rPr lang="en-US" altLang="ko-KR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endPara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08057B8-CF20-4377-8BFA-274E2FB235D1}"/>
                </a:ext>
              </a:extLst>
            </p:cNvPr>
            <p:cNvCxnSpPr/>
            <p:nvPr userDrawn="1"/>
          </p:nvCxnSpPr>
          <p:spPr>
            <a:xfrm>
              <a:off x="3249538" y="2767760"/>
              <a:ext cx="52868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9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F9B2F4-60E6-4887-AE85-0A85CD4539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33" y="6230013"/>
            <a:ext cx="1153786" cy="4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2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F7CE8-4D2A-5CBF-AEE0-51F6F9528650}"/>
              </a:ext>
            </a:extLst>
          </p:cNvPr>
          <p:cNvSpPr txBox="1"/>
          <p:nvPr/>
        </p:nvSpPr>
        <p:spPr>
          <a:xfrm>
            <a:off x="6190090" y="273524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/>
              <a:t>GenAI</a:t>
            </a:r>
            <a:r>
              <a:rPr lang="ko-KR" altLang="en-US" b="1"/>
              <a:t>모델 생성 이미지 체커 서비스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37694-71AB-FBE1-C47A-A277557B74AF}"/>
              </a:ext>
            </a:extLst>
          </p:cNvPr>
          <p:cNvSpPr txBox="1"/>
          <p:nvPr/>
        </p:nvSpPr>
        <p:spPr>
          <a:xfrm>
            <a:off x="6190090" y="390541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호준</a:t>
            </a:r>
            <a:r>
              <a:rPr lang="en-US" altLang="ko-KR" b="1"/>
              <a:t>, </a:t>
            </a:r>
            <a:r>
              <a:rPr lang="ko-KR" altLang="en-US" b="1"/>
              <a:t>엘리엇</a:t>
            </a:r>
          </a:p>
        </p:txBody>
      </p:sp>
    </p:spTree>
    <p:extLst>
      <p:ext uri="{BB962C8B-B14F-4D97-AF65-F5344CB8AC3E}">
        <p14:creationId xmlns:p14="http://schemas.microsoft.com/office/powerpoint/2010/main" val="15375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FDA0B3-C90F-4860-87D2-5CAABD06BF4F}"/>
              </a:ext>
            </a:extLst>
          </p:cNvPr>
          <p:cNvSpPr/>
          <p:nvPr/>
        </p:nvSpPr>
        <p:spPr>
          <a:xfrm>
            <a:off x="94772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444F-5244-42EE-9BDE-A3D7F900E7AA}"/>
              </a:ext>
            </a:extLst>
          </p:cNvPr>
          <p:cNvSpPr txBox="1"/>
          <p:nvPr/>
        </p:nvSpPr>
        <p:spPr>
          <a:xfrm>
            <a:off x="276042" y="312560"/>
            <a:ext cx="422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아이디어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649D0-EF62-2DBF-EDF2-111C448DCE2C}"/>
              </a:ext>
            </a:extLst>
          </p:cNvPr>
          <p:cNvSpPr txBox="1"/>
          <p:nvPr/>
        </p:nvSpPr>
        <p:spPr>
          <a:xfrm>
            <a:off x="1494845" y="2959395"/>
            <a:ext cx="859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dob GenAI </a:t>
            </a:r>
            <a:r>
              <a:rPr lang="ko-KR" altLang="en-US" sz="1600"/>
              <a:t>서비스에서 이미지를 생성할 때 마다 이미지의 상태를 체크하는 </a:t>
            </a:r>
            <a:r>
              <a:rPr lang="en-US" altLang="ko-KR" sz="1600"/>
              <a:t>on-top </a:t>
            </a:r>
            <a:r>
              <a:rPr lang="ko-KR" altLang="en-US" sz="1600"/>
              <a:t>체커</a:t>
            </a:r>
            <a:endParaRPr lang="en-US" altLang="ko-KR" sz="1600"/>
          </a:p>
          <a:p>
            <a:r>
              <a:rPr lang="ko-KR" altLang="en-US" sz="1600"/>
              <a:t>서비스 적용을 하여 더욱 신뢰할 수 있는 생성 이미지 품질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8105A-70C4-71B8-CFFD-458024CE642E}"/>
              </a:ext>
            </a:extLst>
          </p:cNvPr>
          <p:cNvSpPr txBox="1"/>
          <p:nvPr/>
        </p:nvSpPr>
        <p:spPr>
          <a:xfrm>
            <a:off x="1494845" y="1811567"/>
            <a:ext cx="8755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향후 </a:t>
            </a:r>
            <a:r>
              <a:rPr lang="en-US" altLang="ko-KR" sz="1600"/>
              <a:t>dob</a:t>
            </a:r>
            <a:r>
              <a:rPr lang="ko-KR" altLang="en-US" sz="1600"/>
              <a:t>에서 사용되는 </a:t>
            </a:r>
            <a:r>
              <a:rPr lang="en-US" altLang="ko-KR" sz="1600" err="1"/>
              <a:t>GenAI</a:t>
            </a:r>
            <a:r>
              <a:rPr lang="en-US" altLang="ko-KR" sz="1600"/>
              <a:t> </a:t>
            </a:r>
            <a:r>
              <a:rPr lang="ko-KR" altLang="en-US" sz="1600"/>
              <a:t>서비스를 강화하기 위한 생성 이미지 체커 서비스로 사용 하는</a:t>
            </a:r>
            <a:endParaRPr lang="en-US" altLang="ko-KR" sz="1600"/>
          </a:p>
          <a:p>
            <a:r>
              <a:rPr lang="ko-KR" altLang="en-US" sz="1600"/>
              <a:t>것이 이번 연구 프로젝트의 기대 산출물이다</a:t>
            </a:r>
            <a:r>
              <a:rPr lang="en-US" altLang="ko-KR" sz="1600"/>
              <a:t>. </a:t>
            </a:r>
            <a:r>
              <a:rPr lang="ko-KR" altLang="en-US" sz="1600"/>
              <a:t>일단 </a:t>
            </a:r>
            <a:r>
              <a:rPr lang="en-US" altLang="ko-KR" sz="1600" b="1">
                <a:solidFill>
                  <a:srgbClr val="7030A0"/>
                </a:solidFill>
              </a:rPr>
              <a:t>POC </a:t>
            </a:r>
            <a:r>
              <a:rPr lang="ko-KR" altLang="en-US" sz="1600" b="1">
                <a:solidFill>
                  <a:srgbClr val="7030A0"/>
                </a:solidFill>
              </a:rPr>
              <a:t>단계</a:t>
            </a:r>
            <a:r>
              <a:rPr lang="ko-KR" altLang="en-US" sz="1600"/>
              <a:t>까지 테스트 예정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9265E-D92F-AF13-15DB-F252F86FFDF4}"/>
              </a:ext>
            </a:extLst>
          </p:cNvPr>
          <p:cNvSpPr txBox="1"/>
          <p:nvPr/>
        </p:nvSpPr>
        <p:spPr>
          <a:xfrm>
            <a:off x="1494845" y="14578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연구 목표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B82AF2-2EFB-AC7B-012A-A6249219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55" y="3916832"/>
            <a:ext cx="3483107" cy="1824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9E433-4D66-AF3C-37C3-B4852EE86D86}"/>
              </a:ext>
            </a:extLst>
          </p:cNvPr>
          <p:cNvSpPr txBox="1"/>
          <p:nvPr/>
        </p:nvSpPr>
        <p:spPr>
          <a:xfrm>
            <a:off x="1494845" y="253784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연구 기대 결과물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E07CDC-7E6E-CF6A-1924-BBAA9520A928}"/>
              </a:ext>
            </a:extLst>
          </p:cNvPr>
          <p:cNvSpPr/>
          <p:nvPr/>
        </p:nvSpPr>
        <p:spPr>
          <a:xfrm>
            <a:off x="1790315" y="3753755"/>
            <a:ext cx="771276" cy="922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GenAI </a:t>
            </a:r>
            <a:r>
              <a:rPr lang="ko-KR" altLang="en-US" sz="1100"/>
              <a:t>이미지 생성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68DA5F-8776-C9C8-E2CB-120C90E2CF22}"/>
              </a:ext>
            </a:extLst>
          </p:cNvPr>
          <p:cNvSpPr/>
          <p:nvPr/>
        </p:nvSpPr>
        <p:spPr>
          <a:xfrm>
            <a:off x="2851841" y="3753755"/>
            <a:ext cx="771276" cy="922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이미지 검수 </a:t>
            </a:r>
            <a:br>
              <a:rPr lang="en-US" altLang="ko-KR" sz="1100"/>
            </a:br>
            <a:r>
              <a:rPr lang="en-US" altLang="ko-KR" sz="1100"/>
              <a:t>(</a:t>
            </a:r>
            <a:r>
              <a:rPr lang="ko-KR" altLang="en-US" sz="1100"/>
              <a:t>양</a:t>
            </a:r>
            <a:r>
              <a:rPr lang="en-US" altLang="ko-KR" sz="1100"/>
              <a:t>/</a:t>
            </a:r>
            <a:r>
              <a:rPr lang="ko-KR" altLang="en-US" sz="1100"/>
              <a:t>불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612253-9290-81F9-5CCC-31981B32F415}"/>
              </a:ext>
            </a:extLst>
          </p:cNvPr>
          <p:cNvSpPr/>
          <p:nvPr/>
        </p:nvSpPr>
        <p:spPr>
          <a:xfrm>
            <a:off x="3913367" y="3753755"/>
            <a:ext cx="771276" cy="922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필터링 된 </a:t>
            </a:r>
            <a:br>
              <a:rPr lang="en-US" altLang="ko-KR" sz="1100"/>
            </a:br>
            <a:r>
              <a:rPr lang="ko-KR" altLang="en-US" sz="1100"/>
              <a:t>이미지만 제공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F02398-424F-911C-F90D-86F1AEB2513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561591" y="4214828"/>
            <a:ext cx="29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DBDE559-DD95-0772-A18F-45EBBE1AB5F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623117" y="4214828"/>
            <a:ext cx="290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068533-E9D0-13DC-FB68-E6352A32C59F}"/>
              </a:ext>
            </a:extLst>
          </p:cNvPr>
          <p:cNvSpPr/>
          <p:nvPr/>
        </p:nvSpPr>
        <p:spPr>
          <a:xfrm>
            <a:off x="1598212" y="3687992"/>
            <a:ext cx="3323645" cy="10668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95C32-773D-0E17-3B56-0E5C9A9600DA}"/>
              </a:ext>
            </a:extLst>
          </p:cNvPr>
          <p:cNvSpPr txBox="1"/>
          <p:nvPr/>
        </p:nvSpPr>
        <p:spPr>
          <a:xfrm>
            <a:off x="7466815" y="34290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이미지 체커 예시</a:t>
            </a:r>
          </a:p>
        </p:txBody>
      </p:sp>
    </p:spTree>
    <p:extLst>
      <p:ext uri="{BB962C8B-B14F-4D97-AF65-F5344CB8AC3E}">
        <p14:creationId xmlns:p14="http://schemas.microsoft.com/office/powerpoint/2010/main" val="13257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47729" y="1308413"/>
            <a:ext cx="10296541" cy="4961189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5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E20B9-5720-A008-CA7A-97940AB7F101}"/>
              </a:ext>
            </a:extLst>
          </p:cNvPr>
          <p:cNvSpPr txBox="1"/>
          <p:nvPr/>
        </p:nvSpPr>
        <p:spPr>
          <a:xfrm>
            <a:off x="1494845" y="12669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인력 운영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EEBD7-DCC1-9F2A-C4A5-994A17D72B5F}"/>
              </a:ext>
            </a:extLst>
          </p:cNvPr>
          <p:cNvSpPr txBox="1"/>
          <p:nvPr/>
        </p:nvSpPr>
        <p:spPr>
          <a:xfrm>
            <a:off x="1494845" y="1636300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호준</a:t>
            </a:r>
            <a:r>
              <a:rPr lang="en-US" altLang="ko-KR" sz="1600"/>
              <a:t>, </a:t>
            </a:r>
            <a:r>
              <a:rPr lang="ko-KR" altLang="en-US" sz="1600"/>
              <a:t>엘리엇으로 구성하여 </a:t>
            </a:r>
            <a:r>
              <a:rPr lang="en-US" altLang="ko-KR" sz="1600"/>
              <a:t>POC </a:t>
            </a:r>
            <a:r>
              <a:rPr lang="ko-KR" altLang="en-US" sz="1600"/>
              <a:t>단계 진행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18BA4-C2AB-F23D-F583-19FF90922A99}"/>
              </a:ext>
            </a:extLst>
          </p:cNvPr>
          <p:cNvSpPr txBox="1"/>
          <p:nvPr/>
        </p:nvSpPr>
        <p:spPr>
          <a:xfrm>
            <a:off x="1494845" y="209537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연구 계획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FB6A3-2441-AC40-6AE1-8BBCB1E983D2}"/>
              </a:ext>
            </a:extLst>
          </p:cNvPr>
          <p:cNvSpPr txBox="1"/>
          <p:nvPr/>
        </p:nvSpPr>
        <p:spPr>
          <a:xfrm>
            <a:off x="1494845" y="2464710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7</a:t>
            </a:r>
            <a:r>
              <a:rPr lang="ko-KR" altLang="en-US" sz="1600"/>
              <a:t>월 </a:t>
            </a:r>
            <a:r>
              <a:rPr lang="en-US" altLang="ko-KR" sz="1600"/>
              <a:t>10</a:t>
            </a:r>
            <a:r>
              <a:rPr lang="ko-KR" altLang="en-US" sz="1600"/>
              <a:t>일 </a:t>
            </a:r>
            <a:r>
              <a:rPr lang="en-US" altLang="ko-KR" sz="1600"/>
              <a:t>~ 8</a:t>
            </a:r>
            <a:r>
              <a:rPr lang="ko-KR" altLang="en-US" sz="1600"/>
              <a:t>월 </a:t>
            </a:r>
            <a:r>
              <a:rPr lang="en-US" altLang="ko-KR" sz="1600"/>
              <a:t>10</a:t>
            </a:r>
            <a:r>
              <a:rPr lang="ko-KR" altLang="en-US" sz="1600"/>
              <a:t>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6EEF9-D628-BC7B-42EB-74A3FAEF6CAA}"/>
              </a:ext>
            </a:extLst>
          </p:cNvPr>
          <p:cNvSpPr txBox="1"/>
          <p:nvPr/>
        </p:nvSpPr>
        <p:spPr>
          <a:xfrm>
            <a:off x="1494845" y="53423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연구 비용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64312-D65C-82A3-31ED-3D2F8D7F0F4E}"/>
              </a:ext>
            </a:extLst>
          </p:cNvPr>
          <p:cNvSpPr txBox="1"/>
          <p:nvPr/>
        </p:nvSpPr>
        <p:spPr>
          <a:xfrm>
            <a:off x="1494845" y="5711645"/>
            <a:ext cx="5937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연구원 임금 </a:t>
            </a:r>
            <a:r>
              <a:rPr lang="en-US" altLang="ko-KR" sz="1600"/>
              <a:t>(partial </a:t>
            </a:r>
            <a:r>
              <a:rPr lang="ko-KR" altLang="en-US" sz="1600"/>
              <a:t>호준</a:t>
            </a:r>
            <a:r>
              <a:rPr lang="en-US" altLang="ko-KR" sz="1600"/>
              <a:t>, </a:t>
            </a:r>
            <a:r>
              <a:rPr lang="ko-KR" altLang="en-US" sz="1600"/>
              <a:t>엘리엇 </a:t>
            </a:r>
            <a:r>
              <a:rPr lang="en-US" altLang="ko-KR" sz="1600"/>
              <a:t>)</a:t>
            </a:r>
          </a:p>
          <a:p>
            <a:r>
              <a:rPr lang="en-US" altLang="ko-KR" sz="1600"/>
              <a:t>GPU usage (</a:t>
            </a:r>
            <a:r>
              <a:rPr lang="ko-KR" altLang="en-US" sz="1600"/>
              <a:t>트레이닝이 없기 때문에 </a:t>
            </a:r>
            <a:r>
              <a:rPr lang="en-US" altLang="ko-KR" sz="1600"/>
              <a:t>2D</a:t>
            </a:r>
            <a:r>
              <a:rPr lang="ko-KR" altLang="en-US" sz="1600"/>
              <a:t>로 가능할 것으로 보임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A173198-0D0F-5FE5-25EC-880AB879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85135"/>
              </p:ext>
            </p:extLst>
          </p:nvPr>
        </p:nvGraphicFramePr>
        <p:xfrm>
          <a:off x="3669968" y="2225831"/>
          <a:ext cx="7330662" cy="3108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21777">
                  <a:extLst>
                    <a:ext uri="{9D8B030D-6E8A-4147-A177-3AD203B41FA5}">
                      <a16:colId xmlns:a16="http://schemas.microsoft.com/office/drawing/2014/main" val="1062694166"/>
                    </a:ext>
                  </a:extLst>
                </a:gridCol>
                <a:gridCol w="1221777">
                  <a:extLst>
                    <a:ext uri="{9D8B030D-6E8A-4147-A177-3AD203B41FA5}">
                      <a16:colId xmlns:a16="http://schemas.microsoft.com/office/drawing/2014/main" val="3681574804"/>
                    </a:ext>
                  </a:extLst>
                </a:gridCol>
                <a:gridCol w="1221777">
                  <a:extLst>
                    <a:ext uri="{9D8B030D-6E8A-4147-A177-3AD203B41FA5}">
                      <a16:colId xmlns:a16="http://schemas.microsoft.com/office/drawing/2014/main" val="3181679235"/>
                    </a:ext>
                  </a:extLst>
                </a:gridCol>
                <a:gridCol w="1221777">
                  <a:extLst>
                    <a:ext uri="{9D8B030D-6E8A-4147-A177-3AD203B41FA5}">
                      <a16:colId xmlns:a16="http://schemas.microsoft.com/office/drawing/2014/main" val="3625392134"/>
                    </a:ext>
                  </a:extLst>
                </a:gridCol>
                <a:gridCol w="1221777">
                  <a:extLst>
                    <a:ext uri="{9D8B030D-6E8A-4147-A177-3AD203B41FA5}">
                      <a16:colId xmlns:a16="http://schemas.microsoft.com/office/drawing/2014/main" val="1806980589"/>
                    </a:ext>
                  </a:extLst>
                </a:gridCol>
                <a:gridCol w="1221777">
                  <a:extLst>
                    <a:ext uri="{9D8B030D-6E8A-4147-A177-3AD203B41FA5}">
                      <a16:colId xmlns:a16="http://schemas.microsoft.com/office/drawing/2014/main" val="3123802601"/>
                    </a:ext>
                  </a:extLst>
                </a:gridCol>
              </a:tblGrid>
              <a:tr h="31481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561988"/>
                  </a:ext>
                </a:extLst>
              </a:tr>
              <a:tr h="31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Literature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Research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2692"/>
                  </a:ext>
                </a:extLst>
              </a:tr>
              <a:tr h="31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LLaVA implementation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35814"/>
                  </a:ext>
                </a:extLst>
              </a:tr>
              <a:tr h="31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Prompt engineering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257513"/>
                  </a:ext>
                </a:extLst>
              </a:tr>
              <a:tr h="314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LangChain implementation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940492"/>
                  </a:ext>
                </a:extLst>
              </a:tr>
              <a:tr h="314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Image checking quality evaluation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951782"/>
                  </a:ext>
                </a:extLst>
              </a:tr>
              <a:tr h="31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Gradio implementation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32170"/>
                  </a:ext>
                </a:extLst>
              </a:tr>
              <a:tr h="31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POC demo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0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4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47729" y="897335"/>
            <a:ext cx="10296541" cy="4920697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510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E20B9-5720-A008-CA7A-97940AB7F101}"/>
              </a:ext>
            </a:extLst>
          </p:cNvPr>
          <p:cNvSpPr txBox="1"/>
          <p:nvPr/>
        </p:nvSpPr>
        <p:spPr>
          <a:xfrm>
            <a:off x="1494845" y="30883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연구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EEBD7-DCC1-9F2A-C4A5-994A17D72B5F}"/>
              </a:ext>
            </a:extLst>
          </p:cNvPr>
          <p:cNvSpPr txBox="1"/>
          <p:nvPr/>
        </p:nvSpPr>
        <p:spPr>
          <a:xfrm>
            <a:off x="1494845" y="3457659"/>
            <a:ext cx="87256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LLaVA </a:t>
            </a:r>
            <a:r>
              <a:rPr lang="ko-KR" altLang="en-US" sz="1600"/>
              <a:t>및 관련 논문</a:t>
            </a:r>
            <a:r>
              <a:rPr lang="en-US" altLang="ko-KR" sz="1600"/>
              <a:t>/</a:t>
            </a:r>
            <a:r>
              <a:rPr lang="ko-KR" altLang="en-US" sz="1600"/>
              <a:t>인터넷 리서치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LLaVA Github </a:t>
            </a:r>
            <a:r>
              <a:rPr lang="ko-KR" altLang="en-US" sz="1600"/>
              <a:t>코드</a:t>
            </a:r>
            <a:r>
              <a:rPr lang="en-US" altLang="ko-KR" sz="1600"/>
              <a:t>+pre-trained checkpoint</a:t>
            </a:r>
            <a:r>
              <a:rPr lang="ko-KR" altLang="en-US" sz="1600"/>
              <a:t>를 사용하여 이미지 체킹 결과 테스트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Prompt Engineering</a:t>
            </a:r>
            <a:r>
              <a:rPr lang="ko-KR" altLang="en-US" sz="1600"/>
              <a:t>을 통해 이미지 체킹 결과 향상 시킬수 있는지 테스트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모델 경량화를 위해 </a:t>
            </a:r>
            <a:r>
              <a:rPr lang="en-US" altLang="ko-KR" sz="1600"/>
              <a:t>8bit, 4bit quantization </a:t>
            </a:r>
            <a:r>
              <a:rPr lang="ko-KR" altLang="en-US" sz="1600"/>
              <a:t>테스트를 진행해 볼 수 있음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결과에 따라 </a:t>
            </a:r>
            <a:r>
              <a:rPr lang="en-US" altLang="ko-KR" sz="1600"/>
              <a:t>LLaVA</a:t>
            </a:r>
            <a:r>
              <a:rPr lang="ko-KR" altLang="en-US" sz="1600"/>
              <a:t>외 같은 문제를 해결하려고 하는 모델 리서치를 더 진행해 볼 수 있음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LLaVA</a:t>
            </a:r>
            <a:r>
              <a:rPr lang="ko-KR" altLang="en-US" sz="1600"/>
              <a:t>는 이미지 체커에만 해당되지 않는 </a:t>
            </a:r>
            <a:r>
              <a:rPr lang="en-US" altLang="ko-KR" sz="1600"/>
              <a:t>genera</a:t>
            </a:r>
            <a:r>
              <a:rPr lang="ko-KR" altLang="en-US" sz="1600"/>
              <a:t>한 모델이기 때문에 다른 많은 </a:t>
            </a:r>
            <a:r>
              <a:rPr lang="en-US" altLang="ko-KR" sz="1600"/>
              <a:t>use case</a:t>
            </a:r>
            <a:r>
              <a:rPr lang="ko-KR" altLang="en-US" sz="1600"/>
              <a:t>를</a:t>
            </a:r>
            <a:br>
              <a:rPr lang="en-US" altLang="ko-KR" sz="1600"/>
            </a:br>
            <a:r>
              <a:rPr lang="ko-KR" altLang="en-US" sz="1600"/>
              <a:t>고안할 수 있을 것으로 생각되기 때문에 지속적인 리서치 진행 </a:t>
            </a:r>
            <a:r>
              <a:rPr lang="en-US" altLang="ko-KR" sz="1600"/>
              <a:t>(if applicable)</a:t>
            </a:r>
            <a:r>
              <a:rPr lang="ko-KR" altLang="en-US" sz="1600"/>
              <a:t> 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LLaVA + LangChain + Gradio</a:t>
            </a:r>
            <a:r>
              <a:rPr lang="ko-KR" altLang="en-US" sz="1600"/>
              <a:t>를 사용하여 이미지 체커 </a:t>
            </a:r>
            <a:r>
              <a:rPr lang="en-US" altLang="ko-KR" sz="1600"/>
              <a:t>POC showcas</a:t>
            </a:r>
            <a:r>
              <a:rPr lang="ko-KR" altLang="en-US" sz="1600"/>
              <a:t>를 하려고 함</a:t>
            </a:r>
            <a:endParaRPr lang="en-US" altLang="ko-KR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11904-5106-DF8F-D96D-872AF8E06464}"/>
              </a:ext>
            </a:extLst>
          </p:cNvPr>
          <p:cNvSpPr txBox="1"/>
          <p:nvPr/>
        </p:nvSpPr>
        <p:spPr>
          <a:xfrm>
            <a:off x="6681062" y="5387145"/>
            <a:ext cx="4627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>
                <a:solidFill>
                  <a:schemeClr val="accent1"/>
                </a:solidFill>
              </a:rPr>
              <a:t>*</a:t>
            </a:r>
            <a:r>
              <a:rPr lang="ko-KR" altLang="en-US" sz="1050" i="1">
                <a:solidFill>
                  <a:schemeClr val="accent1"/>
                </a:solidFill>
              </a:rPr>
              <a:t>테스트 이미지 검수 결과를 </a:t>
            </a:r>
            <a:r>
              <a:rPr lang="en-US" altLang="ko-KR" sz="1050" i="1">
                <a:solidFill>
                  <a:schemeClr val="accent1"/>
                </a:solidFill>
              </a:rPr>
              <a:t>0 (</a:t>
            </a:r>
            <a:r>
              <a:rPr lang="ko-KR" altLang="en-US" sz="1050" i="1">
                <a:solidFill>
                  <a:schemeClr val="accent1"/>
                </a:solidFill>
              </a:rPr>
              <a:t>양호</a:t>
            </a:r>
            <a:r>
              <a:rPr lang="en-US" altLang="ko-KR" sz="1050" i="1">
                <a:solidFill>
                  <a:schemeClr val="accent1"/>
                </a:solidFill>
              </a:rPr>
              <a:t>), 1(</a:t>
            </a:r>
            <a:r>
              <a:rPr lang="ko-KR" altLang="en-US" sz="1050" i="1">
                <a:solidFill>
                  <a:schemeClr val="accent1"/>
                </a:solidFill>
              </a:rPr>
              <a:t>불량</a:t>
            </a:r>
            <a:r>
              <a:rPr lang="en-US" altLang="ko-KR" sz="1050" i="1">
                <a:solidFill>
                  <a:schemeClr val="accent1"/>
                </a:solidFill>
              </a:rPr>
              <a:t>)</a:t>
            </a:r>
            <a:r>
              <a:rPr lang="ko-KR" altLang="en-US" sz="1050" i="1">
                <a:solidFill>
                  <a:schemeClr val="accent1"/>
                </a:solidFill>
              </a:rPr>
              <a:t>으로 아웃풋하여 실제 이미지와 매뉴얼하게 결과 비교를 해 보아야 할 것으로 보임</a:t>
            </a:r>
            <a:r>
              <a:rPr lang="en-US" altLang="ko-KR" sz="1050" i="1">
                <a:solidFill>
                  <a:schemeClr val="accent1"/>
                </a:solidFill>
              </a:rPr>
              <a:t>. </a:t>
            </a:r>
            <a:endParaRPr lang="ko-KR" altLang="en-US" sz="1050" i="1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F5A3E-D3E9-5C99-F9CB-E3FB6A76AAD9}"/>
              </a:ext>
            </a:extLst>
          </p:cNvPr>
          <p:cNvSpPr txBox="1"/>
          <p:nvPr/>
        </p:nvSpPr>
        <p:spPr>
          <a:xfrm>
            <a:off x="1494845" y="93908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연구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18820-9FC0-09A2-684E-F1F72506DD28}"/>
              </a:ext>
            </a:extLst>
          </p:cNvPr>
          <p:cNvSpPr txBox="1"/>
          <p:nvPr/>
        </p:nvSpPr>
        <p:spPr>
          <a:xfrm>
            <a:off x="1494845" y="1308414"/>
            <a:ext cx="96572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LLaVA (</a:t>
            </a:r>
            <a:r>
              <a:rPr lang="ko-KR" altLang="en-US" sz="1600"/>
              <a:t>멀티모달 </a:t>
            </a:r>
            <a:r>
              <a:rPr lang="en-US" altLang="ko-KR" sz="1600"/>
              <a:t>LLM+</a:t>
            </a:r>
            <a:r>
              <a:rPr lang="ko-KR" altLang="en-US" sz="1600"/>
              <a:t>이미지 모델</a:t>
            </a:r>
            <a:r>
              <a:rPr lang="en-US" altLang="ko-KR" sz="1600"/>
              <a:t>)</a:t>
            </a:r>
            <a:r>
              <a:rPr lang="ko-KR" altLang="en-US" sz="1600"/>
              <a:t>을 사용하여 이미지 체커 테스트를 진행 할 예정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LLaVa</a:t>
            </a:r>
            <a:r>
              <a:rPr lang="ko-KR" altLang="en-US" sz="1600"/>
              <a:t>는 오픈소스로 </a:t>
            </a:r>
            <a:r>
              <a:rPr lang="en-US" altLang="ko-KR" sz="1600"/>
              <a:t>Pre-trained </a:t>
            </a:r>
            <a:r>
              <a:rPr lang="ko-KR" altLang="en-US" sz="1600"/>
              <a:t>모델 </a:t>
            </a:r>
            <a:r>
              <a:rPr lang="en-US" altLang="ko-KR" sz="1600"/>
              <a:t>(Vicuna)</a:t>
            </a:r>
            <a:r>
              <a:rPr lang="ko-KR" altLang="en-US" sz="1600"/>
              <a:t>을 만들었기 때문에 </a:t>
            </a:r>
            <a:r>
              <a:rPr lang="en-US" altLang="ko-KR" sz="1600"/>
              <a:t>Vicuna </a:t>
            </a:r>
            <a:r>
              <a:rPr lang="ko-KR" altLang="en-US" sz="1600"/>
              <a:t>및 </a:t>
            </a:r>
            <a:r>
              <a:rPr lang="en-US" altLang="ko-KR" sz="1600"/>
              <a:t>LLaMA3</a:t>
            </a:r>
            <a:r>
              <a:rPr lang="ko-KR" altLang="en-US" sz="1600"/>
              <a:t>로 테스트 계획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이미지를 주고 </a:t>
            </a:r>
            <a:r>
              <a:rPr lang="en-US" altLang="ko-KR" sz="1600"/>
              <a:t>prompt tuning</a:t>
            </a:r>
            <a:r>
              <a:rPr lang="ko-KR" altLang="en-US" sz="1600"/>
              <a:t>을 통해 자연</a:t>
            </a:r>
            <a:r>
              <a:rPr lang="en-US" altLang="ko-KR" sz="1600"/>
              <a:t>/</a:t>
            </a:r>
            <a:r>
              <a:rPr lang="ko-KR" altLang="en-US" sz="1600"/>
              <a:t>부자연스러운 이미지를 판단하라는 명령을 내리고</a:t>
            </a:r>
            <a:br>
              <a:rPr lang="en-US" altLang="ko-KR" sz="1600"/>
            </a:br>
            <a:r>
              <a:rPr lang="ko-KR" altLang="en-US" sz="1600"/>
              <a:t>그 명령에 따라 </a:t>
            </a:r>
            <a:r>
              <a:rPr lang="en-US" altLang="ko-KR" sz="1600"/>
              <a:t>Gen Image</a:t>
            </a:r>
            <a:r>
              <a:rPr lang="ko-KR" altLang="en-US" sz="1600"/>
              <a:t>를 제공할 수 있도록 함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Pre-trained </a:t>
            </a:r>
            <a:r>
              <a:rPr lang="ko-KR" altLang="en-US" sz="1600"/>
              <a:t>모델을 사용하기 때문에 대규모 모델 트레이닝은 없을 것으로 보임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차후에 </a:t>
            </a:r>
            <a:r>
              <a:rPr lang="en-US" altLang="ko-KR" sz="1600"/>
              <a:t>(POC </a:t>
            </a:r>
            <a:r>
              <a:rPr lang="ko-KR" altLang="en-US" sz="1600"/>
              <a:t>이후</a:t>
            </a:r>
            <a:r>
              <a:rPr lang="en-US" altLang="ko-KR" sz="1600"/>
              <a:t>) GPU</a:t>
            </a:r>
            <a:r>
              <a:rPr lang="ko-KR" altLang="en-US" sz="1600"/>
              <a:t>와 자연</a:t>
            </a:r>
            <a:r>
              <a:rPr lang="en-US" altLang="ko-KR" sz="1600"/>
              <a:t>/</a:t>
            </a:r>
            <a:r>
              <a:rPr lang="ko-KR" altLang="en-US" sz="1600"/>
              <a:t>부자연스러운 데이터를 나누어 놓은 데이터가 있다면 이를 통해 </a:t>
            </a:r>
            <a:br>
              <a:rPr lang="en-US" altLang="ko-KR" sz="1600"/>
            </a:br>
            <a:r>
              <a:rPr lang="en-US" altLang="ko-KR" sz="1600"/>
              <a:t>fine-tuning</a:t>
            </a:r>
            <a:r>
              <a:rPr lang="ko-KR" altLang="en-US" sz="1600"/>
              <a:t>을 거쳐 더 정확한 체커를 만들기 위한 트레이닝이 필요할 수 있음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54092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FE230B-E9AA-4046-B37C-CCA8E82DB1B9}"/>
              </a:ext>
            </a:extLst>
          </p:cNvPr>
          <p:cNvSpPr/>
          <p:nvPr/>
        </p:nvSpPr>
        <p:spPr>
          <a:xfrm>
            <a:off x="947729" y="1304439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7E3FB-6BFC-43C6-AD81-B2DE5AA83BA7}"/>
              </a:ext>
            </a:extLst>
          </p:cNvPr>
          <p:cNvSpPr txBox="1"/>
          <p:nvPr/>
        </p:nvSpPr>
        <p:spPr>
          <a:xfrm>
            <a:off x="307846" y="321280"/>
            <a:ext cx="423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 및 주의점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0E3DC-E83A-70F6-EAEA-1A7888B9B539}"/>
              </a:ext>
            </a:extLst>
          </p:cNvPr>
          <p:cNvSpPr txBox="1"/>
          <p:nvPr/>
        </p:nvSpPr>
        <p:spPr>
          <a:xfrm>
            <a:off x="1494845" y="14578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기대 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E51C4-FCA0-6624-A217-B8C4EC0D851E}"/>
              </a:ext>
            </a:extLst>
          </p:cNvPr>
          <p:cNvSpPr txBox="1"/>
          <p:nvPr/>
        </p:nvSpPr>
        <p:spPr>
          <a:xfrm>
            <a:off x="1494845" y="1827134"/>
            <a:ext cx="85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GenAI</a:t>
            </a:r>
            <a:r>
              <a:rPr lang="ko-KR" altLang="en-US" sz="1600"/>
              <a:t> 서비스 질 향상으로 유저경험 증진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이미지 생성이나 비디오 생성 시 이미지 체커로 </a:t>
            </a:r>
            <a:r>
              <a:rPr lang="en-US" altLang="ko-KR" sz="1600"/>
              <a:t>quality </a:t>
            </a:r>
            <a:r>
              <a:rPr lang="ko-KR" altLang="en-US" sz="1600"/>
              <a:t>검수 비용 절감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이후 검수를 넘어 올바르게 재생성하는 모델로의 확장을 검토해 볼 수 있을 것으로 기대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이미지 체커를 넘는 다양한 태스크를 진행 할 수 있을 것으로 예상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BF123-78BC-66ED-2344-0EE986194D01}"/>
              </a:ext>
            </a:extLst>
          </p:cNvPr>
          <p:cNvSpPr txBox="1"/>
          <p:nvPr/>
        </p:nvSpPr>
        <p:spPr>
          <a:xfrm>
            <a:off x="1494844" y="3009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주의점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8BBD5-077C-3260-0D02-F3CBC056EFAB}"/>
              </a:ext>
            </a:extLst>
          </p:cNvPr>
          <p:cNvSpPr txBox="1"/>
          <p:nvPr/>
        </p:nvSpPr>
        <p:spPr>
          <a:xfrm>
            <a:off x="1494844" y="3378963"/>
            <a:ext cx="7176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 체커 역시 딥러닝 모델을 사용하는 것이다 보니 </a:t>
            </a:r>
            <a:r>
              <a:rPr lang="en-US" altLang="ko-KR" sz="1600"/>
              <a:t>Latency</a:t>
            </a:r>
            <a:r>
              <a:rPr lang="ko-KR" altLang="en-US" sz="1600"/>
              <a:t>가 추가됨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체커를 위한 </a:t>
            </a:r>
            <a:r>
              <a:rPr lang="en-US" altLang="ko-KR" sz="1600"/>
              <a:t>GPU </a:t>
            </a:r>
            <a:r>
              <a:rPr lang="ko-KR" altLang="en-US" sz="1600"/>
              <a:t>할당을 해야하기 때문에 </a:t>
            </a:r>
            <a:r>
              <a:rPr lang="en-US" altLang="ko-KR" sz="1600"/>
              <a:t>GPU </a:t>
            </a:r>
            <a:r>
              <a:rPr lang="ko-KR" altLang="en-US" sz="1600"/>
              <a:t>자원 소모가 따를 예정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GPT</a:t>
            </a:r>
            <a:r>
              <a:rPr lang="ko-KR" altLang="en-US" sz="1600"/>
              <a:t>가 아닌 무료 모델을 사용할 경우 성능차이가 어느 정도 있을 수 있음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7137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476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박하은님(Effy)/역량혁신팀</dc:creator>
  <cp:lastModifiedBy>HOJUN SEO</cp:lastModifiedBy>
  <cp:revision>51</cp:revision>
  <dcterms:created xsi:type="dcterms:W3CDTF">2021-04-15T00:24:41Z</dcterms:created>
  <dcterms:modified xsi:type="dcterms:W3CDTF">2024-07-12T06:12:10Z</dcterms:modified>
</cp:coreProperties>
</file>